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4" r:id="rId4"/>
  </p:sldMasterIdLst>
  <p:notesMasterIdLst>
    <p:notesMasterId r:id="rId25"/>
  </p:notesMasterIdLst>
  <p:handoutMasterIdLst>
    <p:handoutMasterId r:id="rId26"/>
  </p:handoutMasterIdLst>
  <p:sldIdLst>
    <p:sldId id="271" r:id="rId5"/>
    <p:sldId id="272" r:id="rId6"/>
    <p:sldId id="815" r:id="rId7"/>
    <p:sldId id="825" r:id="rId8"/>
    <p:sldId id="273" r:id="rId9"/>
    <p:sldId id="308" r:id="rId10"/>
    <p:sldId id="812" r:id="rId11"/>
    <p:sldId id="794" r:id="rId12"/>
    <p:sldId id="819" r:id="rId13"/>
    <p:sldId id="823" r:id="rId14"/>
    <p:sldId id="810" r:id="rId15"/>
    <p:sldId id="820" r:id="rId16"/>
    <p:sldId id="824" r:id="rId17"/>
    <p:sldId id="808" r:id="rId18"/>
    <p:sldId id="821" r:id="rId19"/>
    <p:sldId id="289" r:id="rId20"/>
    <p:sldId id="818" r:id="rId21"/>
    <p:sldId id="788" r:id="rId22"/>
    <p:sldId id="826" r:id="rId23"/>
    <p:sldId id="785" r:id="rId24"/>
  </p:sldIdLst>
  <p:sldSz cx="12161838" cy="6858000"/>
  <p:notesSz cx="6858000" cy="9144000"/>
  <p:embeddedFontLst>
    <p:embeddedFont>
      <p:font typeface="Myriad Pro" panose="020B0503030403020204" charset="0"/>
      <p:regular r:id="rId27"/>
      <p:bold r:id="rId28"/>
      <p:italic r:id="rId29"/>
      <p:boldItalic r:id="rId30"/>
    </p:embeddedFont>
    <p:embeddedFont>
      <p:font typeface="Segoe UI" panose="020B0502040204020203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963E28-CABF-8DCE-D8EB-9732873ABA56}" name="Floyd, Brandon" initials="FB" userId="S::bfloyd@mhaonline.org::15c617d1-5997-46ae-aa21-2b3277128baa" providerId="AD"/>
  <p188:author id="{9722B529-3360-5E86-B289-0166A0BF8A3A}" name="Guest User" initials="GU" userId="S::urn:spo:anon#1b5a3363dd278e57e53d76f84539979197412f84e27a1842fd31143914cb2af3::" providerId="AD"/>
  <p188:author id="{F3815631-68AD-6E1F-80B4-827F35FBE3F1}" name="Hsu, Diana-Lynne" initials="HDL" userId="S::dhsu@mhaonline.org::94be7ce8-654f-4953-a89e-0992153cd0bf" providerId="AD"/>
  <p188:author id="{8F3D8B34-AA4B-3E3B-AC29-627280449B9D}" name="Stallings, Nicole" initials="SN" userId="S::nstallings@mhaonline.org::5378e22c-dc9f-46a5-9844-0b14cf28d29d" providerId="AD"/>
  <p188:author id="{BC325538-A8BB-E8B2-AF43-86E60F68ACA6}" name="Katherine Surko" initials="KS" userId="S::ksurko@mhaonline.org::f5d4d0c0-04ca-4771-8116-309c982e9d0f" providerId="AD"/>
  <p188:author id="{CF8BFF50-0058-0F37-7F4E-281B316D1A99}" name="Krienke, Jane" initials="KJ" userId="S::jkrienke@mhaonline.org::7245fbc9-3535-4a8d-b3fa-fcddd2f1356d" providerId="AD"/>
  <p188:author id="{DA4A2783-F215-46B2-5C9F-0041A02C2F3F}" name="Chen, Steven" initials="CS" userId="S::schen@mhaonline.org::f4b519fd-b55b-401a-bb9d-2c2143a7a8fd" providerId="AD"/>
  <p188:author id="{25A61ADD-A8D6-30AB-55A6-DC03507B4CFF}" name="Sims, Brian" initials="SB" userId="S::bsims@mhaonline.org::76554c40-ed42-4796-9930-ffeef93c0c34" providerId="AD"/>
  <p188:author id="{DBCFF3E1-D167-166C-9C8A-622A4EDF54BF}" name="Diana Hsu" initials="DH" userId="Diana Hsu" providerId="None"/>
  <p188:author id="{3203F6EE-7DC5-1DB1-AEE2-E89AF75C6010}" name="Dorrien, Erin" initials="DE" userId="S::edorrien@mhaonline.org::fb7c722e-70fb-4ce6-97ce-af092adc90d8" providerId="AD"/>
  <p188:author id="{72F312F0-F3FA-6BCA-C211-3C749395048A}" name="Cunningham, Erin" initials="CE" userId="S::ecunningham@mhaonline.org::a3bafa61-c705-43b3-a60f-45829c3358da" providerId="AD"/>
  <p188:author id="{15A4BBF5-EBBD-6222-09BD-0E3CF8C69DC2}" name="Guest User" initials="GU" userId="S::urn:spo:anon#97c8c78bbc4417c408949fc6ac67bda595f0c4757c75299a4125afb4b27e6c4a::" providerId="AD"/>
  <p188:author id="{490D41F6-3929-93B8-0FCE-8B874BC7AEB8}" name="Frazee, Brian" initials="FB" userId="S::bfrazee@mhaonline.org::e72762ff-baa1-4e24-a32b-8698ef64e3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Raswant, Maansi" initials="RM" lastIdx="3" clrIdx="6">
    <p:extLst>
      <p:ext uri="{19B8F6BF-5375-455C-9EA6-DF929625EA0E}">
        <p15:presenceInfo xmlns:p15="http://schemas.microsoft.com/office/powerpoint/2012/main" userId="S::mraswant@mhaonline.org::97207908-1fa2-4dd7-9266-670b540bd4b4" providerId="AD"/>
      </p:ext>
    </p:extLst>
  </p:cmAuthor>
  <p:cmAuthor id="1" name="Cunningham, Erin" initials="CE" lastIdx="1" clrIdx="0">
    <p:extLst>
      <p:ext uri="{19B8F6BF-5375-455C-9EA6-DF929625EA0E}">
        <p15:presenceInfo xmlns:p15="http://schemas.microsoft.com/office/powerpoint/2012/main" userId="S::ecunningham@mhaonline.org::a3bafa61-c705-43b3-a60f-45829c3358da" providerId="AD"/>
      </p:ext>
    </p:extLst>
  </p:cmAuthor>
  <p:cmAuthor id="8" name="Stallings, Nicole" initials="SN" lastIdx="5" clrIdx="7">
    <p:extLst>
      <p:ext uri="{19B8F6BF-5375-455C-9EA6-DF929625EA0E}">
        <p15:presenceInfo xmlns:p15="http://schemas.microsoft.com/office/powerpoint/2012/main" userId="S::nstallings@mhaonline.org::5378e22c-dc9f-46a5-9844-0b14cf28d29d" providerId="AD"/>
      </p:ext>
    </p:extLst>
  </p:cmAuthor>
  <p:cmAuthor id="2" name="Krienke, Jane" initials="KJ" lastIdx="23" clrIdx="1">
    <p:extLst>
      <p:ext uri="{19B8F6BF-5375-455C-9EA6-DF929625EA0E}">
        <p15:presenceInfo xmlns:p15="http://schemas.microsoft.com/office/powerpoint/2012/main" userId="S::jkrienke@mhaonline.org::7245fbc9-3535-4a8d-b3fa-fcddd2f1356d" providerId="AD"/>
      </p:ext>
    </p:extLst>
  </p:cmAuthor>
  <p:cmAuthor id="9" name="Stallings, Nicole" initials="SN [2]" lastIdx="4" clrIdx="8">
    <p:extLst>
      <p:ext uri="{19B8F6BF-5375-455C-9EA6-DF929625EA0E}">
        <p15:presenceInfo xmlns:p15="http://schemas.microsoft.com/office/powerpoint/2012/main" userId="S-1-5-21-1461305-1579772724-850339044-11300" providerId="AD"/>
      </p:ext>
    </p:extLst>
  </p:cmAuthor>
  <p:cmAuthor id="3" name="Dorrien, Erin" initials="DE" lastIdx="4" clrIdx="2">
    <p:extLst>
      <p:ext uri="{19B8F6BF-5375-455C-9EA6-DF929625EA0E}">
        <p15:presenceInfo xmlns:p15="http://schemas.microsoft.com/office/powerpoint/2012/main" userId="S::edorrien@mhaonline.org::fb7c722e-70fb-4ce6-97ce-af092adc90d8" providerId="AD"/>
      </p:ext>
    </p:extLst>
  </p:cmAuthor>
  <p:cmAuthor id="4" name="Witten, Jennifer" initials="WJ" lastIdx="1" clrIdx="3">
    <p:extLst>
      <p:ext uri="{19B8F6BF-5375-455C-9EA6-DF929625EA0E}">
        <p15:presenceInfo xmlns:p15="http://schemas.microsoft.com/office/powerpoint/2012/main" userId="S::jwitten@mhaonline.org::b55bc919-74f9-4037-b9e7-0ac3a5cbaa1e" providerId="AD"/>
      </p:ext>
    </p:extLst>
  </p:cmAuthor>
  <p:cmAuthor id="5" name="Krienke, Jane" initials="KJ [2]" lastIdx="9" clrIdx="4">
    <p:extLst>
      <p:ext uri="{19B8F6BF-5375-455C-9EA6-DF929625EA0E}">
        <p15:presenceInfo xmlns:p15="http://schemas.microsoft.com/office/powerpoint/2012/main" userId="Krienke, Jane" providerId="None"/>
      </p:ext>
    </p:extLst>
  </p:cmAuthor>
  <p:cmAuthor id="6" name="Frazee, Brian" initials="FB" lastIdx="1" clrIdx="5">
    <p:extLst>
      <p:ext uri="{19B8F6BF-5375-455C-9EA6-DF929625EA0E}">
        <p15:presenceInfo xmlns:p15="http://schemas.microsoft.com/office/powerpoint/2012/main" userId="S::bfrazee@mhaonline.org::e72762ff-baa1-4e24-a32b-8698ef64e3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BDE"/>
    <a:srgbClr val="54A939"/>
    <a:srgbClr val="2C468E"/>
    <a:srgbClr val="080808"/>
    <a:srgbClr val="001741"/>
    <a:srgbClr val="95979F"/>
    <a:srgbClr val="0B2867"/>
    <a:srgbClr val="3C5297"/>
    <a:srgbClr val="B4B5BC"/>
    <a:srgbClr val="CAC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5E0CF-3CB1-2FDF-3587-0C9B3ECA2829}" v="137" dt="2023-04-18T19:44:16.039"/>
    <p1510:client id="{1C2539D8-781C-46F7-B248-C377DD6D8074}" v="496" dt="2023-04-18T23:11:08.918"/>
    <p1510:client id="{4C40E15F-4B02-5352-39F6-26401A1B055F}" v="4" dt="2023-04-18T21:13:03.595"/>
    <p1510:client id="{5012AA73-CFDC-480D-116B-0EC5180E7335}" v="1" dt="2023-04-18T20:43:40.351"/>
    <p1510:client id="{52E1FB27-A6BE-1108-53E0-D6B9EB0BD5ED}" v="2" dt="2023-04-19T15:04:35.033"/>
    <p1510:client id="{66CDB8CA-94A1-728D-F446-0EBB111121D2}" v="2" dt="2023-04-18T16:35:30.032"/>
    <p1510:client id="{77CE3A63-04C1-ED00-96A6-06AF7AB7A124}" v="10" dt="2023-04-18T19:21:14.927"/>
    <p1510:client id="{A110BA62-F0AB-00D5-002E-D2836D571F44}" v="6" dt="2023-04-18T18:49:44.981"/>
    <p1510:client id="{BC0C48AC-B880-42EA-AD8E-7945DEE6A7BB}" v="1267" dt="2023-04-19T14:48:57.459"/>
    <p1510:client id="{C3F12481-67BF-4446-A4BC-E8FEE336F92E}" v="363" dt="2023-04-18T18:08:56.592"/>
    <p1510:client id="{E3DAE902-6C57-4500-A0F5-1DF528954E5D}" v="146" dt="2023-04-18T19:29:53.313"/>
    <p1510:client id="{F83EFACD-B5C5-7F01-6471-7EE76AD40836}" v="1" dt="2023-04-18T18:48:10.046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  <p:guide pos="3831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9194B4-A9F5-4778-8B99-FE974283B22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92319B-E80C-4A0C-BCF7-5182E44B83B9}">
      <dgm:prSet/>
      <dgm:spPr/>
      <dgm:t>
        <a:bodyPr/>
        <a:lstStyle/>
        <a:p>
          <a:pPr rtl="0"/>
          <a:r>
            <a: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 </a:t>
          </a:r>
          <a:r>
            <a: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Governor &amp; Constitutional</a:t>
          </a:r>
          <a:r>
            <a: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Officers</a:t>
          </a:r>
        </a:p>
      </dgm:t>
    </dgm:pt>
    <dgm:pt modelId="{33C5551E-75E8-4D21-A0FE-7FC5028B62AC}" type="parTrans" cxnId="{411BA946-89B4-4BB5-B697-05CE16462525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D2BD2E-55FB-4EE9-B945-7BC3BAD1320C}" type="sibTrans" cxnId="{411BA946-89B4-4BB5-B697-05CE16462525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5F4B98-7BC6-4D84-8C39-B17467A3356E}">
      <dgm:prSet/>
      <dgm:spPr/>
      <dgm:t>
        <a:bodyPr/>
        <a:lstStyle/>
        <a:p>
          <a:pPr rtl="0"/>
          <a:r>
            <a: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New State Agency Leadership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08DF9-FFE9-4228-8B9E-9A19208745F7}" type="parTrans" cxnId="{112EA167-D18F-4CA9-BC40-59AC9D5F340C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447737-8FE0-4769-834A-143B27B228C5}" type="sibTrans" cxnId="{112EA167-D18F-4CA9-BC40-59AC9D5F340C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53E508-5835-44F3-B448-402CECFC25A2}">
      <dgm:prSet/>
      <dgm:spPr/>
      <dgm:t>
        <a:bodyPr/>
        <a:lstStyle/>
        <a:p>
          <a:pPr rtl="0"/>
          <a:r>
            <a: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 New Legislative Budget Authority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1DC256-DD18-4B13-9309-5B099E7B4357}" type="parTrans" cxnId="{A5CE1D33-420B-48AB-A372-928C8508913A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4F13EE-D8B7-4897-B2CC-9FC95EB1C920}" type="sibTrans" cxnId="{A5CE1D33-420B-48AB-A372-928C8508913A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FEA277-0D2E-4894-A961-7740D946C786}">
      <dgm:prSet phldr="0"/>
      <dgm:spPr/>
      <dgm:t>
        <a:bodyPr/>
        <a:lstStyle/>
        <a:p>
          <a:pPr rtl="0"/>
          <a:r>
            <a: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New Committee Chairs &amp; Members</a:t>
          </a:r>
        </a:p>
      </dgm:t>
    </dgm:pt>
    <dgm:pt modelId="{B0E7FBCE-AA83-4778-B0DA-97C5B808A49F}" type="parTrans" cxnId="{12E9A496-55B4-43A2-BC96-C334E4BA9DDC}">
      <dgm:prSet/>
      <dgm:spPr/>
      <dgm:t>
        <a:bodyPr/>
        <a:lstStyle/>
        <a:p>
          <a:endParaRPr lang="en-US"/>
        </a:p>
      </dgm:t>
    </dgm:pt>
    <dgm:pt modelId="{B7222B58-6FB3-434E-AF45-F89E9D030ECB}" type="sibTrans" cxnId="{12E9A496-55B4-43A2-BC96-C334E4BA9DDC}">
      <dgm:prSet/>
      <dgm:spPr/>
      <dgm:t>
        <a:bodyPr/>
        <a:lstStyle/>
        <a:p>
          <a:endParaRPr lang="en-US"/>
        </a:p>
      </dgm:t>
    </dgm:pt>
    <dgm:pt modelId="{8678933C-CB88-4875-BB27-1BAB11709918}" type="pres">
      <dgm:prSet presAssocID="{149194B4-A9F5-4778-8B99-FE974283B222}" presName="linearFlow" presStyleCnt="0">
        <dgm:presLayoutVars>
          <dgm:dir/>
          <dgm:resizeHandles val="exact"/>
        </dgm:presLayoutVars>
      </dgm:prSet>
      <dgm:spPr/>
    </dgm:pt>
    <dgm:pt modelId="{2584FB84-74DD-4737-BF08-BD90B42FA10D}" type="pres">
      <dgm:prSet presAssocID="{5192319B-E80C-4A0C-BCF7-5182E44B83B9}" presName="composite" presStyleCnt="0"/>
      <dgm:spPr/>
    </dgm:pt>
    <dgm:pt modelId="{2418F478-62C7-4883-8E5E-E7F99CBCCD62}" type="pres">
      <dgm:prSet presAssocID="{5192319B-E80C-4A0C-BCF7-5182E44B83B9}" presName="imgShp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40F48F0-4AF1-4A1C-8EBD-80B56585C2BE}" type="pres">
      <dgm:prSet presAssocID="{5192319B-E80C-4A0C-BCF7-5182E44B83B9}" presName="txShp" presStyleLbl="node1" presStyleIdx="0" presStyleCnt="4">
        <dgm:presLayoutVars>
          <dgm:bulletEnabled val="1"/>
        </dgm:presLayoutVars>
      </dgm:prSet>
      <dgm:spPr/>
    </dgm:pt>
    <dgm:pt modelId="{C9D9C5E4-3726-4111-88DC-FBDB8E28FD8A}" type="pres">
      <dgm:prSet presAssocID="{95D2BD2E-55FB-4EE9-B945-7BC3BAD1320C}" presName="spacing" presStyleCnt="0"/>
      <dgm:spPr/>
    </dgm:pt>
    <dgm:pt modelId="{CA12E2D6-B6A7-45D7-9480-F939074FDA55}" type="pres">
      <dgm:prSet presAssocID="{3E5F4B98-7BC6-4D84-8C39-B17467A3356E}" presName="composite" presStyleCnt="0"/>
      <dgm:spPr/>
    </dgm:pt>
    <dgm:pt modelId="{2682DE5A-A583-4A35-88BF-6392A2460114}" type="pres">
      <dgm:prSet presAssocID="{3E5F4B98-7BC6-4D84-8C39-B17467A3356E}" presName="imgShp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796FCE84-58D5-453C-86BB-9BB59F305F21}" type="pres">
      <dgm:prSet presAssocID="{3E5F4B98-7BC6-4D84-8C39-B17467A3356E}" presName="txShp" presStyleLbl="node1" presStyleIdx="1" presStyleCnt="4">
        <dgm:presLayoutVars>
          <dgm:bulletEnabled val="1"/>
        </dgm:presLayoutVars>
      </dgm:prSet>
      <dgm:spPr/>
    </dgm:pt>
    <dgm:pt modelId="{E5D28AD6-7D90-4E67-AD7C-5D876D0913EB}" type="pres">
      <dgm:prSet presAssocID="{D3447737-8FE0-4769-834A-143B27B228C5}" presName="spacing" presStyleCnt="0"/>
      <dgm:spPr/>
    </dgm:pt>
    <dgm:pt modelId="{532E38CB-354F-49D3-B39B-8326A928D5B2}" type="pres">
      <dgm:prSet presAssocID="{3053E508-5835-44F3-B448-402CECFC25A2}" presName="composite" presStyleCnt="0"/>
      <dgm:spPr/>
    </dgm:pt>
    <dgm:pt modelId="{98089503-E430-4B0C-A136-131473567880}" type="pres">
      <dgm:prSet presAssocID="{3053E508-5835-44F3-B448-402CECFC25A2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81DDF81-F745-4D51-8BE2-74F4FAD451CB}" type="pres">
      <dgm:prSet presAssocID="{3053E508-5835-44F3-B448-402CECFC25A2}" presName="txShp" presStyleLbl="node1" presStyleIdx="2" presStyleCnt="4">
        <dgm:presLayoutVars>
          <dgm:bulletEnabled val="1"/>
        </dgm:presLayoutVars>
      </dgm:prSet>
      <dgm:spPr/>
    </dgm:pt>
    <dgm:pt modelId="{AA7A2C45-B124-403E-9668-CA481CB95892}" type="pres">
      <dgm:prSet presAssocID="{734F13EE-D8B7-4897-B2CC-9FC95EB1C920}" presName="spacing" presStyleCnt="0"/>
      <dgm:spPr/>
    </dgm:pt>
    <dgm:pt modelId="{73291C41-9A5A-41BD-A0BC-E015E021B036}" type="pres">
      <dgm:prSet presAssocID="{34FEA277-0D2E-4894-A961-7740D946C786}" presName="composite" presStyleCnt="0"/>
      <dgm:spPr/>
    </dgm:pt>
    <dgm:pt modelId="{5C922C3B-3B93-4A7A-9F7E-BE918992B9EC}" type="pres">
      <dgm:prSet presAssocID="{34FEA277-0D2E-4894-A961-7740D946C786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D077A1C-F98D-43A4-8A7F-C1183F9C3CC8}" type="pres">
      <dgm:prSet presAssocID="{34FEA277-0D2E-4894-A961-7740D946C786}" presName="txShp" presStyleLbl="node1" presStyleIdx="3" presStyleCnt="4">
        <dgm:presLayoutVars>
          <dgm:bulletEnabled val="1"/>
        </dgm:presLayoutVars>
      </dgm:prSet>
      <dgm:spPr/>
    </dgm:pt>
  </dgm:ptLst>
  <dgm:cxnLst>
    <dgm:cxn modelId="{A5CE1D33-420B-48AB-A372-928C8508913A}" srcId="{149194B4-A9F5-4778-8B99-FE974283B222}" destId="{3053E508-5835-44F3-B448-402CECFC25A2}" srcOrd="2" destOrd="0" parTransId="{B21DC256-DD18-4B13-9309-5B099E7B4357}" sibTransId="{734F13EE-D8B7-4897-B2CC-9FC95EB1C920}"/>
    <dgm:cxn modelId="{0373BC3F-9572-4E7E-8A7E-1C2C4019E244}" type="presOf" srcId="{5192319B-E80C-4A0C-BCF7-5182E44B83B9}" destId="{F40F48F0-4AF1-4A1C-8EBD-80B56585C2BE}" srcOrd="0" destOrd="0" presId="urn:microsoft.com/office/officeart/2005/8/layout/vList3"/>
    <dgm:cxn modelId="{411BA946-89B4-4BB5-B697-05CE16462525}" srcId="{149194B4-A9F5-4778-8B99-FE974283B222}" destId="{5192319B-E80C-4A0C-BCF7-5182E44B83B9}" srcOrd="0" destOrd="0" parTransId="{33C5551E-75E8-4D21-A0FE-7FC5028B62AC}" sibTransId="{95D2BD2E-55FB-4EE9-B945-7BC3BAD1320C}"/>
    <dgm:cxn modelId="{112EA167-D18F-4CA9-BC40-59AC9D5F340C}" srcId="{149194B4-A9F5-4778-8B99-FE974283B222}" destId="{3E5F4B98-7BC6-4D84-8C39-B17467A3356E}" srcOrd="1" destOrd="0" parTransId="{21A08DF9-FFE9-4228-8B9E-9A19208745F7}" sibTransId="{D3447737-8FE0-4769-834A-143B27B228C5}"/>
    <dgm:cxn modelId="{15BCD14B-5C70-495C-9A5A-C878A1D2B8E7}" type="presOf" srcId="{3053E508-5835-44F3-B448-402CECFC25A2}" destId="{D81DDF81-F745-4D51-8BE2-74F4FAD451CB}" srcOrd="0" destOrd="0" presId="urn:microsoft.com/office/officeart/2005/8/layout/vList3"/>
    <dgm:cxn modelId="{12E9A496-55B4-43A2-BC96-C334E4BA9DDC}" srcId="{149194B4-A9F5-4778-8B99-FE974283B222}" destId="{34FEA277-0D2E-4894-A961-7740D946C786}" srcOrd="3" destOrd="0" parTransId="{B0E7FBCE-AA83-4778-B0DA-97C5B808A49F}" sibTransId="{B7222B58-6FB3-434E-AF45-F89E9D030ECB}"/>
    <dgm:cxn modelId="{08E649B3-FEA1-4EF6-80AB-9853F058AE49}" type="presOf" srcId="{34FEA277-0D2E-4894-A961-7740D946C786}" destId="{8D077A1C-F98D-43A4-8A7F-C1183F9C3CC8}" srcOrd="0" destOrd="0" presId="urn:microsoft.com/office/officeart/2005/8/layout/vList3"/>
    <dgm:cxn modelId="{378EFBBF-3938-470D-9FB4-876C426392A1}" type="presOf" srcId="{149194B4-A9F5-4778-8B99-FE974283B222}" destId="{8678933C-CB88-4875-BB27-1BAB11709918}" srcOrd="0" destOrd="0" presId="urn:microsoft.com/office/officeart/2005/8/layout/vList3"/>
    <dgm:cxn modelId="{69E507C3-F95E-4459-BD32-7F44F19082ED}" type="presOf" srcId="{3E5F4B98-7BC6-4D84-8C39-B17467A3356E}" destId="{796FCE84-58D5-453C-86BB-9BB59F305F21}" srcOrd="0" destOrd="0" presId="urn:microsoft.com/office/officeart/2005/8/layout/vList3"/>
    <dgm:cxn modelId="{95E8CA62-B0E8-470D-9B36-E13AD0BA7079}" type="presParOf" srcId="{8678933C-CB88-4875-BB27-1BAB11709918}" destId="{2584FB84-74DD-4737-BF08-BD90B42FA10D}" srcOrd="0" destOrd="0" presId="urn:microsoft.com/office/officeart/2005/8/layout/vList3"/>
    <dgm:cxn modelId="{37B330EA-9511-4D47-828F-DF2AA15BF00C}" type="presParOf" srcId="{2584FB84-74DD-4737-BF08-BD90B42FA10D}" destId="{2418F478-62C7-4883-8E5E-E7F99CBCCD62}" srcOrd="0" destOrd="0" presId="urn:microsoft.com/office/officeart/2005/8/layout/vList3"/>
    <dgm:cxn modelId="{2E6835C0-3344-4F46-B52F-6A452CB85A0A}" type="presParOf" srcId="{2584FB84-74DD-4737-BF08-BD90B42FA10D}" destId="{F40F48F0-4AF1-4A1C-8EBD-80B56585C2BE}" srcOrd="1" destOrd="0" presId="urn:microsoft.com/office/officeart/2005/8/layout/vList3"/>
    <dgm:cxn modelId="{30106AF2-ECC1-4F82-8A70-A6C4F866AE6B}" type="presParOf" srcId="{8678933C-CB88-4875-BB27-1BAB11709918}" destId="{C9D9C5E4-3726-4111-88DC-FBDB8E28FD8A}" srcOrd="1" destOrd="0" presId="urn:microsoft.com/office/officeart/2005/8/layout/vList3"/>
    <dgm:cxn modelId="{2A3EB091-9EF0-4F89-9A13-A8C7879A6B75}" type="presParOf" srcId="{8678933C-CB88-4875-BB27-1BAB11709918}" destId="{CA12E2D6-B6A7-45D7-9480-F939074FDA55}" srcOrd="2" destOrd="0" presId="urn:microsoft.com/office/officeart/2005/8/layout/vList3"/>
    <dgm:cxn modelId="{2946C2B7-8DA9-4E38-AB94-98FA0BE225D4}" type="presParOf" srcId="{CA12E2D6-B6A7-45D7-9480-F939074FDA55}" destId="{2682DE5A-A583-4A35-88BF-6392A2460114}" srcOrd="0" destOrd="0" presId="urn:microsoft.com/office/officeart/2005/8/layout/vList3"/>
    <dgm:cxn modelId="{222A78B1-31CF-4652-82A1-CE2E9FFAA665}" type="presParOf" srcId="{CA12E2D6-B6A7-45D7-9480-F939074FDA55}" destId="{796FCE84-58D5-453C-86BB-9BB59F305F21}" srcOrd="1" destOrd="0" presId="urn:microsoft.com/office/officeart/2005/8/layout/vList3"/>
    <dgm:cxn modelId="{A0F4D334-E195-43C2-AB7B-68CB94B51FD7}" type="presParOf" srcId="{8678933C-CB88-4875-BB27-1BAB11709918}" destId="{E5D28AD6-7D90-4E67-AD7C-5D876D0913EB}" srcOrd="3" destOrd="0" presId="urn:microsoft.com/office/officeart/2005/8/layout/vList3"/>
    <dgm:cxn modelId="{2BA4A0C0-10E0-4902-892E-B79538C32086}" type="presParOf" srcId="{8678933C-CB88-4875-BB27-1BAB11709918}" destId="{532E38CB-354F-49D3-B39B-8326A928D5B2}" srcOrd="4" destOrd="0" presId="urn:microsoft.com/office/officeart/2005/8/layout/vList3"/>
    <dgm:cxn modelId="{AD9D489F-928A-49D0-9B5B-7E95A020E134}" type="presParOf" srcId="{532E38CB-354F-49D3-B39B-8326A928D5B2}" destId="{98089503-E430-4B0C-A136-131473567880}" srcOrd="0" destOrd="0" presId="urn:microsoft.com/office/officeart/2005/8/layout/vList3"/>
    <dgm:cxn modelId="{1459C220-4C45-443A-9757-6F4555BF558E}" type="presParOf" srcId="{532E38CB-354F-49D3-B39B-8326A928D5B2}" destId="{D81DDF81-F745-4D51-8BE2-74F4FAD451CB}" srcOrd="1" destOrd="0" presId="urn:microsoft.com/office/officeart/2005/8/layout/vList3"/>
    <dgm:cxn modelId="{6C07D100-F35B-4894-A71A-F37883A3A322}" type="presParOf" srcId="{8678933C-CB88-4875-BB27-1BAB11709918}" destId="{AA7A2C45-B124-403E-9668-CA481CB95892}" srcOrd="5" destOrd="0" presId="urn:microsoft.com/office/officeart/2005/8/layout/vList3"/>
    <dgm:cxn modelId="{E9AD5159-4C9C-4A04-8235-C3EBE258B3C2}" type="presParOf" srcId="{8678933C-CB88-4875-BB27-1BAB11709918}" destId="{73291C41-9A5A-41BD-A0BC-E015E021B036}" srcOrd="6" destOrd="0" presId="urn:microsoft.com/office/officeart/2005/8/layout/vList3"/>
    <dgm:cxn modelId="{10841F75-6729-46E5-B1C0-71A9C8A40BC9}" type="presParOf" srcId="{73291C41-9A5A-41BD-A0BC-E015E021B036}" destId="{5C922C3B-3B93-4A7A-9F7E-BE918992B9EC}" srcOrd="0" destOrd="0" presId="urn:microsoft.com/office/officeart/2005/8/layout/vList3"/>
    <dgm:cxn modelId="{7090C508-2F69-47D4-B237-11F79977CD30}" type="presParOf" srcId="{73291C41-9A5A-41BD-A0BC-E015E021B036}" destId="{8D077A1C-F98D-43A4-8A7F-C1183F9C3CC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D15829-10B9-4C8D-84D0-AA61CFB9C80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F67FEF-BDDB-4721-A869-1170C5AED151}">
      <dgm:prSet/>
      <dgm:spPr/>
      <dgm:t>
        <a:bodyPr/>
        <a:lstStyle/>
        <a:p>
          <a:r>
            <a:rPr lang="en-US"/>
            <a:t>Strengthen Maryland’s Hospital Workforce</a:t>
          </a:r>
        </a:p>
      </dgm:t>
    </dgm:pt>
    <dgm:pt modelId="{13EEDC28-F42C-4BFC-BA1F-6067BE52EC97}" type="parTrans" cxnId="{79BD9929-AE4B-46FC-BA19-B852DF1E523C}">
      <dgm:prSet/>
      <dgm:spPr/>
      <dgm:t>
        <a:bodyPr/>
        <a:lstStyle/>
        <a:p>
          <a:endParaRPr lang="en-US"/>
        </a:p>
      </dgm:t>
    </dgm:pt>
    <dgm:pt modelId="{6340B62B-CD0B-4859-95E4-A3EAAEC0C3AB}" type="sibTrans" cxnId="{79BD9929-AE4B-46FC-BA19-B852DF1E523C}">
      <dgm:prSet/>
      <dgm:spPr/>
      <dgm:t>
        <a:bodyPr/>
        <a:lstStyle/>
        <a:p>
          <a:endParaRPr lang="en-US"/>
        </a:p>
      </dgm:t>
    </dgm:pt>
    <dgm:pt modelId="{B02EB61F-D4C5-4C8A-B6DA-FB1037EB8162}">
      <dgm:prSet/>
      <dgm:spPr/>
      <dgm:t>
        <a:bodyPr/>
        <a:lstStyle/>
        <a:p>
          <a:r>
            <a:rPr lang="en-US"/>
            <a:t>Ensure Access to Care</a:t>
          </a:r>
        </a:p>
      </dgm:t>
    </dgm:pt>
    <dgm:pt modelId="{F52DAE1C-CBE6-4B5E-8A84-9A0FCD4E08EC}" type="parTrans" cxnId="{020F5323-304D-416F-9D5C-86C4542446BF}">
      <dgm:prSet/>
      <dgm:spPr/>
      <dgm:t>
        <a:bodyPr/>
        <a:lstStyle/>
        <a:p>
          <a:endParaRPr lang="en-US"/>
        </a:p>
      </dgm:t>
    </dgm:pt>
    <dgm:pt modelId="{CB18BAB6-49A7-4F60-A933-A05A6C4A49D1}" type="sibTrans" cxnId="{020F5323-304D-416F-9D5C-86C4542446BF}">
      <dgm:prSet/>
      <dgm:spPr/>
      <dgm:t>
        <a:bodyPr/>
        <a:lstStyle/>
        <a:p>
          <a:endParaRPr lang="en-US"/>
        </a:p>
      </dgm:t>
    </dgm:pt>
    <dgm:pt modelId="{44DFCDB7-BA9A-4651-BFBF-00E53F4E21F4}">
      <dgm:prSet/>
      <dgm:spPr/>
      <dgm:t>
        <a:bodyPr/>
        <a:lstStyle/>
        <a:p>
          <a:r>
            <a:rPr lang="en-US"/>
            <a:t>Improve Maryland’s Medical Liability Climate</a:t>
          </a:r>
        </a:p>
      </dgm:t>
    </dgm:pt>
    <dgm:pt modelId="{1B63A059-44B3-4779-B10E-7E30625A8282}" type="parTrans" cxnId="{AD85A3B6-5D9E-4920-B475-67962DA5EFE8}">
      <dgm:prSet/>
      <dgm:spPr/>
      <dgm:t>
        <a:bodyPr/>
        <a:lstStyle/>
        <a:p>
          <a:endParaRPr lang="en-US"/>
        </a:p>
      </dgm:t>
    </dgm:pt>
    <dgm:pt modelId="{65903908-94F8-4851-9532-8DD0E8F638D9}" type="sibTrans" cxnId="{AD85A3B6-5D9E-4920-B475-67962DA5EFE8}">
      <dgm:prSet/>
      <dgm:spPr/>
      <dgm:t>
        <a:bodyPr/>
        <a:lstStyle/>
        <a:p>
          <a:endParaRPr lang="en-US"/>
        </a:p>
      </dgm:t>
    </dgm:pt>
    <dgm:pt modelId="{7532A6C0-7646-4D79-B146-05F38826A821}" type="pres">
      <dgm:prSet presAssocID="{93D15829-10B9-4C8D-84D0-AA61CFB9C800}" presName="linearFlow" presStyleCnt="0">
        <dgm:presLayoutVars>
          <dgm:dir/>
          <dgm:resizeHandles val="exact"/>
        </dgm:presLayoutVars>
      </dgm:prSet>
      <dgm:spPr/>
    </dgm:pt>
    <dgm:pt modelId="{EA54A3CC-F34D-431C-BFF7-A5993E7CB78B}" type="pres">
      <dgm:prSet presAssocID="{65F67FEF-BDDB-4721-A869-1170C5AED151}" presName="composite" presStyleCnt="0"/>
      <dgm:spPr/>
    </dgm:pt>
    <dgm:pt modelId="{F35F85DA-90EF-40D9-A60C-57CAA3FCA846}" type="pres">
      <dgm:prSet presAssocID="{65F67FEF-BDDB-4721-A869-1170C5AED151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EF3A9A3-52EE-4F00-A5FD-2747F71BAC4A}" type="pres">
      <dgm:prSet presAssocID="{65F67FEF-BDDB-4721-A869-1170C5AED151}" presName="txShp" presStyleLbl="node1" presStyleIdx="0" presStyleCnt="3">
        <dgm:presLayoutVars>
          <dgm:bulletEnabled val="1"/>
        </dgm:presLayoutVars>
      </dgm:prSet>
      <dgm:spPr/>
    </dgm:pt>
    <dgm:pt modelId="{24928F30-3162-41C9-98BF-83578DD83DB5}" type="pres">
      <dgm:prSet presAssocID="{6340B62B-CD0B-4859-95E4-A3EAAEC0C3AB}" presName="spacing" presStyleCnt="0"/>
      <dgm:spPr/>
    </dgm:pt>
    <dgm:pt modelId="{98D7B35B-DCA9-49A2-82B9-B1E360D1EBD4}" type="pres">
      <dgm:prSet presAssocID="{B02EB61F-D4C5-4C8A-B6DA-FB1037EB8162}" presName="composite" presStyleCnt="0"/>
      <dgm:spPr/>
    </dgm:pt>
    <dgm:pt modelId="{48EEE19B-6BF3-4FFC-AA50-63E13CB675BD}" type="pres">
      <dgm:prSet presAssocID="{B02EB61F-D4C5-4C8A-B6DA-FB1037EB8162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1A87D0-3136-4B7F-960C-F17613C8938F}" type="pres">
      <dgm:prSet presAssocID="{B02EB61F-D4C5-4C8A-B6DA-FB1037EB8162}" presName="txShp" presStyleLbl="node1" presStyleIdx="1" presStyleCnt="3">
        <dgm:presLayoutVars>
          <dgm:bulletEnabled val="1"/>
        </dgm:presLayoutVars>
      </dgm:prSet>
      <dgm:spPr/>
    </dgm:pt>
    <dgm:pt modelId="{D3C71034-8623-459F-AE63-AB017601C052}" type="pres">
      <dgm:prSet presAssocID="{CB18BAB6-49A7-4F60-A933-A05A6C4A49D1}" presName="spacing" presStyleCnt="0"/>
      <dgm:spPr/>
    </dgm:pt>
    <dgm:pt modelId="{21A008FD-E960-4BBB-B804-30C38E7336E4}" type="pres">
      <dgm:prSet presAssocID="{44DFCDB7-BA9A-4651-BFBF-00E53F4E21F4}" presName="composite" presStyleCnt="0"/>
      <dgm:spPr/>
    </dgm:pt>
    <dgm:pt modelId="{601F6BDC-4352-480E-BD44-612595954C9C}" type="pres">
      <dgm:prSet presAssocID="{44DFCDB7-BA9A-4651-BFBF-00E53F4E21F4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0272A28-538C-4B0B-9703-8DE709006658}" type="pres">
      <dgm:prSet presAssocID="{44DFCDB7-BA9A-4651-BFBF-00E53F4E21F4}" presName="txShp" presStyleLbl="node1" presStyleIdx="2" presStyleCnt="3">
        <dgm:presLayoutVars>
          <dgm:bulletEnabled val="1"/>
        </dgm:presLayoutVars>
      </dgm:prSet>
      <dgm:spPr/>
    </dgm:pt>
  </dgm:ptLst>
  <dgm:cxnLst>
    <dgm:cxn modelId="{020F5323-304D-416F-9D5C-86C4542446BF}" srcId="{93D15829-10B9-4C8D-84D0-AA61CFB9C800}" destId="{B02EB61F-D4C5-4C8A-B6DA-FB1037EB8162}" srcOrd="1" destOrd="0" parTransId="{F52DAE1C-CBE6-4B5E-8A84-9A0FCD4E08EC}" sibTransId="{CB18BAB6-49A7-4F60-A933-A05A6C4A49D1}"/>
    <dgm:cxn modelId="{79BD9929-AE4B-46FC-BA19-B852DF1E523C}" srcId="{93D15829-10B9-4C8D-84D0-AA61CFB9C800}" destId="{65F67FEF-BDDB-4721-A869-1170C5AED151}" srcOrd="0" destOrd="0" parTransId="{13EEDC28-F42C-4BFC-BA1F-6067BE52EC97}" sibTransId="{6340B62B-CD0B-4859-95E4-A3EAAEC0C3AB}"/>
    <dgm:cxn modelId="{3D0C9E46-1A1B-4C93-AA3A-314E935F2C15}" type="presOf" srcId="{44DFCDB7-BA9A-4651-BFBF-00E53F4E21F4}" destId="{A0272A28-538C-4B0B-9703-8DE709006658}" srcOrd="0" destOrd="0" presId="urn:microsoft.com/office/officeart/2005/8/layout/vList3"/>
    <dgm:cxn modelId="{A25FDB80-CBAD-4879-A8E3-D2B8392FC1E3}" type="presOf" srcId="{B02EB61F-D4C5-4C8A-B6DA-FB1037EB8162}" destId="{BC1A87D0-3136-4B7F-960C-F17613C8938F}" srcOrd="0" destOrd="0" presId="urn:microsoft.com/office/officeart/2005/8/layout/vList3"/>
    <dgm:cxn modelId="{1E6BB49B-A69F-486A-B98B-4209D9295F6B}" type="presOf" srcId="{93D15829-10B9-4C8D-84D0-AA61CFB9C800}" destId="{7532A6C0-7646-4D79-B146-05F38826A821}" srcOrd="0" destOrd="0" presId="urn:microsoft.com/office/officeart/2005/8/layout/vList3"/>
    <dgm:cxn modelId="{AD85A3B6-5D9E-4920-B475-67962DA5EFE8}" srcId="{93D15829-10B9-4C8D-84D0-AA61CFB9C800}" destId="{44DFCDB7-BA9A-4651-BFBF-00E53F4E21F4}" srcOrd="2" destOrd="0" parTransId="{1B63A059-44B3-4779-B10E-7E30625A8282}" sibTransId="{65903908-94F8-4851-9532-8DD0E8F638D9}"/>
    <dgm:cxn modelId="{B2F5EBDE-E5A7-4E14-AA9D-2BC7E5B43CB3}" type="presOf" srcId="{65F67FEF-BDDB-4721-A869-1170C5AED151}" destId="{1EF3A9A3-52EE-4F00-A5FD-2747F71BAC4A}" srcOrd="0" destOrd="0" presId="urn:microsoft.com/office/officeart/2005/8/layout/vList3"/>
    <dgm:cxn modelId="{374B16FC-46C1-4DA5-9D43-C145B4188BF7}" type="presParOf" srcId="{7532A6C0-7646-4D79-B146-05F38826A821}" destId="{EA54A3CC-F34D-431C-BFF7-A5993E7CB78B}" srcOrd="0" destOrd="0" presId="urn:microsoft.com/office/officeart/2005/8/layout/vList3"/>
    <dgm:cxn modelId="{2DFFEE2A-1B18-4D4E-99B8-89F7339C3608}" type="presParOf" srcId="{EA54A3CC-F34D-431C-BFF7-A5993E7CB78B}" destId="{F35F85DA-90EF-40D9-A60C-57CAA3FCA846}" srcOrd="0" destOrd="0" presId="urn:microsoft.com/office/officeart/2005/8/layout/vList3"/>
    <dgm:cxn modelId="{8D1C33E9-98AA-4EA8-BF87-559171A60734}" type="presParOf" srcId="{EA54A3CC-F34D-431C-BFF7-A5993E7CB78B}" destId="{1EF3A9A3-52EE-4F00-A5FD-2747F71BAC4A}" srcOrd="1" destOrd="0" presId="urn:microsoft.com/office/officeart/2005/8/layout/vList3"/>
    <dgm:cxn modelId="{FE6FA3DF-D92E-49D9-925E-F911901E56CC}" type="presParOf" srcId="{7532A6C0-7646-4D79-B146-05F38826A821}" destId="{24928F30-3162-41C9-98BF-83578DD83DB5}" srcOrd="1" destOrd="0" presId="urn:microsoft.com/office/officeart/2005/8/layout/vList3"/>
    <dgm:cxn modelId="{0697154F-72D2-4126-9561-2EE0666D5B89}" type="presParOf" srcId="{7532A6C0-7646-4D79-B146-05F38826A821}" destId="{98D7B35B-DCA9-49A2-82B9-B1E360D1EBD4}" srcOrd="2" destOrd="0" presId="urn:microsoft.com/office/officeart/2005/8/layout/vList3"/>
    <dgm:cxn modelId="{11D3C90E-3969-46C4-8E70-7FE1EE041EEB}" type="presParOf" srcId="{98D7B35B-DCA9-49A2-82B9-B1E360D1EBD4}" destId="{48EEE19B-6BF3-4FFC-AA50-63E13CB675BD}" srcOrd="0" destOrd="0" presId="urn:microsoft.com/office/officeart/2005/8/layout/vList3"/>
    <dgm:cxn modelId="{B3E3BCE1-4BA6-4044-932B-EDECB073818E}" type="presParOf" srcId="{98D7B35B-DCA9-49A2-82B9-B1E360D1EBD4}" destId="{BC1A87D0-3136-4B7F-960C-F17613C8938F}" srcOrd="1" destOrd="0" presId="urn:microsoft.com/office/officeart/2005/8/layout/vList3"/>
    <dgm:cxn modelId="{35BFA031-84CB-4E3F-A276-64DEE1187FE3}" type="presParOf" srcId="{7532A6C0-7646-4D79-B146-05F38826A821}" destId="{D3C71034-8623-459F-AE63-AB017601C052}" srcOrd="3" destOrd="0" presId="urn:microsoft.com/office/officeart/2005/8/layout/vList3"/>
    <dgm:cxn modelId="{542068AE-9A55-494A-A63F-A76C9291D542}" type="presParOf" srcId="{7532A6C0-7646-4D79-B146-05F38826A821}" destId="{21A008FD-E960-4BBB-B804-30C38E7336E4}" srcOrd="4" destOrd="0" presId="urn:microsoft.com/office/officeart/2005/8/layout/vList3"/>
    <dgm:cxn modelId="{DB86536C-21C4-4984-8E15-95D2A32109A8}" type="presParOf" srcId="{21A008FD-E960-4BBB-B804-30C38E7336E4}" destId="{601F6BDC-4352-480E-BD44-612595954C9C}" srcOrd="0" destOrd="0" presId="urn:microsoft.com/office/officeart/2005/8/layout/vList3"/>
    <dgm:cxn modelId="{E9218FF7-348E-4338-B426-E2DAE9067334}" type="presParOf" srcId="{21A008FD-E960-4BBB-B804-30C38E7336E4}" destId="{A0272A28-538C-4B0B-9703-8DE70900665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9F122B-8FD0-4411-BCFC-52D570BEF7E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D260C5-34CB-4CE7-8BE3-0011F65EFC0A}">
      <dgm:prSet/>
      <dgm:spPr/>
      <dgm:t>
        <a:bodyPr/>
        <a:lstStyle/>
        <a:p>
          <a:r>
            <a:rPr lang="en-US" b="1"/>
            <a:t>Physician and Physician Assistant Loan Repayment Program: $1.4 Million</a:t>
          </a:r>
        </a:p>
      </dgm:t>
    </dgm:pt>
    <dgm:pt modelId="{FCC81C6E-229C-46AD-B22A-B127A5ECDCCD}" type="parTrans" cxnId="{830CBBD9-0144-4317-958E-8DDE12387E75}">
      <dgm:prSet/>
      <dgm:spPr/>
      <dgm:t>
        <a:bodyPr/>
        <a:lstStyle/>
        <a:p>
          <a:endParaRPr lang="en-US"/>
        </a:p>
      </dgm:t>
    </dgm:pt>
    <dgm:pt modelId="{41F872FA-157A-4DD2-AC54-91CC602A928D}" type="sibTrans" cxnId="{830CBBD9-0144-4317-958E-8DDE12387E75}">
      <dgm:prSet/>
      <dgm:spPr/>
      <dgm:t>
        <a:bodyPr/>
        <a:lstStyle/>
        <a:p>
          <a:endParaRPr lang="en-US"/>
        </a:p>
      </dgm:t>
    </dgm:pt>
    <dgm:pt modelId="{4A548B99-B842-4176-89B6-351BC0248B41}">
      <dgm:prSet/>
      <dgm:spPr/>
      <dgm:t>
        <a:bodyPr/>
        <a:lstStyle/>
        <a:p>
          <a:r>
            <a:rPr lang="en-US"/>
            <a:t>Up from $400,000 in FY 2020 before MHA promoted</a:t>
          </a:r>
        </a:p>
      </dgm:t>
    </dgm:pt>
    <dgm:pt modelId="{5578C562-053F-4CD5-AAFA-76494ACDF11D}" type="parTrans" cxnId="{FE233C24-77EE-4A62-908A-CFB30D177456}">
      <dgm:prSet/>
      <dgm:spPr/>
      <dgm:t>
        <a:bodyPr/>
        <a:lstStyle/>
        <a:p>
          <a:endParaRPr lang="en-US"/>
        </a:p>
      </dgm:t>
    </dgm:pt>
    <dgm:pt modelId="{CB2B635D-C6F6-4C09-BF0A-B55A8658A702}" type="sibTrans" cxnId="{FE233C24-77EE-4A62-908A-CFB30D177456}">
      <dgm:prSet/>
      <dgm:spPr/>
      <dgm:t>
        <a:bodyPr/>
        <a:lstStyle/>
        <a:p>
          <a:endParaRPr lang="en-US"/>
        </a:p>
      </dgm:t>
    </dgm:pt>
    <dgm:pt modelId="{2787B26D-D4DF-434D-AC65-8462C309520B}">
      <dgm:prSet/>
      <dgm:spPr/>
      <dgm:t>
        <a:bodyPr/>
        <a:lstStyle/>
        <a:p>
          <a:r>
            <a:rPr lang="en-US"/>
            <a:t>Generates $1 million federal match</a:t>
          </a:r>
        </a:p>
      </dgm:t>
    </dgm:pt>
    <dgm:pt modelId="{CD2C9C55-A31D-4639-9498-7D893D53E5B5}" type="parTrans" cxnId="{AD337FEE-B0F0-40E9-8E51-7ABA12DCF8AC}">
      <dgm:prSet/>
      <dgm:spPr/>
      <dgm:t>
        <a:bodyPr/>
        <a:lstStyle/>
        <a:p>
          <a:endParaRPr lang="en-US"/>
        </a:p>
      </dgm:t>
    </dgm:pt>
    <dgm:pt modelId="{4587318A-DFAC-4425-AA05-068D5324E911}" type="sibTrans" cxnId="{AD337FEE-B0F0-40E9-8E51-7ABA12DCF8AC}">
      <dgm:prSet/>
      <dgm:spPr/>
      <dgm:t>
        <a:bodyPr/>
        <a:lstStyle/>
        <a:p>
          <a:endParaRPr lang="en-US"/>
        </a:p>
      </dgm:t>
    </dgm:pt>
    <dgm:pt modelId="{925C8089-D6E6-4445-A71B-C20A90F423CC}">
      <dgm:prSet/>
      <dgm:spPr/>
      <dgm:t>
        <a:bodyPr/>
        <a:lstStyle/>
        <a:p>
          <a:r>
            <a:rPr lang="en-US" b="1"/>
            <a:t>Nurse Loan Repayment Program: $3 Million</a:t>
          </a:r>
        </a:p>
      </dgm:t>
    </dgm:pt>
    <dgm:pt modelId="{C0942F31-FDC8-4D27-9EAF-98FDB5E29A55}" type="parTrans" cxnId="{85DCC60B-5E4C-4F86-A130-6341590649DE}">
      <dgm:prSet/>
      <dgm:spPr/>
      <dgm:t>
        <a:bodyPr/>
        <a:lstStyle/>
        <a:p>
          <a:endParaRPr lang="en-US"/>
        </a:p>
      </dgm:t>
    </dgm:pt>
    <dgm:pt modelId="{FE36BAAE-807F-41C6-BE73-8320AABE7CD6}" type="sibTrans" cxnId="{85DCC60B-5E4C-4F86-A130-6341590649DE}">
      <dgm:prSet/>
      <dgm:spPr/>
      <dgm:t>
        <a:bodyPr/>
        <a:lstStyle/>
        <a:p>
          <a:endParaRPr lang="en-US"/>
        </a:p>
      </dgm:t>
    </dgm:pt>
    <dgm:pt modelId="{BF54B072-236D-40FA-ABD1-FEBE76BF9341}">
      <dgm:prSet/>
      <dgm:spPr/>
      <dgm:t>
        <a:bodyPr/>
        <a:lstStyle/>
        <a:p>
          <a:r>
            <a:rPr lang="en-US" b="1"/>
            <a:t>Capital Budget: About $9</a:t>
          </a:r>
          <a:r>
            <a:rPr lang="en-US" b="1">
              <a:latin typeface="Myriad Pro"/>
            </a:rPr>
            <a:t>.9</a:t>
          </a:r>
          <a:r>
            <a:rPr lang="en-US" b="1"/>
            <a:t> Million</a:t>
          </a:r>
        </a:p>
      </dgm:t>
    </dgm:pt>
    <dgm:pt modelId="{DD82EF37-74A0-4F2D-8C9C-9E24D12329B0}" type="parTrans" cxnId="{5B788E43-AA29-46B0-B166-0D674A75E5C2}">
      <dgm:prSet/>
      <dgm:spPr/>
      <dgm:t>
        <a:bodyPr/>
        <a:lstStyle/>
        <a:p>
          <a:endParaRPr lang="en-US"/>
        </a:p>
      </dgm:t>
    </dgm:pt>
    <dgm:pt modelId="{8D664567-3E29-4E6F-B04E-223D33FA6B3F}" type="sibTrans" cxnId="{5B788E43-AA29-46B0-B166-0D674A75E5C2}">
      <dgm:prSet/>
      <dgm:spPr/>
      <dgm:t>
        <a:bodyPr/>
        <a:lstStyle/>
        <a:p>
          <a:endParaRPr lang="en-US"/>
        </a:p>
      </dgm:t>
    </dgm:pt>
    <dgm:pt modelId="{EA353AB9-D2D8-40FC-A6DF-7067314C9BFC}">
      <dgm:prSet/>
      <dgm:spPr/>
      <dgm:t>
        <a:bodyPr/>
        <a:lstStyle/>
        <a:p>
          <a:pPr rtl="0"/>
          <a:r>
            <a:rPr lang="en-US"/>
            <a:t>Secured funds for MHA’s capital bond program for 9 projects</a:t>
          </a:r>
        </a:p>
      </dgm:t>
    </dgm:pt>
    <dgm:pt modelId="{CFEFFF1B-3E23-4F34-A2C4-CDAB0610B215}" type="parTrans" cxnId="{C9B1FC39-3AB9-4719-95AD-9D730BD14F5F}">
      <dgm:prSet/>
      <dgm:spPr/>
      <dgm:t>
        <a:bodyPr/>
        <a:lstStyle/>
        <a:p>
          <a:endParaRPr lang="en-US"/>
        </a:p>
      </dgm:t>
    </dgm:pt>
    <dgm:pt modelId="{F2C7F9E8-B783-43DE-866F-A45DC5DBB058}" type="sibTrans" cxnId="{C9B1FC39-3AB9-4719-95AD-9D730BD14F5F}">
      <dgm:prSet/>
      <dgm:spPr/>
      <dgm:t>
        <a:bodyPr/>
        <a:lstStyle/>
        <a:p>
          <a:endParaRPr lang="en-US"/>
        </a:p>
      </dgm:t>
    </dgm:pt>
    <dgm:pt modelId="{E9DAE8B7-1D14-4FBA-BD5D-A7B9CE57E233}">
      <dgm:prSet/>
      <dgm:spPr/>
      <dgm:t>
        <a:bodyPr/>
        <a:lstStyle/>
        <a:p>
          <a:pPr rtl="0"/>
          <a:r>
            <a:rPr lang="en-US"/>
            <a:t>More out-year funding: $9 million (FY 2026), $10 million (FY 2027</a:t>
          </a:r>
          <a:r>
            <a:rPr lang="en-US">
              <a:latin typeface="Myriad Pro"/>
            </a:rPr>
            <a:t>, FY 2028)</a:t>
          </a:r>
          <a:endParaRPr lang="en-US"/>
        </a:p>
      </dgm:t>
    </dgm:pt>
    <dgm:pt modelId="{B7A0BEDA-4861-415F-8FDF-257F52F81825}" type="parTrans" cxnId="{C14283E1-F076-4053-8043-4636C4F287D4}">
      <dgm:prSet/>
      <dgm:spPr/>
      <dgm:t>
        <a:bodyPr/>
        <a:lstStyle/>
        <a:p>
          <a:endParaRPr lang="en-US"/>
        </a:p>
      </dgm:t>
    </dgm:pt>
    <dgm:pt modelId="{B89DB2AB-9008-46EF-9241-017A354F1671}" type="sibTrans" cxnId="{C14283E1-F076-4053-8043-4636C4F287D4}">
      <dgm:prSet/>
      <dgm:spPr/>
      <dgm:t>
        <a:bodyPr/>
        <a:lstStyle/>
        <a:p>
          <a:endParaRPr lang="en-US"/>
        </a:p>
      </dgm:t>
    </dgm:pt>
    <dgm:pt modelId="{19A65A87-594B-4B86-A319-5C411DAF506C}">
      <dgm:prSet custT="1"/>
      <dgm:spPr/>
      <dgm:t>
        <a:bodyPr/>
        <a:lstStyle/>
        <a:p>
          <a:r>
            <a:rPr lang="en-US" sz="1500" kern="1200">
              <a:latin typeface="Myriad Pro"/>
              <a:ea typeface="+mn-ea"/>
              <a:cs typeface="+mn-cs"/>
            </a:rPr>
            <a:t>Program established during 2022 session through legislation supported by MHA</a:t>
          </a:r>
        </a:p>
      </dgm:t>
    </dgm:pt>
    <dgm:pt modelId="{E926E8AF-CE41-4121-9E1F-6D280B6394A4}" type="parTrans" cxnId="{3E455291-A329-4F54-9C9E-F9218DBD0158}">
      <dgm:prSet/>
      <dgm:spPr/>
      <dgm:t>
        <a:bodyPr/>
        <a:lstStyle/>
        <a:p>
          <a:endParaRPr lang="en-US"/>
        </a:p>
      </dgm:t>
    </dgm:pt>
    <dgm:pt modelId="{2E45B5EE-8C0E-43C3-AF65-52CD27B938C3}" type="sibTrans" cxnId="{3E455291-A329-4F54-9C9E-F9218DBD0158}">
      <dgm:prSet/>
      <dgm:spPr/>
      <dgm:t>
        <a:bodyPr/>
        <a:lstStyle/>
        <a:p>
          <a:endParaRPr lang="en-US"/>
        </a:p>
      </dgm:t>
    </dgm:pt>
    <dgm:pt modelId="{8EBE82B2-B95F-45BD-9B01-A463BBE37F21}">
      <dgm:prSet custT="1"/>
      <dgm:spPr/>
      <dgm:t>
        <a:bodyPr/>
        <a:lstStyle/>
        <a:p>
          <a:r>
            <a:rPr lang="en-US" sz="1500" kern="1200">
              <a:latin typeface="Myriad Pro"/>
              <a:ea typeface="+mn-ea"/>
              <a:cs typeface="+mn-cs"/>
            </a:rPr>
            <a:t>Launched in March 2023</a:t>
          </a:r>
        </a:p>
      </dgm:t>
    </dgm:pt>
    <dgm:pt modelId="{87273D32-65C0-4213-A10F-03A4F14374F9}" type="parTrans" cxnId="{54968E06-7E4C-48F7-8A35-D926CEED4268}">
      <dgm:prSet/>
      <dgm:spPr/>
      <dgm:t>
        <a:bodyPr/>
        <a:lstStyle/>
        <a:p>
          <a:endParaRPr lang="en-US"/>
        </a:p>
      </dgm:t>
    </dgm:pt>
    <dgm:pt modelId="{0CCADD12-2123-46EC-95D7-B4117C23502F}" type="sibTrans" cxnId="{54968E06-7E4C-48F7-8A35-D926CEED4268}">
      <dgm:prSet/>
      <dgm:spPr/>
      <dgm:t>
        <a:bodyPr/>
        <a:lstStyle/>
        <a:p>
          <a:endParaRPr lang="en-US"/>
        </a:p>
      </dgm:t>
    </dgm:pt>
    <dgm:pt modelId="{400C3D12-B924-434E-B89A-5F5D6B1B9377}" type="pres">
      <dgm:prSet presAssocID="{1C9F122B-8FD0-4411-BCFC-52D570BEF7EE}" presName="Name0" presStyleCnt="0">
        <dgm:presLayoutVars>
          <dgm:dir/>
          <dgm:animLvl val="lvl"/>
          <dgm:resizeHandles val="exact"/>
        </dgm:presLayoutVars>
      </dgm:prSet>
      <dgm:spPr/>
    </dgm:pt>
    <dgm:pt modelId="{CD797971-4D2B-4452-AB32-92FFCB4EE156}" type="pres">
      <dgm:prSet presAssocID="{72D260C5-34CB-4CE7-8BE3-0011F65EFC0A}" presName="linNode" presStyleCnt="0"/>
      <dgm:spPr/>
    </dgm:pt>
    <dgm:pt modelId="{675B34F4-1F13-4BF3-83A3-5CA47F325CF8}" type="pres">
      <dgm:prSet presAssocID="{72D260C5-34CB-4CE7-8BE3-0011F65EFC0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0AA7B78-BCE5-4D3B-BEF5-9930D06E19F6}" type="pres">
      <dgm:prSet presAssocID="{72D260C5-34CB-4CE7-8BE3-0011F65EFC0A}" presName="descendantText" presStyleLbl="alignAccFollowNode1" presStyleIdx="0" presStyleCnt="3">
        <dgm:presLayoutVars>
          <dgm:bulletEnabled val="1"/>
        </dgm:presLayoutVars>
      </dgm:prSet>
      <dgm:spPr/>
    </dgm:pt>
    <dgm:pt modelId="{67D7385C-2329-4A96-A2EC-F30BD7C65C6D}" type="pres">
      <dgm:prSet presAssocID="{41F872FA-157A-4DD2-AC54-91CC602A928D}" presName="sp" presStyleCnt="0"/>
      <dgm:spPr/>
    </dgm:pt>
    <dgm:pt modelId="{1264E8D1-66EC-4497-9272-42498EDB13E7}" type="pres">
      <dgm:prSet presAssocID="{925C8089-D6E6-4445-A71B-C20A90F423CC}" presName="linNode" presStyleCnt="0"/>
      <dgm:spPr/>
    </dgm:pt>
    <dgm:pt modelId="{C13F4E30-0027-450A-A948-979EA1454E9A}" type="pres">
      <dgm:prSet presAssocID="{925C8089-D6E6-4445-A71B-C20A90F423C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E68406A-C3C7-4375-BA2E-427B62ED2D46}" type="pres">
      <dgm:prSet presAssocID="{925C8089-D6E6-4445-A71B-C20A90F423CC}" presName="descendantText" presStyleLbl="alignAccFollowNode1" presStyleIdx="1" presStyleCnt="3">
        <dgm:presLayoutVars>
          <dgm:bulletEnabled val="1"/>
        </dgm:presLayoutVars>
      </dgm:prSet>
      <dgm:spPr/>
    </dgm:pt>
    <dgm:pt modelId="{5B02F7F8-982A-4D5F-80F7-9A8FE9E631B1}" type="pres">
      <dgm:prSet presAssocID="{FE36BAAE-807F-41C6-BE73-8320AABE7CD6}" presName="sp" presStyleCnt="0"/>
      <dgm:spPr/>
    </dgm:pt>
    <dgm:pt modelId="{46E70CDA-930C-4225-A1D2-3E80FD5AB3B4}" type="pres">
      <dgm:prSet presAssocID="{BF54B072-236D-40FA-ABD1-FEBE76BF9341}" presName="linNode" presStyleCnt="0"/>
      <dgm:spPr/>
    </dgm:pt>
    <dgm:pt modelId="{B7BAFC8D-BCE7-4CFD-AC61-416192E36A91}" type="pres">
      <dgm:prSet presAssocID="{BF54B072-236D-40FA-ABD1-FEBE76BF934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F43979E-317D-4789-BABB-5744DDA5A40E}" type="pres">
      <dgm:prSet presAssocID="{BF54B072-236D-40FA-ABD1-FEBE76BF9341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727D604-AD17-49BE-A80B-B7C892CC53BC}" type="presOf" srcId="{925C8089-D6E6-4445-A71B-C20A90F423CC}" destId="{C13F4E30-0027-450A-A948-979EA1454E9A}" srcOrd="0" destOrd="0" presId="urn:microsoft.com/office/officeart/2005/8/layout/vList5"/>
    <dgm:cxn modelId="{54968E06-7E4C-48F7-8A35-D926CEED4268}" srcId="{925C8089-D6E6-4445-A71B-C20A90F423CC}" destId="{8EBE82B2-B95F-45BD-9B01-A463BBE37F21}" srcOrd="1" destOrd="0" parTransId="{87273D32-65C0-4213-A10F-03A4F14374F9}" sibTransId="{0CCADD12-2123-46EC-95D7-B4117C23502F}"/>
    <dgm:cxn modelId="{3F17DC07-1AD6-41C4-9E1C-59D05BB8EB17}" type="presOf" srcId="{19A65A87-594B-4B86-A319-5C411DAF506C}" destId="{8E68406A-C3C7-4375-BA2E-427B62ED2D46}" srcOrd="0" destOrd="0" presId="urn:microsoft.com/office/officeart/2005/8/layout/vList5"/>
    <dgm:cxn modelId="{85DCC60B-5E4C-4F86-A130-6341590649DE}" srcId="{1C9F122B-8FD0-4411-BCFC-52D570BEF7EE}" destId="{925C8089-D6E6-4445-A71B-C20A90F423CC}" srcOrd="1" destOrd="0" parTransId="{C0942F31-FDC8-4D27-9EAF-98FDB5E29A55}" sibTransId="{FE36BAAE-807F-41C6-BE73-8320AABE7CD6}"/>
    <dgm:cxn modelId="{A26BD410-7000-4DA7-B4C9-7442FC9DD456}" type="presOf" srcId="{4A548B99-B842-4176-89B6-351BC0248B41}" destId="{B0AA7B78-BCE5-4D3B-BEF5-9930D06E19F6}" srcOrd="0" destOrd="0" presId="urn:microsoft.com/office/officeart/2005/8/layout/vList5"/>
    <dgm:cxn modelId="{FE233C24-77EE-4A62-908A-CFB30D177456}" srcId="{72D260C5-34CB-4CE7-8BE3-0011F65EFC0A}" destId="{4A548B99-B842-4176-89B6-351BC0248B41}" srcOrd="0" destOrd="0" parTransId="{5578C562-053F-4CD5-AAFA-76494ACDF11D}" sibTransId="{CB2B635D-C6F6-4C09-BF0A-B55A8658A702}"/>
    <dgm:cxn modelId="{C9B1FC39-3AB9-4719-95AD-9D730BD14F5F}" srcId="{BF54B072-236D-40FA-ABD1-FEBE76BF9341}" destId="{EA353AB9-D2D8-40FC-A6DF-7067314C9BFC}" srcOrd="0" destOrd="0" parTransId="{CFEFFF1B-3E23-4F34-A2C4-CDAB0610B215}" sibTransId="{F2C7F9E8-B783-43DE-866F-A45DC5DBB058}"/>
    <dgm:cxn modelId="{5B788E43-AA29-46B0-B166-0D674A75E5C2}" srcId="{1C9F122B-8FD0-4411-BCFC-52D570BEF7EE}" destId="{BF54B072-236D-40FA-ABD1-FEBE76BF9341}" srcOrd="2" destOrd="0" parTransId="{DD82EF37-74A0-4F2D-8C9C-9E24D12329B0}" sibTransId="{8D664567-3E29-4E6F-B04E-223D33FA6B3F}"/>
    <dgm:cxn modelId="{7753DA74-0229-41CE-A663-58D30CB70144}" type="presOf" srcId="{72D260C5-34CB-4CE7-8BE3-0011F65EFC0A}" destId="{675B34F4-1F13-4BF3-83A3-5CA47F325CF8}" srcOrd="0" destOrd="0" presId="urn:microsoft.com/office/officeart/2005/8/layout/vList5"/>
    <dgm:cxn modelId="{CBE6B955-98F7-4F96-87DF-C961C49F05DB}" type="presOf" srcId="{E9DAE8B7-1D14-4FBA-BD5D-A7B9CE57E233}" destId="{FF43979E-317D-4789-BABB-5744DDA5A40E}" srcOrd="0" destOrd="1" presId="urn:microsoft.com/office/officeart/2005/8/layout/vList5"/>
    <dgm:cxn modelId="{3E455291-A329-4F54-9C9E-F9218DBD0158}" srcId="{925C8089-D6E6-4445-A71B-C20A90F423CC}" destId="{19A65A87-594B-4B86-A319-5C411DAF506C}" srcOrd="0" destOrd="0" parTransId="{E926E8AF-CE41-4121-9E1F-6D280B6394A4}" sibTransId="{2E45B5EE-8C0E-43C3-AF65-52CD27B938C3}"/>
    <dgm:cxn modelId="{82EFBD98-EA0F-4D9B-AC88-D0FDDAA616EF}" type="presOf" srcId="{1C9F122B-8FD0-4411-BCFC-52D570BEF7EE}" destId="{400C3D12-B924-434E-B89A-5F5D6B1B9377}" srcOrd="0" destOrd="0" presId="urn:microsoft.com/office/officeart/2005/8/layout/vList5"/>
    <dgm:cxn modelId="{F5C8F3AA-28C5-4E23-A3DD-A18BD45C6412}" type="presOf" srcId="{BF54B072-236D-40FA-ABD1-FEBE76BF9341}" destId="{B7BAFC8D-BCE7-4CFD-AC61-416192E36A91}" srcOrd="0" destOrd="0" presId="urn:microsoft.com/office/officeart/2005/8/layout/vList5"/>
    <dgm:cxn modelId="{830CBBD9-0144-4317-958E-8DDE12387E75}" srcId="{1C9F122B-8FD0-4411-BCFC-52D570BEF7EE}" destId="{72D260C5-34CB-4CE7-8BE3-0011F65EFC0A}" srcOrd="0" destOrd="0" parTransId="{FCC81C6E-229C-46AD-B22A-B127A5ECDCCD}" sibTransId="{41F872FA-157A-4DD2-AC54-91CC602A928D}"/>
    <dgm:cxn modelId="{2036D7E0-18D4-4168-98F7-6B161E7CE4CF}" type="presOf" srcId="{EA353AB9-D2D8-40FC-A6DF-7067314C9BFC}" destId="{FF43979E-317D-4789-BABB-5744DDA5A40E}" srcOrd="0" destOrd="0" presId="urn:microsoft.com/office/officeart/2005/8/layout/vList5"/>
    <dgm:cxn modelId="{C14283E1-F076-4053-8043-4636C4F287D4}" srcId="{BF54B072-236D-40FA-ABD1-FEBE76BF9341}" destId="{E9DAE8B7-1D14-4FBA-BD5D-A7B9CE57E233}" srcOrd="1" destOrd="0" parTransId="{B7A0BEDA-4861-415F-8FDF-257F52F81825}" sibTransId="{B89DB2AB-9008-46EF-9241-017A354F1671}"/>
    <dgm:cxn modelId="{C8CECEE5-5784-4B9C-A684-A383A2AAC92F}" type="presOf" srcId="{8EBE82B2-B95F-45BD-9B01-A463BBE37F21}" destId="{8E68406A-C3C7-4375-BA2E-427B62ED2D46}" srcOrd="0" destOrd="1" presId="urn:microsoft.com/office/officeart/2005/8/layout/vList5"/>
    <dgm:cxn modelId="{AD337FEE-B0F0-40E9-8E51-7ABA12DCF8AC}" srcId="{72D260C5-34CB-4CE7-8BE3-0011F65EFC0A}" destId="{2787B26D-D4DF-434D-AC65-8462C309520B}" srcOrd="1" destOrd="0" parTransId="{CD2C9C55-A31D-4639-9498-7D893D53E5B5}" sibTransId="{4587318A-DFAC-4425-AA05-068D5324E911}"/>
    <dgm:cxn modelId="{A22FD5F2-EF11-4D13-A460-C51270C582D2}" type="presOf" srcId="{2787B26D-D4DF-434D-AC65-8462C309520B}" destId="{B0AA7B78-BCE5-4D3B-BEF5-9930D06E19F6}" srcOrd="0" destOrd="1" presId="urn:microsoft.com/office/officeart/2005/8/layout/vList5"/>
    <dgm:cxn modelId="{D0B538D3-6F93-4566-B9CA-396A7BE884BD}" type="presParOf" srcId="{400C3D12-B924-434E-B89A-5F5D6B1B9377}" destId="{CD797971-4D2B-4452-AB32-92FFCB4EE156}" srcOrd="0" destOrd="0" presId="urn:microsoft.com/office/officeart/2005/8/layout/vList5"/>
    <dgm:cxn modelId="{D93164CE-2159-4E65-9058-4BE29FBBF659}" type="presParOf" srcId="{CD797971-4D2B-4452-AB32-92FFCB4EE156}" destId="{675B34F4-1F13-4BF3-83A3-5CA47F325CF8}" srcOrd="0" destOrd="0" presId="urn:microsoft.com/office/officeart/2005/8/layout/vList5"/>
    <dgm:cxn modelId="{42A9BE2A-F6E3-4A7F-A6BE-41CDD5CA8A7E}" type="presParOf" srcId="{CD797971-4D2B-4452-AB32-92FFCB4EE156}" destId="{B0AA7B78-BCE5-4D3B-BEF5-9930D06E19F6}" srcOrd="1" destOrd="0" presId="urn:microsoft.com/office/officeart/2005/8/layout/vList5"/>
    <dgm:cxn modelId="{D79C4EC0-B4A7-42B1-9728-FC91CCCF471A}" type="presParOf" srcId="{400C3D12-B924-434E-B89A-5F5D6B1B9377}" destId="{67D7385C-2329-4A96-A2EC-F30BD7C65C6D}" srcOrd="1" destOrd="0" presId="urn:microsoft.com/office/officeart/2005/8/layout/vList5"/>
    <dgm:cxn modelId="{01CFD7B3-0BAB-4EAC-AEEF-F3BB6E1FA790}" type="presParOf" srcId="{400C3D12-B924-434E-B89A-5F5D6B1B9377}" destId="{1264E8D1-66EC-4497-9272-42498EDB13E7}" srcOrd="2" destOrd="0" presId="urn:microsoft.com/office/officeart/2005/8/layout/vList5"/>
    <dgm:cxn modelId="{29185E67-E224-457D-9D6F-8F70B590F765}" type="presParOf" srcId="{1264E8D1-66EC-4497-9272-42498EDB13E7}" destId="{C13F4E30-0027-450A-A948-979EA1454E9A}" srcOrd="0" destOrd="0" presId="urn:microsoft.com/office/officeart/2005/8/layout/vList5"/>
    <dgm:cxn modelId="{92D9E9BB-037E-40FD-A6DF-E452041EB7EF}" type="presParOf" srcId="{1264E8D1-66EC-4497-9272-42498EDB13E7}" destId="{8E68406A-C3C7-4375-BA2E-427B62ED2D46}" srcOrd="1" destOrd="0" presId="urn:microsoft.com/office/officeart/2005/8/layout/vList5"/>
    <dgm:cxn modelId="{CBE1ECA2-0D99-488D-9FDB-FC6FCC7BE0CD}" type="presParOf" srcId="{400C3D12-B924-434E-B89A-5F5D6B1B9377}" destId="{5B02F7F8-982A-4D5F-80F7-9A8FE9E631B1}" srcOrd="3" destOrd="0" presId="urn:microsoft.com/office/officeart/2005/8/layout/vList5"/>
    <dgm:cxn modelId="{DD5FF987-6DA1-43DF-A9B1-BE68D72FCE00}" type="presParOf" srcId="{400C3D12-B924-434E-B89A-5F5D6B1B9377}" destId="{46E70CDA-930C-4225-A1D2-3E80FD5AB3B4}" srcOrd="4" destOrd="0" presId="urn:microsoft.com/office/officeart/2005/8/layout/vList5"/>
    <dgm:cxn modelId="{1BA9A4AA-81F7-4E0A-8919-C16562394904}" type="presParOf" srcId="{46E70CDA-930C-4225-A1D2-3E80FD5AB3B4}" destId="{B7BAFC8D-BCE7-4CFD-AC61-416192E36A91}" srcOrd="0" destOrd="0" presId="urn:microsoft.com/office/officeart/2005/8/layout/vList5"/>
    <dgm:cxn modelId="{73B4BC79-2E6A-496E-A6FF-7ECE27BE6C58}" type="presParOf" srcId="{46E70CDA-930C-4225-A1D2-3E80FD5AB3B4}" destId="{FF43979E-317D-4789-BABB-5744DDA5A40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EDE0ED-829B-43F4-B38C-457DEFBA4307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9285A7C2-844B-4F93-A1A2-0D70C9453DA5}">
      <dgm:prSet/>
      <dgm:spPr/>
      <dgm:t>
        <a:bodyPr/>
        <a:lstStyle/>
        <a:p>
          <a:r>
            <a:rPr lang="en-US"/>
            <a:t>Defeated expansion of Maryland's False Health Claims Act</a:t>
          </a:r>
        </a:p>
      </dgm:t>
    </dgm:pt>
    <dgm:pt modelId="{22C8419A-BF45-44A1-8732-C8C1B8B99F75}" type="parTrans" cxnId="{01CFE5A7-E40C-46F8-ABF2-6B05704DAC93}">
      <dgm:prSet/>
      <dgm:spPr/>
      <dgm:t>
        <a:bodyPr/>
        <a:lstStyle/>
        <a:p>
          <a:endParaRPr lang="en-US"/>
        </a:p>
      </dgm:t>
    </dgm:pt>
    <dgm:pt modelId="{AF464057-6D2A-4C94-9CFE-69E94C6DF910}" type="sibTrans" cxnId="{01CFE5A7-E40C-46F8-ABF2-6B05704DAC93}">
      <dgm:prSet/>
      <dgm:spPr/>
      <dgm:t>
        <a:bodyPr/>
        <a:lstStyle/>
        <a:p>
          <a:endParaRPr lang="en-US"/>
        </a:p>
      </dgm:t>
    </dgm:pt>
    <dgm:pt modelId="{0030338F-D81F-48ED-B1A5-37D44B2BF9A8}">
      <dgm:prSet/>
      <dgm:spPr/>
      <dgm:t>
        <a:bodyPr/>
        <a:lstStyle/>
        <a:p>
          <a:pPr rtl="0"/>
          <a:r>
            <a:rPr lang="en-US"/>
            <a:t>Blocked mandate </a:t>
          </a:r>
          <a:r>
            <a:rPr lang="en-US">
              <a:latin typeface="Myriad Pro"/>
            </a:rPr>
            <a:t>regarding pediatric</a:t>
          </a:r>
          <a:r>
            <a:rPr lang="en-US"/>
            <a:t> dental procedures</a:t>
          </a:r>
          <a:r>
            <a:rPr lang="en-US">
              <a:latin typeface="Myriad Pro"/>
            </a:rPr>
            <a:t>, replaced with requirement for regional needs assessment</a:t>
          </a:r>
          <a:endParaRPr lang="en-US"/>
        </a:p>
      </dgm:t>
    </dgm:pt>
    <dgm:pt modelId="{2DD193CB-3AE3-4A12-B78E-4C41A3C19F7D}" type="parTrans" cxnId="{40E194C9-E7F0-4F61-8422-DA75B9D79253}">
      <dgm:prSet/>
      <dgm:spPr/>
      <dgm:t>
        <a:bodyPr/>
        <a:lstStyle/>
        <a:p>
          <a:endParaRPr lang="en-US"/>
        </a:p>
      </dgm:t>
    </dgm:pt>
    <dgm:pt modelId="{E9E55B49-5E6F-4FA1-82F8-94583D88F6C9}" type="sibTrans" cxnId="{40E194C9-E7F0-4F61-8422-DA75B9D79253}">
      <dgm:prSet/>
      <dgm:spPr/>
      <dgm:t>
        <a:bodyPr/>
        <a:lstStyle/>
        <a:p>
          <a:endParaRPr lang="en-US"/>
        </a:p>
      </dgm:t>
    </dgm:pt>
    <dgm:pt modelId="{F788EFC8-E832-4FB1-8F41-D0844A8139C3}">
      <dgm:prSet/>
      <dgm:spPr/>
      <dgm:t>
        <a:bodyPr/>
        <a:lstStyle/>
        <a:p>
          <a:pPr rtl="0"/>
          <a:r>
            <a:rPr lang="en-US">
              <a:latin typeface="Myriad Pro"/>
            </a:rPr>
            <a:t>Worked with sponsor on hospital refund process to ensure </a:t>
          </a:r>
          <a:r>
            <a:rPr lang="en-US"/>
            <a:t>administratively feasible</a:t>
          </a:r>
          <a:r>
            <a:rPr lang="en-US">
              <a:latin typeface="Myriad Pro"/>
            </a:rPr>
            <a:t> and inclusion of key safeguards</a:t>
          </a:r>
          <a:endParaRPr lang="en-US"/>
        </a:p>
      </dgm:t>
    </dgm:pt>
    <dgm:pt modelId="{BD3B196C-2548-4FAD-86BA-7BDE7981262C}" type="parTrans" cxnId="{CC187ED6-8BA8-4709-836C-E81B5A4B91F9}">
      <dgm:prSet/>
      <dgm:spPr/>
      <dgm:t>
        <a:bodyPr/>
        <a:lstStyle/>
        <a:p>
          <a:endParaRPr lang="en-US"/>
        </a:p>
      </dgm:t>
    </dgm:pt>
    <dgm:pt modelId="{441156FA-FDBB-4F51-BDF6-4348236A2E02}" type="sibTrans" cxnId="{CC187ED6-8BA8-4709-836C-E81B5A4B91F9}">
      <dgm:prSet/>
      <dgm:spPr/>
      <dgm:t>
        <a:bodyPr/>
        <a:lstStyle/>
        <a:p>
          <a:endParaRPr lang="en-US"/>
        </a:p>
      </dgm:t>
    </dgm:pt>
    <dgm:pt modelId="{1F0450CD-A6DB-43D0-8C9F-798D24AC7ED1}">
      <dgm:prSet phldr="0"/>
      <dgm:spPr/>
      <dgm:t>
        <a:bodyPr/>
        <a:lstStyle/>
        <a:p>
          <a:pPr rtl="0"/>
          <a:r>
            <a:rPr lang="en-US">
              <a:solidFill>
                <a:schemeClr val="bg1"/>
              </a:solidFill>
              <a:latin typeface="Segoe UI"/>
              <a:cs typeface="Segoe UI"/>
            </a:rPr>
            <a:t>Halted legislation mandating that medical marijuana use be allowed in hospitals, which conflicts with federal rules</a:t>
          </a:r>
          <a:endParaRPr lang="en-US">
            <a:solidFill>
              <a:schemeClr val="bg1"/>
            </a:solidFill>
            <a:latin typeface="Myriad Pro"/>
          </a:endParaRPr>
        </a:p>
      </dgm:t>
    </dgm:pt>
    <dgm:pt modelId="{0A579CAE-DAC6-41B6-8A08-6D229BFF067E}" type="parTrans" cxnId="{30F714E1-FF49-4073-9EEA-FFDCB50F8B29}">
      <dgm:prSet/>
      <dgm:spPr/>
    </dgm:pt>
    <dgm:pt modelId="{8AE15C42-0EE3-4E10-BED6-55C12285FCD1}" type="sibTrans" cxnId="{30F714E1-FF49-4073-9EEA-FFDCB50F8B29}">
      <dgm:prSet/>
      <dgm:spPr/>
    </dgm:pt>
    <dgm:pt modelId="{BB2FA205-1D09-443C-8ACD-158AA099E7A2}" type="pres">
      <dgm:prSet presAssocID="{09EDE0ED-829B-43F4-B38C-457DEFBA4307}" presName="linear" presStyleCnt="0">
        <dgm:presLayoutVars>
          <dgm:animLvl val="lvl"/>
          <dgm:resizeHandles val="exact"/>
        </dgm:presLayoutVars>
      </dgm:prSet>
      <dgm:spPr/>
    </dgm:pt>
    <dgm:pt modelId="{2F475E2A-EF89-4465-A6B9-B6B72A18FCE5}" type="pres">
      <dgm:prSet presAssocID="{9285A7C2-844B-4F93-A1A2-0D70C9453DA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D51FD4B-1B44-4A98-B4ED-EB72913EBD3A}" type="pres">
      <dgm:prSet presAssocID="{AF464057-6D2A-4C94-9CFE-69E94C6DF910}" presName="spacer" presStyleCnt="0"/>
      <dgm:spPr/>
    </dgm:pt>
    <dgm:pt modelId="{F09DA2F0-C294-4509-8635-A081A9905E12}" type="pres">
      <dgm:prSet presAssocID="{0030338F-D81F-48ED-B1A5-37D44B2BF9A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2C669D7-6793-48FC-AD80-9B803FBE4DBF}" type="pres">
      <dgm:prSet presAssocID="{E9E55B49-5E6F-4FA1-82F8-94583D88F6C9}" presName="spacer" presStyleCnt="0"/>
      <dgm:spPr/>
    </dgm:pt>
    <dgm:pt modelId="{438CDB32-C215-4220-B20F-81040A1BFAC7}" type="pres">
      <dgm:prSet presAssocID="{F788EFC8-E832-4FB1-8F41-D0844A8139C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18FE8E9-2141-42C9-AB4C-F398924B2338}" type="pres">
      <dgm:prSet presAssocID="{441156FA-FDBB-4F51-BDF6-4348236A2E02}" presName="spacer" presStyleCnt="0"/>
      <dgm:spPr/>
    </dgm:pt>
    <dgm:pt modelId="{A36EAB92-F6AC-43F2-BFF4-A92435A9A5B8}" type="pres">
      <dgm:prSet presAssocID="{1F0450CD-A6DB-43D0-8C9F-798D24AC7ED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10E150A-CA93-4D18-95CF-134F9F248092}" type="presOf" srcId="{09EDE0ED-829B-43F4-B38C-457DEFBA4307}" destId="{BB2FA205-1D09-443C-8ACD-158AA099E7A2}" srcOrd="0" destOrd="0" presId="urn:microsoft.com/office/officeart/2005/8/layout/vList2"/>
    <dgm:cxn modelId="{9E50192F-5311-4230-A2F1-E42336864B43}" type="presOf" srcId="{1F0450CD-A6DB-43D0-8C9F-798D24AC7ED1}" destId="{A36EAB92-F6AC-43F2-BFF4-A92435A9A5B8}" srcOrd="0" destOrd="0" presId="urn:microsoft.com/office/officeart/2005/8/layout/vList2"/>
    <dgm:cxn modelId="{338CEE74-2108-4B90-BDE5-126D977C16BA}" type="presOf" srcId="{F788EFC8-E832-4FB1-8F41-D0844A8139C3}" destId="{438CDB32-C215-4220-B20F-81040A1BFAC7}" srcOrd="0" destOrd="0" presId="urn:microsoft.com/office/officeart/2005/8/layout/vList2"/>
    <dgm:cxn modelId="{0A15B692-E91F-40BA-87D4-00B71D305C6C}" type="presOf" srcId="{9285A7C2-844B-4F93-A1A2-0D70C9453DA5}" destId="{2F475E2A-EF89-4465-A6B9-B6B72A18FCE5}" srcOrd="0" destOrd="0" presId="urn:microsoft.com/office/officeart/2005/8/layout/vList2"/>
    <dgm:cxn modelId="{01CFE5A7-E40C-46F8-ABF2-6B05704DAC93}" srcId="{09EDE0ED-829B-43F4-B38C-457DEFBA4307}" destId="{9285A7C2-844B-4F93-A1A2-0D70C9453DA5}" srcOrd="0" destOrd="0" parTransId="{22C8419A-BF45-44A1-8732-C8C1B8B99F75}" sibTransId="{AF464057-6D2A-4C94-9CFE-69E94C6DF910}"/>
    <dgm:cxn modelId="{DF4806BC-E654-41FD-B1D3-C4048A51F84B}" type="presOf" srcId="{0030338F-D81F-48ED-B1A5-37D44B2BF9A8}" destId="{F09DA2F0-C294-4509-8635-A081A9905E12}" srcOrd="0" destOrd="0" presId="urn:microsoft.com/office/officeart/2005/8/layout/vList2"/>
    <dgm:cxn modelId="{40E194C9-E7F0-4F61-8422-DA75B9D79253}" srcId="{09EDE0ED-829B-43F4-B38C-457DEFBA4307}" destId="{0030338F-D81F-48ED-B1A5-37D44B2BF9A8}" srcOrd="1" destOrd="0" parTransId="{2DD193CB-3AE3-4A12-B78E-4C41A3C19F7D}" sibTransId="{E9E55B49-5E6F-4FA1-82F8-94583D88F6C9}"/>
    <dgm:cxn modelId="{CC187ED6-8BA8-4709-836C-E81B5A4B91F9}" srcId="{09EDE0ED-829B-43F4-B38C-457DEFBA4307}" destId="{F788EFC8-E832-4FB1-8F41-D0844A8139C3}" srcOrd="2" destOrd="0" parTransId="{BD3B196C-2548-4FAD-86BA-7BDE7981262C}" sibTransId="{441156FA-FDBB-4F51-BDF6-4348236A2E02}"/>
    <dgm:cxn modelId="{30F714E1-FF49-4073-9EEA-FFDCB50F8B29}" srcId="{09EDE0ED-829B-43F4-B38C-457DEFBA4307}" destId="{1F0450CD-A6DB-43D0-8C9F-798D24AC7ED1}" srcOrd="3" destOrd="0" parTransId="{0A579CAE-DAC6-41B6-8A08-6D229BFF067E}" sibTransId="{8AE15C42-0EE3-4E10-BED6-55C12285FCD1}"/>
    <dgm:cxn modelId="{0D83F50A-872E-4D8A-873C-185B01261687}" type="presParOf" srcId="{BB2FA205-1D09-443C-8ACD-158AA099E7A2}" destId="{2F475E2A-EF89-4465-A6B9-B6B72A18FCE5}" srcOrd="0" destOrd="0" presId="urn:microsoft.com/office/officeart/2005/8/layout/vList2"/>
    <dgm:cxn modelId="{B5602C8C-21F6-4089-99DC-90476B0825C2}" type="presParOf" srcId="{BB2FA205-1D09-443C-8ACD-158AA099E7A2}" destId="{CD51FD4B-1B44-4A98-B4ED-EB72913EBD3A}" srcOrd="1" destOrd="0" presId="urn:microsoft.com/office/officeart/2005/8/layout/vList2"/>
    <dgm:cxn modelId="{5835646D-4BA4-48DD-8019-4990F476EF5C}" type="presParOf" srcId="{BB2FA205-1D09-443C-8ACD-158AA099E7A2}" destId="{F09DA2F0-C294-4509-8635-A081A9905E12}" srcOrd="2" destOrd="0" presId="urn:microsoft.com/office/officeart/2005/8/layout/vList2"/>
    <dgm:cxn modelId="{14404B9D-397C-49C8-8B4C-9381229EB91F}" type="presParOf" srcId="{BB2FA205-1D09-443C-8ACD-158AA099E7A2}" destId="{22C669D7-6793-48FC-AD80-9B803FBE4DBF}" srcOrd="3" destOrd="0" presId="urn:microsoft.com/office/officeart/2005/8/layout/vList2"/>
    <dgm:cxn modelId="{8ED7F81D-AD1F-40FD-82E0-02E93A66187E}" type="presParOf" srcId="{BB2FA205-1D09-443C-8ACD-158AA099E7A2}" destId="{438CDB32-C215-4220-B20F-81040A1BFAC7}" srcOrd="4" destOrd="0" presId="urn:microsoft.com/office/officeart/2005/8/layout/vList2"/>
    <dgm:cxn modelId="{761A1CF3-AB32-4EAD-AB7F-B1B953F538F4}" type="presParOf" srcId="{BB2FA205-1D09-443C-8ACD-158AA099E7A2}" destId="{A18FE8E9-2141-42C9-AB4C-F398924B2338}" srcOrd="5" destOrd="0" presId="urn:microsoft.com/office/officeart/2005/8/layout/vList2"/>
    <dgm:cxn modelId="{D2C6A077-FB78-4021-8E77-2139F581F26D}" type="presParOf" srcId="{BB2FA205-1D09-443C-8ACD-158AA099E7A2}" destId="{A36EAB92-F6AC-43F2-BFF4-A92435A9A5B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B902B7-C2E4-4F67-A3D7-396C926AE59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857964-DBDA-4427-B3FD-3A31ACF6DEED}">
      <dgm:prSet/>
      <dgm:spPr/>
      <dgm:t>
        <a:bodyPr/>
        <a:lstStyle/>
        <a:p>
          <a:r>
            <a:rPr lang="en-US"/>
            <a:t>Support for Sexual Assault Survivors</a:t>
          </a:r>
        </a:p>
      </dgm:t>
    </dgm:pt>
    <dgm:pt modelId="{05C8C174-50B5-407B-B4DF-6BB9B7FB0D7F}" type="parTrans" cxnId="{779D0666-D6B0-4C95-ACB3-E678EF69B76E}">
      <dgm:prSet/>
      <dgm:spPr/>
      <dgm:t>
        <a:bodyPr/>
        <a:lstStyle/>
        <a:p>
          <a:endParaRPr lang="en-US"/>
        </a:p>
      </dgm:t>
    </dgm:pt>
    <dgm:pt modelId="{A7FC62DB-0712-4DFE-BC8A-F2683380C1E9}" type="sibTrans" cxnId="{779D0666-D6B0-4C95-ACB3-E678EF69B76E}">
      <dgm:prSet/>
      <dgm:spPr/>
      <dgm:t>
        <a:bodyPr/>
        <a:lstStyle/>
        <a:p>
          <a:endParaRPr lang="en-US"/>
        </a:p>
      </dgm:t>
    </dgm:pt>
    <dgm:pt modelId="{EF373C5B-D722-4A6C-9491-BBD2489EA349}">
      <dgm:prSet/>
      <dgm:spPr>
        <a:noFill/>
      </dgm:spPr>
      <dgm:t>
        <a:bodyPr/>
        <a:lstStyle/>
        <a:p>
          <a:r>
            <a:rPr lang="en-US"/>
            <a:t>Established requirements for implementing a statewide tracking system for sexual assault evidence kits</a:t>
          </a:r>
        </a:p>
      </dgm:t>
    </dgm:pt>
    <dgm:pt modelId="{8AA233B7-2D04-41E3-9CBA-1ECE33358854}" type="parTrans" cxnId="{C270C322-A8BC-480F-8584-6D6C14D37C00}">
      <dgm:prSet/>
      <dgm:spPr/>
      <dgm:t>
        <a:bodyPr/>
        <a:lstStyle/>
        <a:p>
          <a:endParaRPr lang="en-US"/>
        </a:p>
      </dgm:t>
    </dgm:pt>
    <dgm:pt modelId="{16ECE53B-5B88-4A48-9FAF-6999BA6D283C}" type="sibTrans" cxnId="{C270C322-A8BC-480F-8584-6D6C14D37C00}">
      <dgm:prSet/>
      <dgm:spPr/>
      <dgm:t>
        <a:bodyPr/>
        <a:lstStyle/>
        <a:p>
          <a:endParaRPr lang="en-US"/>
        </a:p>
      </dgm:t>
    </dgm:pt>
    <dgm:pt modelId="{67AC4361-702B-4344-BCC3-B1D60C4F6312}">
      <dgm:prSet/>
      <dgm:spPr>
        <a:noFill/>
      </dgm:spPr>
      <dgm:t>
        <a:bodyPr/>
        <a:lstStyle/>
        <a:p>
          <a:r>
            <a:rPr lang="en-US"/>
            <a:t>Ensured preservation of evidence collected by health care providers or self-collected</a:t>
          </a:r>
        </a:p>
      </dgm:t>
    </dgm:pt>
    <dgm:pt modelId="{BC15A458-A9B7-4837-9CA9-636816A09139}" type="parTrans" cxnId="{AC9F990F-50E6-45C7-9AAD-AC9BCF56B248}">
      <dgm:prSet/>
      <dgm:spPr/>
      <dgm:t>
        <a:bodyPr/>
        <a:lstStyle/>
        <a:p>
          <a:endParaRPr lang="en-US"/>
        </a:p>
      </dgm:t>
    </dgm:pt>
    <dgm:pt modelId="{F554559F-EDA1-4036-BBA0-D9C44B37D9C0}" type="sibTrans" cxnId="{AC9F990F-50E6-45C7-9AAD-AC9BCF56B248}">
      <dgm:prSet/>
      <dgm:spPr/>
      <dgm:t>
        <a:bodyPr/>
        <a:lstStyle/>
        <a:p>
          <a:endParaRPr lang="en-US"/>
        </a:p>
      </dgm:t>
    </dgm:pt>
    <dgm:pt modelId="{0F2F86E4-7078-4FAB-83FE-7A36C17B036B}">
      <dgm:prSet/>
      <dgm:spPr>
        <a:noFill/>
      </dgm:spPr>
      <dgm:t>
        <a:bodyPr/>
        <a:lstStyle/>
        <a:p>
          <a:r>
            <a:rPr lang="en-US"/>
            <a:t>Supported annual state investment to supplement federal Victims of Crime Act funding</a:t>
          </a:r>
        </a:p>
      </dgm:t>
    </dgm:pt>
    <dgm:pt modelId="{AEF95A1A-8F0E-4D1D-B3C2-BFFDD6A3EDE6}" type="parTrans" cxnId="{2CB32772-6169-438A-A10A-F07CEF5ED1F7}">
      <dgm:prSet/>
      <dgm:spPr/>
      <dgm:t>
        <a:bodyPr/>
        <a:lstStyle/>
        <a:p>
          <a:endParaRPr lang="en-US"/>
        </a:p>
      </dgm:t>
    </dgm:pt>
    <dgm:pt modelId="{EDCE2D06-E14B-4992-939F-8F05E573022A}" type="sibTrans" cxnId="{2CB32772-6169-438A-A10A-F07CEF5ED1F7}">
      <dgm:prSet/>
      <dgm:spPr/>
      <dgm:t>
        <a:bodyPr/>
        <a:lstStyle/>
        <a:p>
          <a:endParaRPr lang="en-US"/>
        </a:p>
      </dgm:t>
    </dgm:pt>
    <dgm:pt modelId="{0379B306-C3C7-4499-B127-1F38FC625478}">
      <dgm:prSet/>
      <dgm:spPr/>
      <dgm:t>
        <a:bodyPr/>
        <a:lstStyle/>
        <a:p>
          <a:r>
            <a:rPr lang="en-US"/>
            <a:t>Step Therapy Protocols</a:t>
          </a:r>
        </a:p>
      </dgm:t>
    </dgm:pt>
    <dgm:pt modelId="{D934220B-2A2E-4B58-BE35-940FB9EAFC3B}" type="parTrans" cxnId="{D7E0A257-C16E-4BD6-8CB4-2ECB6B76D789}">
      <dgm:prSet/>
      <dgm:spPr/>
      <dgm:t>
        <a:bodyPr/>
        <a:lstStyle/>
        <a:p>
          <a:endParaRPr lang="en-US"/>
        </a:p>
      </dgm:t>
    </dgm:pt>
    <dgm:pt modelId="{97027289-8130-4E42-8B31-33F212780DEA}" type="sibTrans" cxnId="{D7E0A257-C16E-4BD6-8CB4-2ECB6B76D789}">
      <dgm:prSet/>
      <dgm:spPr/>
      <dgm:t>
        <a:bodyPr/>
        <a:lstStyle/>
        <a:p>
          <a:endParaRPr lang="en-US"/>
        </a:p>
      </dgm:t>
    </dgm:pt>
    <dgm:pt modelId="{EF33214E-E000-4186-91A6-436FE0252C13}">
      <dgm:prSet/>
      <dgm:spPr>
        <a:noFill/>
      </dgm:spPr>
      <dgm:t>
        <a:bodyPr/>
        <a:lstStyle/>
        <a:p>
          <a:r>
            <a:rPr lang="en-US"/>
            <a:t>Created exceptions for step therapy protocols</a:t>
          </a:r>
        </a:p>
      </dgm:t>
    </dgm:pt>
    <dgm:pt modelId="{212BBEDD-B63E-4DF6-B283-35283AFD55DC}" type="parTrans" cxnId="{EE737AD6-887C-422D-A91E-F21C0F83FD86}">
      <dgm:prSet/>
      <dgm:spPr/>
      <dgm:t>
        <a:bodyPr/>
        <a:lstStyle/>
        <a:p>
          <a:endParaRPr lang="en-US"/>
        </a:p>
      </dgm:t>
    </dgm:pt>
    <dgm:pt modelId="{8D78CD20-F1DF-41C3-9581-84DB722374D7}" type="sibTrans" cxnId="{EE737AD6-887C-422D-A91E-F21C0F83FD86}">
      <dgm:prSet/>
      <dgm:spPr/>
      <dgm:t>
        <a:bodyPr/>
        <a:lstStyle/>
        <a:p>
          <a:endParaRPr lang="en-US"/>
        </a:p>
      </dgm:t>
    </dgm:pt>
    <dgm:pt modelId="{40F7F182-90C1-4A2E-89B3-59014C7452EF}">
      <dgm:prSet/>
      <dgm:spPr>
        <a:noFill/>
      </dgm:spPr>
      <dgm:t>
        <a:bodyPr/>
        <a:lstStyle/>
        <a:p>
          <a:r>
            <a:rPr lang="en-US"/>
            <a:t>Limited payer review time for step therapy exception requests</a:t>
          </a:r>
        </a:p>
      </dgm:t>
    </dgm:pt>
    <dgm:pt modelId="{B47032DC-DA10-46E3-B003-9E1DAB132D8E}" type="parTrans" cxnId="{506352BA-A36F-454A-84C3-D1ACDE12BBFA}">
      <dgm:prSet/>
      <dgm:spPr/>
      <dgm:t>
        <a:bodyPr/>
        <a:lstStyle/>
        <a:p>
          <a:endParaRPr lang="en-US"/>
        </a:p>
      </dgm:t>
    </dgm:pt>
    <dgm:pt modelId="{4110998A-597E-47B7-B5BE-D03F5DB30AD8}" type="sibTrans" cxnId="{506352BA-A36F-454A-84C3-D1ACDE12BBFA}">
      <dgm:prSet/>
      <dgm:spPr/>
      <dgm:t>
        <a:bodyPr/>
        <a:lstStyle/>
        <a:p>
          <a:endParaRPr lang="en-US"/>
        </a:p>
      </dgm:t>
    </dgm:pt>
    <dgm:pt modelId="{6C421206-BF29-4E7B-A7AF-74D39056C691}">
      <dgm:prSet/>
      <dgm:spPr/>
      <dgm:t>
        <a:bodyPr/>
        <a:lstStyle/>
        <a:p>
          <a:pPr rtl="0"/>
          <a:r>
            <a:rPr lang="en-US"/>
            <a:t>Firearm Safety</a:t>
          </a:r>
        </a:p>
      </dgm:t>
    </dgm:pt>
    <dgm:pt modelId="{7F2AEA09-25EC-4B4F-8717-46D55CCC3A68}" type="parTrans" cxnId="{22E46151-1CBF-44CD-93FD-3E87089AEE44}">
      <dgm:prSet/>
      <dgm:spPr/>
      <dgm:t>
        <a:bodyPr/>
        <a:lstStyle/>
        <a:p>
          <a:endParaRPr lang="en-US"/>
        </a:p>
      </dgm:t>
    </dgm:pt>
    <dgm:pt modelId="{BDC04133-71F7-4095-8EFC-687374E38FF3}" type="sibTrans" cxnId="{22E46151-1CBF-44CD-93FD-3E87089AEE44}">
      <dgm:prSet/>
      <dgm:spPr/>
      <dgm:t>
        <a:bodyPr/>
        <a:lstStyle/>
        <a:p>
          <a:endParaRPr lang="en-US"/>
        </a:p>
      </dgm:t>
    </dgm:pt>
    <dgm:pt modelId="{0164399B-4138-4C4C-817C-21F368D27243}">
      <dgm:prSet phldr="0"/>
      <dgm:spPr>
        <a:noFill/>
      </dgm:spPr>
      <dgm:t>
        <a:bodyPr/>
        <a:lstStyle/>
        <a:p>
          <a:pPr rtl="0"/>
          <a:r>
            <a:rPr lang="en-US">
              <a:latin typeface="Myriad Pro"/>
            </a:rPr>
            <a:t>Ensured the inclusion of hospitals as “sensitive locations” where firearms are not permitted to be carried</a:t>
          </a:r>
        </a:p>
      </dgm:t>
    </dgm:pt>
    <dgm:pt modelId="{50A613ED-4C27-44A2-B19D-425A0261424C}" type="parTrans" cxnId="{9590B3B5-E3C4-4E90-920D-6E518475CEDD}">
      <dgm:prSet/>
      <dgm:spPr/>
      <dgm:t>
        <a:bodyPr/>
        <a:lstStyle/>
        <a:p>
          <a:endParaRPr lang="en-US"/>
        </a:p>
      </dgm:t>
    </dgm:pt>
    <dgm:pt modelId="{50B404A9-3FF6-491E-B57B-30EA42C61FCE}" type="sibTrans" cxnId="{9590B3B5-E3C4-4E90-920D-6E518475CEDD}">
      <dgm:prSet/>
      <dgm:spPr/>
      <dgm:t>
        <a:bodyPr/>
        <a:lstStyle/>
        <a:p>
          <a:endParaRPr lang="en-US"/>
        </a:p>
      </dgm:t>
    </dgm:pt>
    <dgm:pt modelId="{BFAF2511-613D-4BB6-AC29-BDD47311772E}">
      <dgm:prSet phldr="0"/>
      <dgm:spPr>
        <a:noFill/>
      </dgm:spPr>
      <dgm:t>
        <a:bodyPr/>
        <a:lstStyle/>
        <a:p>
          <a:pPr rtl="0"/>
          <a:r>
            <a:rPr lang="en-US">
              <a:latin typeface="Myriad Pro"/>
            </a:rPr>
            <a:t>Advanced legislation to reduce youth suicide by enhancing safe gun storage requirements</a:t>
          </a:r>
        </a:p>
      </dgm:t>
    </dgm:pt>
    <dgm:pt modelId="{0D069751-C555-4137-BCF0-7DAE56C798C9}" type="parTrans" cxnId="{117972B1-EC81-4FD2-AF4A-B58B56DDFD63}">
      <dgm:prSet/>
      <dgm:spPr/>
      <dgm:t>
        <a:bodyPr/>
        <a:lstStyle/>
        <a:p>
          <a:endParaRPr lang="en-US"/>
        </a:p>
      </dgm:t>
    </dgm:pt>
    <dgm:pt modelId="{67CD9EB1-FAE2-4398-9E88-074B5B28359C}" type="sibTrans" cxnId="{117972B1-EC81-4FD2-AF4A-B58B56DDFD63}">
      <dgm:prSet/>
      <dgm:spPr/>
      <dgm:t>
        <a:bodyPr/>
        <a:lstStyle/>
        <a:p>
          <a:endParaRPr lang="en-US"/>
        </a:p>
      </dgm:t>
    </dgm:pt>
    <dgm:pt modelId="{A6AB6F32-3150-455B-8F80-86F90697BF65}" type="pres">
      <dgm:prSet presAssocID="{74B902B7-C2E4-4F67-A3D7-396C926AE59E}" presName="Name0" presStyleCnt="0">
        <dgm:presLayoutVars>
          <dgm:dir/>
          <dgm:animLvl val="lvl"/>
          <dgm:resizeHandles val="exact"/>
        </dgm:presLayoutVars>
      </dgm:prSet>
      <dgm:spPr/>
    </dgm:pt>
    <dgm:pt modelId="{1EA1C7B9-371A-48A0-98D2-59555395702A}" type="pres">
      <dgm:prSet presAssocID="{C3857964-DBDA-4427-B3FD-3A31ACF6DEED}" presName="composite" presStyleCnt="0"/>
      <dgm:spPr/>
    </dgm:pt>
    <dgm:pt modelId="{171022F0-36C1-4610-A454-C7D975D1852A}" type="pres">
      <dgm:prSet presAssocID="{C3857964-DBDA-4427-B3FD-3A31ACF6DEE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BD87A91-6281-4816-A410-76F5721E2159}" type="pres">
      <dgm:prSet presAssocID="{C3857964-DBDA-4427-B3FD-3A31ACF6DEED}" presName="desTx" presStyleLbl="alignAccFollowNode1" presStyleIdx="0" presStyleCnt="3">
        <dgm:presLayoutVars>
          <dgm:bulletEnabled val="1"/>
        </dgm:presLayoutVars>
      </dgm:prSet>
      <dgm:spPr/>
    </dgm:pt>
    <dgm:pt modelId="{74D7F3CF-E8B1-49DB-A624-DE2506521A9A}" type="pres">
      <dgm:prSet presAssocID="{A7FC62DB-0712-4DFE-BC8A-F2683380C1E9}" presName="space" presStyleCnt="0"/>
      <dgm:spPr/>
    </dgm:pt>
    <dgm:pt modelId="{A65AB3A0-525A-4A6B-8B4D-B5931BD000FA}" type="pres">
      <dgm:prSet presAssocID="{0379B306-C3C7-4499-B127-1F38FC625478}" presName="composite" presStyleCnt="0"/>
      <dgm:spPr/>
    </dgm:pt>
    <dgm:pt modelId="{018FED21-ED75-4BAB-AAA2-41CB25B85486}" type="pres">
      <dgm:prSet presAssocID="{0379B306-C3C7-4499-B127-1F38FC62547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0CE021E-73AE-4D0C-B154-E0F2C70A12BE}" type="pres">
      <dgm:prSet presAssocID="{0379B306-C3C7-4499-B127-1F38FC625478}" presName="desTx" presStyleLbl="alignAccFollowNode1" presStyleIdx="1" presStyleCnt="3">
        <dgm:presLayoutVars>
          <dgm:bulletEnabled val="1"/>
        </dgm:presLayoutVars>
      </dgm:prSet>
      <dgm:spPr/>
    </dgm:pt>
    <dgm:pt modelId="{4414C742-3EC5-4C26-B1EE-5AB8E0FC6029}" type="pres">
      <dgm:prSet presAssocID="{97027289-8130-4E42-8B31-33F212780DEA}" presName="space" presStyleCnt="0"/>
      <dgm:spPr/>
    </dgm:pt>
    <dgm:pt modelId="{99A62C27-84B3-4DA5-BDB4-118DDDA43497}" type="pres">
      <dgm:prSet presAssocID="{6C421206-BF29-4E7B-A7AF-74D39056C691}" presName="composite" presStyleCnt="0"/>
      <dgm:spPr/>
    </dgm:pt>
    <dgm:pt modelId="{772E472B-E196-452D-A7E2-EB964F60F8C7}" type="pres">
      <dgm:prSet presAssocID="{6C421206-BF29-4E7B-A7AF-74D39056C69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CD0C9FA-5759-4563-8955-EE279DAEFAAA}" type="pres">
      <dgm:prSet presAssocID="{6C421206-BF29-4E7B-A7AF-74D39056C69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C9F990F-50E6-45C7-9AAD-AC9BCF56B248}" srcId="{C3857964-DBDA-4427-B3FD-3A31ACF6DEED}" destId="{67AC4361-702B-4344-BCC3-B1D60C4F6312}" srcOrd="1" destOrd="0" parTransId="{BC15A458-A9B7-4837-9CA9-636816A09139}" sibTransId="{F554559F-EDA1-4036-BBA0-D9C44B37D9C0}"/>
    <dgm:cxn modelId="{8612E11A-0ED7-4810-8575-14AE5345C520}" type="presOf" srcId="{EF373C5B-D722-4A6C-9491-BBD2489EA349}" destId="{FBD87A91-6281-4816-A410-76F5721E2159}" srcOrd="0" destOrd="0" presId="urn:microsoft.com/office/officeart/2005/8/layout/hList1"/>
    <dgm:cxn modelId="{9E510B1B-C45E-4C3F-AACB-1580922455F7}" type="presOf" srcId="{C3857964-DBDA-4427-B3FD-3A31ACF6DEED}" destId="{171022F0-36C1-4610-A454-C7D975D1852A}" srcOrd="0" destOrd="0" presId="urn:microsoft.com/office/officeart/2005/8/layout/hList1"/>
    <dgm:cxn modelId="{C270C322-A8BC-480F-8584-6D6C14D37C00}" srcId="{C3857964-DBDA-4427-B3FD-3A31ACF6DEED}" destId="{EF373C5B-D722-4A6C-9491-BBD2489EA349}" srcOrd="0" destOrd="0" parTransId="{8AA233B7-2D04-41E3-9CBA-1ECE33358854}" sibTransId="{16ECE53B-5B88-4A48-9FAF-6999BA6D283C}"/>
    <dgm:cxn modelId="{8B3C9D43-2466-4B60-93F8-157052FE15A4}" type="presOf" srcId="{67AC4361-702B-4344-BCC3-B1D60C4F6312}" destId="{FBD87A91-6281-4816-A410-76F5721E2159}" srcOrd="0" destOrd="1" presId="urn:microsoft.com/office/officeart/2005/8/layout/hList1"/>
    <dgm:cxn modelId="{779D0666-D6B0-4C95-ACB3-E678EF69B76E}" srcId="{74B902B7-C2E4-4F67-A3D7-396C926AE59E}" destId="{C3857964-DBDA-4427-B3FD-3A31ACF6DEED}" srcOrd="0" destOrd="0" parTransId="{05C8C174-50B5-407B-B4DF-6BB9B7FB0D7F}" sibTransId="{A7FC62DB-0712-4DFE-BC8A-F2683380C1E9}"/>
    <dgm:cxn modelId="{F5187E67-E70A-42A5-8FEB-ABD00599B00F}" type="presOf" srcId="{40F7F182-90C1-4A2E-89B3-59014C7452EF}" destId="{F0CE021E-73AE-4D0C-B154-E0F2C70A12BE}" srcOrd="0" destOrd="1" presId="urn:microsoft.com/office/officeart/2005/8/layout/hList1"/>
    <dgm:cxn modelId="{22E46151-1CBF-44CD-93FD-3E87089AEE44}" srcId="{74B902B7-C2E4-4F67-A3D7-396C926AE59E}" destId="{6C421206-BF29-4E7B-A7AF-74D39056C691}" srcOrd="2" destOrd="0" parTransId="{7F2AEA09-25EC-4B4F-8717-46D55CCC3A68}" sibTransId="{BDC04133-71F7-4095-8EFC-687374E38FF3}"/>
    <dgm:cxn modelId="{2CB32772-6169-438A-A10A-F07CEF5ED1F7}" srcId="{C3857964-DBDA-4427-B3FD-3A31ACF6DEED}" destId="{0F2F86E4-7078-4FAB-83FE-7A36C17B036B}" srcOrd="2" destOrd="0" parTransId="{AEF95A1A-8F0E-4D1D-B3C2-BFFDD6A3EDE6}" sibTransId="{EDCE2D06-E14B-4992-939F-8F05E573022A}"/>
    <dgm:cxn modelId="{D7E0A257-C16E-4BD6-8CB4-2ECB6B76D789}" srcId="{74B902B7-C2E4-4F67-A3D7-396C926AE59E}" destId="{0379B306-C3C7-4499-B127-1F38FC625478}" srcOrd="1" destOrd="0" parTransId="{D934220B-2A2E-4B58-BE35-940FB9EAFC3B}" sibTransId="{97027289-8130-4E42-8B31-33F212780DEA}"/>
    <dgm:cxn modelId="{5A54AC82-5065-4443-ADAE-A16DF9AD1AE3}" type="presOf" srcId="{EF33214E-E000-4186-91A6-436FE0252C13}" destId="{F0CE021E-73AE-4D0C-B154-E0F2C70A12BE}" srcOrd="0" destOrd="0" presId="urn:microsoft.com/office/officeart/2005/8/layout/hList1"/>
    <dgm:cxn modelId="{8EE39984-A912-4E5D-8242-EE8F6AD28745}" type="presOf" srcId="{6C421206-BF29-4E7B-A7AF-74D39056C691}" destId="{772E472B-E196-452D-A7E2-EB964F60F8C7}" srcOrd="0" destOrd="0" presId="urn:microsoft.com/office/officeart/2005/8/layout/hList1"/>
    <dgm:cxn modelId="{117972B1-EC81-4FD2-AF4A-B58B56DDFD63}" srcId="{6C421206-BF29-4E7B-A7AF-74D39056C691}" destId="{BFAF2511-613D-4BB6-AC29-BDD47311772E}" srcOrd="1" destOrd="0" parTransId="{0D069751-C555-4137-BCF0-7DAE56C798C9}" sibTransId="{67CD9EB1-FAE2-4398-9E88-074B5B28359C}"/>
    <dgm:cxn modelId="{1070FAB2-5E3D-4B79-938C-D38B00029C99}" type="presOf" srcId="{0F2F86E4-7078-4FAB-83FE-7A36C17B036B}" destId="{FBD87A91-6281-4816-A410-76F5721E2159}" srcOrd="0" destOrd="2" presId="urn:microsoft.com/office/officeart/2005/8/layout/hList1"/>
    <dgm:cxn modelId="{9590B3B5-E3C4-4E90-920D-6E518475CEDD}" srcId="{6C421206-BF29-4E7B-A7AF-74D39056C691}" destId="{0164399B-4138-4C4C-817C-21F368D27243}" srcOrd="0" destOrd="0" parTransId="{50A613ED-4C27-44A2-B19D-425A0261424C}" sibTransId="{50B404A9-3FF6-491E-B57B-30EA42C61FCE}"/>
    <dgm:cxn modelId="{506352BA-A36F-454A-84C3-D1ACDE12BBFA}" srcId="{0379B306-C3C7-4499-B127-1F38FC625478}" destId="{40F7F182-90C1-4A2E-89B3-59014C7452EF}" srcOrd="1" destOrd="0" parTransId="{B47032DC-DA10-46E3-B003-9E1DAB132D8E}" sibTransId="{4110998A-597E-47B7-B5BE-D03F5DB30AD8}"/>
    <dgm:cxn modelId="{1CFDA0D0-2513-462D-A6FC-C63CE2021F2D}" type="presOf" srcId="{74B902B7-C2E4-4F67-A3D7-396C926AE59E}" destId="{A6AB6F32-3150-455B-8F80-86F90697BF65}" srcOrd="0" destOrd="0" presId="urn:microsoft.com/office/officeart/2005/8/layout/hList1"/>
    <dgm:cxn modelId="{EE737AD6-887C-422D-A91E-F21C0F83FD86}" srcId="{0379B306-C3C7-4499-B127-1F38FC625478}" destId="{EF33214E-E000-4186-91A6-436FE0252C13}" srcOrd="0" destOrd="0" parTransId="{212BBEDD-B63E-4DF6-B283-35283AFD55DC}" sibTransId="{8D78CD20-F1DF-41C3-9581-84DB722374D7}"/>
    <dgm:cxn modelId="{6F236EDA-F1E9-4B1F-9CC5-D9189246676F}" type="presOf" srcId="{0379B306-C3C7-4499-B127-1F38FC625478}" destId="{018FED21-ED75-4BAB-AAA2-41CB25B85486}" srcOrd="0" destOrd="0" presId="urn:microsoft.com/office/officeart/2005/8/layout/hList1"/>
    <dgm:cxn modelId="{B01A9EE3-05B3-465B-A3F0-26BDF2AFA6CA}" type="presOf" srcId="{BFAF2511-613D-4BB6-AC29-BDD47311772E}" destId="{0CD0C9FA-5759-4563-8955-EE279DAEFAAA}" srcOrd="0" destOrd="1" presId="urn:microsoft.com/office/officeart/2005/8/layout/hList1"/>
    <dgm:cxn modelId="{2A4998F1-A438-4047-8E53-AE992E2FCFBC}" type="presOf" srcId="{0164399B-4138-4C4C-817C-21F368D27243}" destId="{0CD0C9FA-5759-4563-8955-EE279DAEFAAA}" srcOrd="0" destOrd="0" presId="urn:microsoft.com/office/officeart/2005/8/layout/hList1"/>
    <dgm:cxn modelId="{8957AA35-A57E-464E-8F5B-2F23FA3E9729}" type="presParOf" srcId="{A6AB6F32-3150-455B-8F80-86F90697BF65}" destId="{1EA1C7B9-371A-48A0-98D2-59555395702A}" srcOrd="0" destOrd="0" presId="urn:microsoft.com/office/officeart/2005/8/layout/hList1"/>
    <dgm:cxn modelId="{504F898F-37A3-455F-971A-667E5A467650}" type="presParOf" srcId="{1EA1C7B9-371A-48A0-98D2-59555395702A}" destId="{171022F0-36C1-4610-A454-C7D975D1852A}" srcOrd="0" destOrd="0" presId="urn:microsoft.com/office/officeart/2005/8/layout/hList1"/>
    <dgm:cxn modelId="{5CB5EBCC-62FC-404B-AF99-A79014C2FB69}" type="presParOf" srcId="{1EA1C7B9-371A-48A0-98D2-59555395702A}" destId="{FBD87A91-6281-4816-A410-76F5721E2159}" srcOrd="1" destOrd="0" presId="urn:microsoft.com/office/officeart/2005/8/layout/hList1"/>
    <dgm:cxn modelId="{89EA55CB-3DD4-4165-BC20-C567AF3E0100}" type="presParOf" srcId="{A6AB6F32-3150-455B-8F80-86F90697BF65}" destId="{74D7F3CF-E8B1-49DB-A624-DE2506521A9A}" srcOrd="1" destOrd="0" presId="urn:microsoft.com/office/officeart/2005/8/layout/hList1"/>
    <dgm:cxn modelId="{E48BBACC-F725-4575-8667-D345814902DA}" type="presParOf" srcId="{A6AB6F32-3150-455B-8F80-86F90697BF65}" destId="{A65AB3A0-525A-4A6B-8B4D-B5931BD000FA}" srcOrd="2" destOrd="0" presId="urn:microsoft.com/office/officeart/2005/8/layout/hList1"/>
    <dgm:cxn modelId="{EA951EF7-5729-48F0-A424-B0EDCF3951C5}" type="presParOf" srcId="{A65AB3A0-525A-4A6B-8B4D-B5931BD000FA}" destId="{018FED21-ED75-4BAB-AAA2-41CB25B85486}" srcOrd="0" destOrd="0" presId="urn:microsoft.com/office/officeart/2005/8/layout/hList1"/>
    <dgm:cxn modelId="{6B66F17C-92DB-4424-BB77-AC1F714818B5}" type="presParOf" srcId="{A65AB3A0-525A-4A6B-8B4D-B5931BD000FA}" destId="{F0CE021E-73AE-4D0C-B154-E0F2C70A12BE}" srcOrd="1" destOrd="0" presId="urn:microsoft.com/office/officeart/2005/8/layout/hList1"/>
    <dgm:cxn modelId="{F4AA15E4-F4F7-4391-A84D-68D4D22C8CB3}" type="presParOf" srcId="{A6AB6F32-3150-455B-8F80-86F90697BF65}" destId="{4414C742-3EC5-4C26-B1EE-5AB8E0FC6029}" srcOrd="3" destOrd="0" presId="urn:microsoft.com/office/officeart/2005/8/layout/hList1"/>
    <dgm:cxn modelId="{7A49EB5E-09F9-4DB5-9D98-96621E2F3EA1}" type="presParOf" srcId="{A6AB6F32-3150-455B-8F80-86F90697BF65}" destId="{99A62C27-84B3-4DA5-BDB4-118DDDA43497}" srcOrd="4" destOrd="0" presId="urn:microsoft.com/office/officeart/2005/8/layout/hList1"/>
    <dgm:cxn modelId="{F5850E4A-29A0-4CDB-8A36-DFE40C651A47}" type="presParOf" srcId="{99A62C27-84B3-4DA5-BDB4-118DDDA43497}" destId="{772E472B-E196-452D-A7E2-EB964F60F8C7}" srcOrd="0" destOrd="0" presId="urn:microsoft.com/office/officeart/2005/8/layout/hList1"/>
    <dgm:cxn modelId="{08A88266-12B7-4955-83B7-0D007598B861}" type="presParOf" srcId="{99A62C27-84B3-4DA5-BDB4-118DDDA43497}" destId="{0CD0C9FA-5759-4563-8955-EE279DAEFA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B956B0-CC40-43CF-A6C0-4EAECEC663E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10DD55-2D53-4F27-AFF4-B909C821324A}">
      <dgm:prSet/>
      <dgm:spPr/>
      <dgm:t>
        <a:bodyPr/>
        <a:lstStyle/>
        <a:p>
          <a:r>
            <a:rPr lang="en-US"/>
            <a:t>Fair Wage Act of 2023</a:t>
          </a:r>
        </a:p>
      </dgm:t>
    </dgm:pt>
    <dgm:pt modelId="{6D78A18E-834E-4A72-88B0-DB55E945F6B6}" type="parTrans" cxnId="{C1E0C774-02F8-4603-90E1-1B3E97AC7DFE}">
      <dgm:prSet/>
      <dgm:spPr/>
      <dgm:t>
        <a:bodyPr/>
        <a:lstStyle/>
        <a:p>
          <a:endParaRPr lang="en-US"/>
        </a:p>
      </dgm:t>
    </dgm:pt>
    <dgm:pt modelId="{0ED746F0-B937-4AD3-BF05-2452ABE78EDB}" type="sibTrans" cxnId="{C1E0C774-02F8-4603-90E1-1B3E97AC7DFE}">
      <dgm:prSet/>
      <dgm:spPr/>
      <dgm:t>
        <a:bodyPr/>
        <a:lstStyle/>
        <a:p>
          <a:endParaRPr lang="en-US"/>
        </a:p>
      </dgm:t>
    </dgm:pt>
    <dgm:pt modelId="{CA1E3AB4-566E-4BB3-B6BD-3FC831F22BC6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/>
            <a:t>Accelerates implementation of Maryland’s $15 minimum wage for all employers to Jan. 1, 2024 </a:t>
          </a:r>
        </a:p>
      </dgm:t>
    </dgm:pt>
    <dgm:pt modelId="{BD25862D-28B5-4EE8-A199-063BDF4F3998}" type="parTrans" cxnId="{A6A37746-4B96-4B84-B130-F354BF626FC1}">
      <dgm:prSet/>
      <dgm:spPr/>
      <dgm:t>
        <a:bodyPr/>
        <a:lstStyle/>
        <a:p>
          <a:endParaRPr lang="en-US"/>
        </a:p>
      </dgm:t>
    </dgm:pt>
    <dgm:pt modelId="{6795BB19-A54F-414F-960B-83EB5A5F91DE}" type="sibTrans" cxnId="{A6A37746-4B96-4B84-B130-F354BF626FC1}">
      <dgm:prSet/>
      <dgm:spPr/>
      <dgm:t>
        <a:bodyPr/>
        <a:lstStyle/>
        <a:p>
          <a:endParaRPr lang="en-US"/>
        </a:p>
      </dgm:t>
    </dgm:pt>
    <dgm:pt modelId="{AC2A684D-B4E5-4E69-B8B5-C8BA4A4A8615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/>
            <a:t>Provisions tying future increases to inflation were removed</a:t>
          </a:r>
        </a:p>
      </dgm:t>
    </dgm:pt>
    <dgm:pt modelId="{F8AE8BD3-FD2A-4332-845A-4A7ABB8CD971}" type="parTrans" cxnId="{FC7599C6-3714-46CF-9F18-EE39C6A7EFD9}">
      <dgm:prSet/>
      <dgm:spPr/>
      <dgm:t>
        <a:bodyPr/>
        <a:lstStyle/>
        <a:p>
          <a:endParaRPr lang="en-US"/>
        </a:p>
      </dgm:t>
    </dgm:pt>
    <dgm:pt modelId="{D0D0FAA3-17D4-4C00-AC7F-B8748368D382}" type="sibTrans" cxnId="{FC7599C6-3714-46CF-9F18-EE39C6A7EFD9}">
      <dgm:prSet/>
      <dgm:spPr/>
      <dgm:t>
        <a:bodyPr/>
        <a:lstStyle/>
        <a:p>
          <a:endParaRPr lang="en-US"/>
        </a:p>
      </dgm:t>
    </dgm:pt>
    <dgm:pt modelId="{A515F791-5833-49E4-941B-BE8825A0404B}">
      <dgm:prSet/>
      <dgm:spPr/>
      <dgm:t>
        <a:bodyPr/>
        <a:lstStyle/>
        <a:p>
          <a:r>
            <a:rPr lang="en-US"/>
            <a:t>Paid Family Leave (Time to Care Act) Implementation</a:t>
          </a:r>
        </a:p>
      </dgm:t>
    </dgm:pt>
    <dgm:pt modelId="{1B35F54F-563F-4140-84B9-FFE7F33A8951}" type="parTrans" cxnId="{97BCE302-301E-4703-BD35-5ABD26EE2772}">
      <dgm:prSet/>
      <dgm:spPr/>
      <dgm:t>
        <a:bodyPr/>
        <a:lstStyle/>
        <a:p>
          <a:endParaRPr lang="en-US"/>
        </a:p>
      </dgm:t>
    </dgm:pt>
    <dgm:pt modelId="{26918385-A9AF-4704-9906-29A9A6AE54F0}" type="sibTrans" cxnId="{97BCE302-301E-4703-BD35-5ABD26EE2772}">
      <dgm:prSet/>
      <dgm:spPr/>
      <dgm:t>
        <a:bodyPr/>
        <a:lstStyle/>
        <a:p>
          <a:endParaRPr lang="en-US"/>
        </a:p>
      </dgm:t>
    </dgm:pt>
    <dgm:pt modelId="{6F25F333-845E-4AE5-B180-3082A016A107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/>
            <a:t>Establishes paid family and medical leave insurance program</a:t>
          </a:r>
        </a:p>
      </dgm:t>
    </dgm:pt>
    <dgm:pt modelId="{9479F4A1-4A2B-4344-8B2A-6F6D8F4EEED8}" type="parTrans" cxnId="{83E7142C-D338-4078-AFCC-BA84FBA71D5D}">
      <dgm:prSet/>
      <dgm:spPr/>
      <dgm:t>
        <a:bodyPr/>
        <a:lstStyle/>
        <a:p>
          <a:endParaRPr lang="en-US"/>
        </a:p>
      </dgm:t>
    </dgm:pt>
    <dgm:pt modelId="{A522E756-5009-43DA-A04A-49EAFDA1716A}" type="sibTrans" cxnId="{83E7142C-D338-4078-AFCC-BA84FBA71D5D}">
      <dgm:prSet/>
      <dgm:spPr/>
      <dgm:t>
        <a:bodyPr/>
        <a:lstStyle/>
        <a:p>
          <a:endParaRPr lang="en-US"/>
        </a:p>
      </dgm:t>
    </dgm:pt>
    <dgm:pt modelId="{52C75412-A26E-42A0-BF96-4B3173FDA020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/>
            <a:t>Employer &amp; employee contributions delayed to Oct. 1, 2024; program begins Jan. 1, 2026</a:t>
          </a:r>
        </a:p>
      </dgm:t>
    </dgm:pt>
    <dgm:pt modelId="{099F6643-9C10-4D96-B287-B4895CECAC0C}" type="parTrans" cxnId="{47F83D3A-815E-4ADE-99F2-A508A6090C70}">
      <dgm:prSet/>
      <dgm:spPr/>
      <dgm:t>
        <a:bodyPr/>
        <a:lstStyle/>
        <a:p>
          <a:endParaRPr lang="en-US"/>
        </a:p>
      </dgm:t>
    </dgm:pt>
    <dgm:pt modelId="{6C5DE81C-8DF5-403E-B72B-DBB009455709}" type="sibTrans" cxnId="{47F83D3A-815E-4ADE-99F2-A508A6090C70}">
      <dgm:prSet/>
      <dgm:spPr/>
      <dgm:t>
        <a:bodyPr/>
        <a:lstStyle/>
        <a:p>
          <a:endParaRPr lang="en-US"/>
        </a:p>
      </dgm:t>
    </dgm:pt>
    <dgm:pt modelId="{C66B4A09-52DC-4827-A8EE-F2C02609D8EB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/>
            <a:t>50/50 match between eligible employers and employees</a:t>
          </a:r>
        </a:p>
      </dgm:t>
    </dgm:pt>
    <dgm:pt modelId="{26669DD8-5042-43CE-92BC-8FF4487E387D}" type="parTrans" cxnId="{10C399C0-6086-4D47-8857-A223E0E1B169}">
      <dgm:prSet/>
      <dgm:spPr/>
      <dgm:t>
        <a:bodyPr/>
        <a:lstStyle/>
        <a:p>
          <a:endParaRPr lang="en-US"/>
        </a:p>
      </dgm:t>
    </dgm:pt>
    <dgm:pt modelId="{D793DC38-A7CB-41AF-8226-CE434416D4F8}" type="sibTrans" cxnId="{10C399C0-6086-4D47-8857-A223E0E1B169}">
      <dgm:prSet/>
      <dgm:spPr/>
      <dgm:t>
        <a:bodyPr/>
        <a:lstStyle/>
        <a:p>
          <a:endParaRPr lang="en-US"/>
        </a:p>
      </dgm:t>
    </dgm:pt>
    <dgm:pt modelId="{B8DA0BCC-DA04-41DD-B2C2-48D8D4218753}">
      <dgm:prSet/>
      <dgm:spPr/>
      <dgm:t>
        <a:bodyPr/>
        <a:lstStyle/>
        <a:p>
          <a:r>
            <a:rPr lang="en-US"/>
            <a:t>Mental Health Treatment Plans</a:t>
          </a:r>
        </a:p>
      </dgm:t>
    </dgm:pt>
    <dgm:pt modelId="{44D4B96B-9272-471E-835C-3DA55CA86528}" type="parTrans" cxnId="{5CB66EF4-8BB9-4A48-94A7-39C24BB2FD39}">
      <dgm:prSet/>
      <dgm:spPr/>
      <dgm:t>
        <a:bodyPr/>
        <a:lstStyle/>
        <a:p>
          <a:endParaRPr lang="en-US"/>
        </a:p>
      </dgm:t>
    </dgm:pt>
    <dgm:pt modelId="{9DF86519-20B3-4625-BD98-0082E0B4BBCB}" type="sibTrans" cxnId="{5CB66EF4-8BB9-4A48-94A7-39C24BB2FD39}">
      <dgm:prSet/>
      <dgm:spPr/>
      <dgm:t>
        <a:bodyPr/>
        <a:lstStyle/>
        <a:p>
          <a:endParaRPr lang="en-US"/>
        </a:p>
      </dgm:t>
    </dgm:pt>
    <dgm:pt modelId="{7F3EF7C4-6D69-4B03-B0FD-576637CC340A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/>
            <a:t>Requires hospitals to establish policies to include family or other individuals in treatment planning process with patient consent including requesting a review of the treatment plan</a:t>
          </a:r>
        </a:p>
      </dgm:t>
    </dgm:pt>
    <dgm:pt modelId="{53BB96D2-AF3C-4C08-98C7-038A8E333268}" type="parTrans" cxnId="{72BB7B24-B83B-4D1B-924E-75490B3A7AD2}">
      <dgm:prSet/>
      <dgm:spPr/>
      <dgm:t>
        <a:bodyPr/>
        <a:lstStyle/>
        <a:p>
          <a:endParaRPr lang="en-US"/>
        </a:p>
      </dgm:t>
    </dgm:pt>
    <dgm:pt modelId="{D568AA6E-0E0B-4AEA-8D58-B6551F6E336A}" type="sibTrans" cxnId="{72BB7B24-B83B-4D1B-924E-75490B3A7AD2}">
      <dgm:prSet/>
      <dgm:spPr/>
      <dgm:t>
        <a:bodyPr/>
        <a:lstStyle/>
        <a:p>
          <a:endParaRPr lang="en-US"/>
        </a:p>
      </dgm:t>
    </dgm:pt>
    <dgm:pt modelId="{77F281DD-A418-408D-A982-03C18A9D3280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/>
            <a:t>Creates new appeals and grievance process for individuals and families of patients in state facilities and requires MDH to submit an annual report</a:t>
          </a:r>
        </a:p>
      </dgm:t>
    </dgm:pt>
    <dgm:pt modelId="{DADC0538-B38F-4D0D-9369-08FB825E8E94}" type="parTrans" cxnId="{D197E1A7-0B6A-4E97-8494-A1761799A667}">
      <dgm:prSet/>
      <dgm:spPr/>
      <dgm:t>
        <a:bodyPr/>
        <a:lstStyle/>
        <a:p>
          <a:endParaRPr lang="en-US"/>
        </a:p>
      </dgm:t>
    </dgm:pt>
    <dgm:pt modelId="{73A22D13-5E98-4356-8C49-D3FA32AEE692}" type="sibTrans" cxnId="{D197E1A7-0B6A-4E97-8494-A1761799A667}">
      <dgm:prSet/>
      <dgm:spPr/>
      <dgm:t>
        <a:bodyPr/>
        <a:lstStyle/>
        <a:p>
          <a:endParaRPr lang="en-US"/>
        </a:p>
      </dgm:t>
    </dgm:pt>
    <dgm:pt modelId="{D99E53D4-A525-4B8D-85EC-EA8E2B339F24}" type="pres">
      <dgm:prSet presAssocID="{A0B956B0-CC40-43CF-A6C0-4EAECEC663E9}" presName="Name0" presStyleCnt="0">
        <dgm:presLayoutVars>
          <dgm:dir/>
          <dgm:animLvl val="lvl"/>
          <dgm:resizeHandles val="exact"/>
        </dgm:presLayoutVars>
      </dgm:prSet>
      <dgm:spPr/>
    </dgm:pt>
    <dgm:pt modelId="{B3AD95A1-61B1-4B46-974A-1741DA93710E}" type="pres">
      <dgm:prSet presAssocID="{4C10DD55-2D53-4F27-AFF4-B909C821324A}" presName="composite" presStyleCnt="0"/>
      <dgm:spPr/>
    </dgm:pt>
    <dgm:pt modelId="{C3323412-D237-4857-8546-AFFA2691A508}" type="pres">
      <dgm:prSet presAssocID="{4C10DD55-2D53-4F27-AFF4-B909C821324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F55EC7B-FF9D-4F0C-9F2B-1BC21B4CAF0D}" type="pres">
      <dgm:prSet presAssocID="{4C10DD55-2D53-4F27-AFF4-B909C821324A}" presName="desTx" presStyleLbl="alignAccFollowNode1" presStyleIdx="0" presStyleCnt="3">
        <dgm:presLayoutVars>
          <dgm:bulletEnabled val="1"/>
        </dgm:presLayoutVars>
      </dgm:prSet>
      <dgm:spPr/>
    </dgm:pt>
    <dgm:pt modelId="{B032D744-4E5C-41CC-97A0-ED1D34525DC3}" type="pres">
      <dgm:prSet presAssocID="{0ED746F0-B937-4AD3-BF05-2452ABE78EDB}" presName="space" presStyleCnt="0"/>
      <dgm:spPr/>
    </dgm:pt>
    <dgm:pt modelId="{255FEF35-1959-4A14-99FA-FF9697A3BD1A}" type="pres">
      <dgm:prSet presAssocID="{A515F791-5833-49E4-941B-BE8825A0404B}" presName="composite" presStyleCnt="0"/>
      <dgm:spPr/>
    </dgm:pt>
    <dgm:pt modelId="{4A1489D1-FC68-46BC-8EED-9F1B9F5CA1E2}" type="pres">
      <dgm:prSet presAssocID="{A515F791-5833-49E4-941B-BE8825A0404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8C8E9F6-6215-4B8C-B046-65894FE2CBEC}" type="pres">
      <dgm:prSet presAssocID="{A515F791-5833-49E4-941B-BE8825A0404B}" presName="desTx" presStyleLbl="alignAccFollowNode1" presStyleIdx="1" presStyleCnt="3">
        <dgm:presLayoutVars>
          <dgm:bulletEnabled val="1"/>
        </dgm:presLayoutVars>
      </dgm:prSet>
      <dgm:spPr/>
    </dgm:pt>
    <dgm:pt modelId="{FB57480D-FE5E-4A67-BCD1-04F612E953EE}" type="pres">
      <dgm:prSet presAssocID="{26918385-A9AF-4704-9906-29A9A6AE54F0}" presName="space" presStyleCnt="0"/>
      <dgm:spPr/>
    </dgm:pt>
    <dgm:pt modelId="{CD5C1149-E106-43B9-AC48-A6F855CC3DBA}" type="pres">
      <dgm:prSet presAssocID="{B8DA0BCC-DA04-41DD-B2C2-48D8D4218753}" presName="composite" presStyleCnt="0"/>
      <dgm:spPr/>
    </dgm:pt>
    <dgm:pt modelId="{52EB034D-BBA6-4A66-A05A-AB12042CCCD6}" type="pres">
      <dgm:prSet presAssocID="{B8DA0BCC-DA04-41DD-B2C2-48D8D421875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0186C14-9098-4028-AC53-18965D448B0A}" type="pres">
      <dgm:prSet presAssocID="{B8DA0BCC-DA04-41DD-B2C2-48D8D421875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7BCE302-301E-4703-BD35-5ABD26EE2772}" srcId="{A0B956B0-CC40-43CF-A6C0-4EAECEC663E9}" destId="{A515F791-5833-49E4-941B-BE8825A0404B}" srcOrd="1" destOrd="0" parTransId="{1B35F54F-563F-4140-84B9-FFE7F33A8951}" sibTransId="{26918385-A9AF-4704-9906-29A9A6AE54F0}"/>
    <dgm:cxn modelId="{901C3404-48AB-4D2D-A43C-2204624D08DD}" type="presOf" srcId="{B8DA0BCC-DA04-41DD-B2C2-48D8D4218753}" destId="{52EB034D-BBA6-4A66-A05A-AB12042CCCD6}" srcOrd="0" destOrd="0" presId="urn:microsoft.com/office/officeart/2005/8/layout/hList1"/>
    <dgm:cxn modelId="{1A705D1A-ED4A-4AB0-955A-2F80E62FBEED}" type="presOf" srcId="{CA1E3AB4-566E-4BB3-B6BD-3FC831F22BC6}" destId="{2F55EC7B-FF9D-4F0C-9F2B-1BC21B4CAF0D}" srcOrd="0" destOrd="0" presId="urn:microsoft.com/office/officeart/2005/8/layout/hList1"/>
    <dgm:cxn modelId="{72BB7B24-B83B-4D1B-924E-75490B3A7AD2}" srcId="{B8DA0BCC-DA04-41DD-B2C2-48D8D4218753}" destId="{7F3EF7C4-6D69-4B03-B0FD-576637CC340A}" srcOrd="0" destOrd="0" parTransId="{53BB96D2-AF3C-4C08-98C7-038A8E333268}" sibTransId="{D568AA6E-0E0B-4AEA-8D58-B6551F6E336A}"/>
    <dgm:cxn modelId="{83E7142C-D338-4078-AFCC-BA84FBA71D5D}" srcId="{A515F791-5833-49E4-941B-BE8825A0404B}" destId="{6F25F333-845E-4AE5-B180-3082A016A107}" srcOrd="0" destOrd="0" parTransId="{9479F4A1-4A2B-4344-8B2A-6F6D8F4EEED8}" sibTransId="{A522E756-5009-43DA-A04A-49EAFDA1716A}"/>
    <dgm:cxn modelId="{ED840F33-DF9D-4298-A1BE-5E5389C1CAE3}" type="presOf" srcId="{6F25F333-845E-4AE5-B180-3082A016A107}" destId="{08C8E9F6-6215-4B8C-B046-65894FE2CBEC}" srcOrd="0" destOrd="0" presId="urn:microsoft.com/office/officeart/2005/8/layout/hList1"/>
    <dgm:cxn modelId="{47F83D3A-815E-4ADE-99F2-A508A6090C70}" srcId="{A515F791-5833-49E4-941B-BE8825A0404B}" destId="{52C75412-A26E-42A0-BF96-4B3173FDA020}" srcOrd="1" destOrd="0" parTransId="{099F6643-9C10-4D96-B287-B4895CECAC0C}" sibTransId="{6C5DE81C-8DF5-403E-B72B-DBB009455709}"/>
    <dgm:cxn modelId="{CFE22C40-056E-4F21-8A29-B90C451CAD47}" type="presOf" srcId="{A0B956B0-CC40-43CF-A6C0-4EAECEC663E9}" destId="{D99E53D4-A525-4B8D-85EC-EA8E2B339F24}" srcOrd="0" destOrd="0" presId="urn:microsoft.com/office/officeart/2005/8/layout/hList1"/>
    <dgm:cxn modelId="{90B6955B-946A-4FF5-8A86-E76F5437EE0A}" type="presOf" srcId="{4C10DD55-2D53-4F27-AFF4-B909C821324A}" destId="{C3323412-D237-4857-8546-AFFA2691A508}" srcOrd="0" destOrd="0" presId="urn:microsoft.com/office/officeart/2005/8/layout/hList1"/>
    <dgm:cxn modelId="{A6A37746-4B96-4B84-B130-F354BF626FC1}" srcId="{4C10DD55-2D53-4F27-AFF4-B909C821324A}" destId="{CA1E3AB4-566E-4BB3-B6BD-3FC831F22BC6}" srcOrd="0" destOrd="0" parTransId="{BD25862D-28B5-4EE8-A199-063BDF4F3998}" sibTransId="{6795BB19-A54F-414F-960B-83EB5A5F91DE}"/>
    <dgm:cxn modelId="{01056B72-CC3D-407B-9104-F52E47FCAF9F}" type="presOf" srcId="{C66B4A09-52DC-4827-A8EE-F2C02609D8EB}" destId="{08C8E9F6-6215-4B8C-B046-65894FE2CBEC}" srcOrd="0" destOrd="2" presId="urn:microsoft.com/office/officeart/2005/8/layout/hList1"/>
    <dgm:cxn modelId="{C1E0C774-02F8-4603-90E1-1B3E97AC7DFE}" srcId="{A0B956B0-CC40-43CF-A6C0-4EAECEC663E9}" destId="{4C10DD55-2D53-4F27-AFF4-B909C821324A}" srcOrd="0" destOrd="0" parTransId="{6D78A18E-834E-4A72-88B0-DB55E945F6B6}" sibTransId="{0ED746F0-B937-4AD3-BF05-2452ABE78EDB}"/>
    <dgm:cxn modelId="{2E29DF7B-FF73-439B-9E4E-87B8D8C4A68A}" type="presOf" srcId="{7F3EF7C4-6D69-4B03-B0FD-576637CC340A}" destId="{F0186C14-9098-4028-AC53-18965D448B0A}" srcOrd="0" destOrd="0" presId="urn:microsoft.com/office/officeart/2005/8/layout/hList1"/>
    <dgm:cxn modelId="{03B5F49A-31ED-47AB-B117-E520B6047AA2}" type="presOf" srcId="{52C75412-A26E-42A0-BF96-4B3173FDA020}" destId="{08C8E9F6-6215-4B8C-B046-65894FE2CBEC}" srcOrd="0" destOrd="1" presId="urn:microsoft.com/office/officeart/2005/8/layout/hList1"/>
    <dgm:cxn modelId="{01F85BA1-EE91-4176-8DF3-CE9C8E602004}" type="presOf" srcId="{77F281DD-A418-408D-A982-03C18A9D3280}" destId="{F0186C14-9098-4028-AC53-18965D448B0A}" srcOrd="0" destOrd="1" presId="urn:microsoft.com/office/officeart/2005/8/layout/hList1"/>
    <dgm:cxn modelId="{D197E1A7-0B6A-4E97-8494-A1761799A667}" srcId="{B8DA0BCC-DA04-41DD-B2C2-48D8D4218753}" destId="{77F281DD-A418-408D-A982-03C18A9D3280}" srcOrd="1" destOrd="0" parTransId="{DADC0538-B38F-4D0D-9369-08FB825E8E94}" sibTransId="{73A22D13-5E98-4356-8C49-D3FA32AEE692}"/>
    <dgm:cxn modelId="{10C399C0-6086-4D47-8857-A223E0E1B169}" srcId="{A515F791-5833-49E4-941B-BE8825A0404B}" destId="{C66B4A09-52DC-4827-A8EE-F2C02609D8EB}" srcOrd="2" destOrd="0" parTransId="{26669DD8-5042-43CE-92BC-8FF4487E387D}" sibTransId="{D793DC38-A7CB-41AF-8226-CE434416D4F8}"/>
    <dgm:cxn modelId="{FC7599C6-3714-46CF-9F18-EE39C6A7EFD9}" srcId="{4C10DD55-2D53-4F27-AFF4-B909C821324A}" destId="{AC2A684D-B4E5-4E69-B8B5-C8BA4A4A8615}" srcOrd="1" destOrd="0" parTransId="{F8AE8BD3-FD2A-4332-845A-4A7ABB8CD971}" sibTransId="{D0D0FAA3-17D4-4C00-AC7F-B8748368D382}"/>
    <dgm:cxn modelId="{8CDD79E0-BD9C-4506-AA1F-44726FC5EC2C}" type="presOf" srcId="{A515F791-5833-49E4-941B-BE8825A0404B}" destId="{4A1489D1-FC68-46BC-8EED-9F1B9F5CA1E2}" srcOrd="0" destOrd="0" presId="urn:microsoft.com/office/officeart/2005/8/layout/hList1"/>
    <dgm:cxn modelId="{5CB66EF4-8BB9-4A48-94A7-39C24BB2FD39}" srcId="{A0B956B0-CC40-43CF-A6C0-4EAECEC663E9}" destId="{B8DA0BCC-DA04-41DD-B2C2-48D8D4218753}" srcOrd="2" destOrd="0" parTransId="{44D4B96B-9272-471E-835C-3DA55CA86528}" sibTransId="{9DF86519-20B3-4625-BD98-0082E0B4BBCB}"/>
    <dgm:cxn modelId="{CFE5EAFB-AF79-4571-8DC8-1DF1A09D421C}" type="presOf" srcId="{AC2A684D-B4E5-4E69-B8B5-C8BA4A4A8615}" destId="{2F55EC7B-FF9D-4F0C-9F2B-1BC21B4CAF0D}" srcOrd="0" destOrd="1" presId="urn:microsoft.com/office/officeart/2005/8/layout/hList1"/>
    <dgm:cxn modelId="{CA3E6123-7BE8-4E4F-89B9-2FE135783CC0}" type="presParOf" srcId="{D99E53D4-A525-4B8D-85EC-EA8E2B339F24}" destId="{B3AD95A1-61B1-4B46-974A-1741DA93710E}" srcOrd="0" destOrd="0" presId="urn:microsoft.com/office/officeart/2005/8/layout/hList1"/>
    <dgm:cxn modelId="{C7474CD7-8087-4C52-B692-E97F50D2AE35}" type="presParOf" srcId="{B3AD95A1-61B1-4B46-974A-1741DA93710E}" destId="{C3323412-D237-4857-8546-AFFA2691A508}" srcOrd="0" destOrd="0" presId="urn:microsoft.com/office/officeart/2005/8/layout/hList1"/>
    <dgm:cxn modelId="{91ED4D9D-7A50-4C67-A3CD-136E7F979A44}" type="presParOf" srcId="{B3AD95A1-61B1-4B46-974A-1741DA93710E}" destId="{2F55EC7B-FF9D-4F0C-9F2B-1BC21B4CAF0D}" srcOrd="1" destOrd="0" presId="urn:microsoft.com/office/officeart/2005/8/layout/hList1"/>
    <dgm:cxn modelId="{AC05B370-0F71-4CE8-8030-DEEFFFE196B6}" type="presParOf" srcId="{D99E53D4-A525-4B8D-85EC-EA8E2B339F24}" destId="{B032D744-4E5C-41CC-97A0-ED1D34525DC3}" srcOrd="1" destOrd="0" presId="urn:microsoft.com/office/officeart/2005/8/layout/hList1"/>
    <dgm:cxn modelId="{82F96A3F-0F22-423F-A9E7-73FA0F0C505A}" type="presParOf" srcId="{D99E53D4-A525-4B8D-85EC-EA8E2B339F24}" destId="{255FEF35-1959-4A14-99FA-FF9697A3BD1A}" srcOrd="2" destOrd="0" presId="urn:microsoft.com/office/officeart/2005/8/layout/hList1"/>
    <dgm:cxn modelId="{3BFB0562-B49E-47C2-B192-22B57FACB236}" type="presParOf" srcId="{255FEF35-1959-4A14-99FA-FF9697A3BD1A}" destId="{4A1489D1-FC68-46BC-8EED-9F1B9F5CA1E2}" srcOrd="0" destOrd="0" presId="urn:microsoft.com/office/officeart/2005/8/layout/hList1"/>
    <dgm:cxn modelId="{2E493551-F734-47D9-BEEF-FF1E9F3EDF98}" type="presParOf" srcId="{255FEF35-1959-4A14-99FA-FF9697A3BD1A}" destId="{08C8E9F6-6215-4B8C-B046-65894FE2CBEC}" srcOrd="1" destOrd="0" presId="urn:microsoft.com/office/officeart/2005/8/layout/hList1"/>
    <dgm:cxn modelId="{BE89FCC7-98E8-49EB-BC1B-7252605D83F5}" type="presParOf" srcId="{D99E53D4-A525-4B8D-85EC-EA8E2B339F24}" destId="{FB57480D-FE5E-4A67-BCD1-04F612E953EE}" srcOrd="3" destOrd="0" presId="urn:microsoft.com/office/officeart/2005/8/layout/hList1"/>
    <dgm:cxn modelId="{383BDC9F-342E-4AD7-A161-B716AD7907E2}" type="presParOf" srcId="{D99E53D4-A525-4B8D-85EC-EA8E2B339F24}" destId="{CD5C1149-E106-43B9-AC48-A6F855CC3DBA}" srcOrd="4" destOrd="0" presId="urn:microsoft.com/office/officeart/2005/8/layout/hList1"/>
    <dgm:cxn modelId="{52349D97-1DD5-4792-8AEF-1EB53A53C610}" type="presParOf" srcId="{CD5C1149-E106-43B9-AC48-A6F855CC3DBA}" destId="{52EB034D-BBA6-4A66-A05A-AB12042CCCD6}" srcOrd="0" destOrd="0" presId="urn:microsoft.com/office/officeart/2005/8/layout/hList1"/>
    <dgm:cxn modelId="{3874D4D0-EF28-47E2-AA22-D5874F47274B}" type="presParOf" srcId="{CD5C1149-E106-43B9-AC48-A6F855CC3DBA}" destId="{F0186C14-9098-4028-AC53-18965D448B0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2322E7-7315-4EB3-A43C-71F01B2663F0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674A6E-05B6-4F0E-9FF7-1E31D97A3109}">
      <dgm:prSet/>
      <dgm:spPr/>
      <dgm:t>
        <a:bodyPr/>
        <a:lstStyle/>
        <a:p>
          <a:pPr rtl="0"/>
          <a:r>
            <a:rPr lang="en-US">
              <a:latin typeface="Myriad Pro"/>
            </a:rPr>
            <a:t>Staffing Ratios</a:t>
          </a:r>
          <a:endParaRPr lang="en-US"/>
        </a:p>
      </dgm:t>
    </dgm:pt>
    <dgm:pt modelId="{00C0A6D3-5776-4213-8F66-B8DE3DF5F840}" type="parTrans" cxnId="{36106104-1D6B-41A6-8388-08ACFF3C9ED3}">
      <dgm:prSet/>
      <dgm:spPr/>
      <dgm:t>
        <a:bodyPr/>
        <a:lstStyle/>
        <a:p>
          <a:endParaRPr lang="en-US"/>
        </a:p>
      </dgm:t>
    </dgm:pt>
    <dgm:pt modelId="{313C953D-BC53-4F15-86B1-F47D8B920812}" type="sibTrans" cxnId="{36106104-1D6B-41A6-8388-08ACFF3C9ED3}">
      <dgm:prSet/>
      <dgm:spPr/>
      <dgm:t>
        <a:bodyPr/>
        <a:lstStyle/>
        <a:p>
          <a:endParaRPr lang="en-US"/>
        </a:p>
      </dgm:t>
    </dgm:pt>
    <dgm:pt modelId="{360A005E-2425-4B01-8E4D-22A079DCFA09}">
      <dgm:prSet/>
      <dgm:spPr/>
      <dgm:t>
        <a:bodyPr/>
        <a:lstStyle/>
        <a:p>
          <a:r>
            <a:rPr lang="en-US"/>
            <a:t>Medical Marijuana in Hospitals</a:t>
          </a:r>
        </a:p>
      </dgm:t>
    </dgm:pt>
    <dgm:pt modelId="{C7B2D3C6-CEFD-45D9-BAAA-C6CFF043DC1B}" type="parTrans" cxnId="{B87FE6BD-9089-478A-9857-55FC75CFB9B6}">
      <dgm:prSet/>
      <dgm:spPr/>
      <dgm:t>
        <a:bodyPr/>
        <a:lstStyle/>
        <a:p>
          <a:endParaRPr lang="en-US"/>
        </a:p>
      </dgm:t>
    </dgm:pt>
    <dgm:pt modelId="{4DAE4D5E-95B3-451C-8D5B-7CB7DA7B41DB}" type="sibTrans" cxnId="{B87FE6BD-9089-478A-9857-55FC75CFB9B6}">
      <dgm:prSet/>
      <dgm:spPr/>
      <dgm:t>
        <a:bodyPr/>
        <a:lstStyle/>
        <a:p>
          <a:endParaRPr lang="en-US"/>
        </a:p>
      </dgm:t>
    </dgm:pt>
    <dgm:pt modelId="{920787FD-69EE-4697-8709-7C268EB5A09B}">
      <dgm:prSet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Myriad Pro"/>
            </a:rPr>
            <a:t>Respond to local effort and educate state policymakers and stakeholders in anticipation of bill introduction</a:t>
          </a:r>
          <a:endParaRPr lang="en-US">
            <a:solidFill>
              <a:schemeClr val="tx2"/>
            </a:solidFill>
          </a:endParaRPr>
        </a:p>
      </dgm:t>
    </dgm:pt>
    <dgm:pt modelId="{EE823A92-A2D7-4696-B0F4-7D287A951343}" type="parTrans" cxnId="{EDCB50A2-2588-45C9-B7FE-F30BC9F0E2FD}">
      <dgm:prSet/>
      <dgm:spPr/>
      <dgm:t>
        <a:bodyPr/>
        <a:lstStyle/>
        <a:p>
          <a:endParaRPr lang="en-US"/>
        </a:p>
      </dgm:t>
    </dgm:pt>
    <dgm:pt modelId="{262E90E4-CBC1-4CC0-9930-749B32F9DD48}" type="sibTrans" cxnId="{EDCB50A2-2588-45C9-B7FE-F30BC9F0E2FD}">
      <dgm:prSet/>
      <dgm:spPr/>
      <dgm:t>
        <a:bodyPr/>
        <a:lstStyle/>
        <a:p>
          <a:endParaRPr lang="en-US"/>
        </a:p>
      </dgm:t>
    </dgm:pt>
    <dgm:pt modelId="{F5EA60A2-76CC-4FD3-85DA-B7CFB830B7CE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Direct Entry Midwives</a:t>
          </a:r>
        </a:p>
      </dgm:t>
    </dgm:pt>
    <dgm:pt modelId="{6CEB7026-8061-4A22-8675-B02CABEA1018}" type="parTrans" cxnId="{C672CC7D-4DF5-4F54-8615-773BC2DF3096}">
      <dgm:prSet/>
      <dgm:spPr/>
      <dgm:t>
        <a:bodyPr/>
        <a:lstStyle/>
        <a:p>
          <a:endParaRPr lang="en-US"/>
        </a:p>
      </dgm:t>
    </dgm:pt>
    <dgm:pt modelId="{6E67E38D-5071-44AD-9544-D4B14240BE44}" type="sibTrans" cxnId="{C672CC7D-4DF5-4F54-8615-773BC2DF3096}">
      <dgm:prSet/>
      <dgm:spPr/>
      <dgm:t>
        <a:bodyPr/>
        <a:lstStyle/>
        <a:p>
          <a:endParaRPr lang="en-US"/>
        </a:p>
      </dgm:t>
    </dgm:pt>
    <dgm:pt modelId="{87C03B8E-81C8-409C-A2FD-52D8CDA54C31}">
      <dgm:prSet/>
      <dgm:spPr/>
      <dgm:t>
        <a:bodyPr/>
        <a:lstStyle/>
        <a:p>
          <a:pPr rtl="0"/>
          <a:r>
            <a:rPr lang="en-US">
              <a:solidFill>
                <a:schemeClr val="accent3">
                  <a:lumMod val="50000"/>
                </a:schemeClr>
              </a:solidFill>
              <a:latin typeface="+mj-lt"/>
              <a:cs typeface="Calibri"/>
            </a:rPr>
            <a:t>Identify opportunities to improve home-to-hospital transfer protocol, informed consent, data reporting and other bill provisions</a:t>
          </a:r>
          <a:endParaRPr lang="en-US">
            <a:solidFill>
              <a:schemeClr val="accent3">
                <a:lumMod val="50000"/>
              </a:schemeClr>
            </a:solidFill>
            <a:latin typeface="+mj-lt"/>
          </a:endParaRPr>
        </a:p>
      </dgm:t>
    </dgm:pt>
    <dgm:pt modelId="{5E174759-D377-4DB8-A303-1AE497688A50}" type="parTrans" cxnId="{C9D77B1B-8CB3-43D3-805F-627EC362AA1C}">
      <dgm:prSet/>
      <dgm:spPr/>
      <dgm:t>
        <a:bodyPr/>
        <a:lstStyle/>
        <a:p>
          <a:endParaRPr lang="en-US"/>
        </a:p>
      </dgm:t>
    </dgm:pt>
    <dgm:pt modelId="{1ED5D88B-87A6-47EF-AB31-D021A6C39E87}" type="sibTrans" cxnId="{C9D77B1B-8CB3-43D3-805F-627EC362AA1C}">
      <dgm:prSet/>
      <dgm:spPr/>
      <dgm:t>
        <a:bodyPr/>
        <a:lstStyle/>
        <a:p>
          <a:endParaRPr lang="en-US"/>
        </a:p>
      </dgm:t>
    </dgm:pt>
    <dgm:pt modelId="{131352AD-5EB6-4ED7-AFC0-D3C95602F9E9}">
      <dgm:prSet phldr="0"/>
      <dgm:spPr/>
      <dgm:t>
        <a:bodyPr/>
        <a:lstStyle/>
        <a:p>
          <a:pPr rtl="0"/>
          <a:r>
            <a:rPr lang="en-US">
              <a:solidFill>
                <a:schemeClr val="tx2"/>
              </a:solidFill>
              <a:latin typeface="Myriad Pro"/>
            </a:rPr>
            <a:t> Collaborate with advocates and other state associations on policy options</a:t>
          </a:r>
        </a:p>
      </dgm:t>
    </dgm:pt>
    <dgm:pt modelId="{9F51F0DC-E897-47AC-BDAF-92760DC21FF2}" type="parTrans" cxnId="{A2886F97-1708-4187-8AF0-020CCAE7AD6B}">
      <dgm:prSet/>
      <dgm:spPr/>
      <dgm:t>
        <a:bodyPr/>
        <a:lstStyle/>
        <a:p>
          <a:endParaRPr lang="en-US"/>
        </a:p>
      </dgm:t>
    </dgm:pt>
    <dgm:pt modelId="{1C185B4D-141F-4025-BEFA-146E39DDC7E9}" type="sibTrans" cxnId="{A2886F97-1708-4187-8AF0-020CCAE7AD6B}">
      <dgm:prSet/>
      <dgm:spPr/>
      <dgm:t>
        <a:bodyPr/>
        <a:lstStyle/>
        <a:p>
          <a:endParaRPr lang="en-US"/>
        </a:p>
      </dgm:t>
    </dgm:pt>
    <dgm:pt modelId="{5950D466-1AA7-4CD9-8C01-9D7A80BB6190}">
      <dgm:prSet/>
      <dgm:spPr/>
      <dgm:t>
        <a:bodyPr/>
        <a:lstStyle/>
        <a:p>
          <a:pPr rtl="0"/>
          <a:r>
            <a:rPr lang="en-US">
              <a:solidFill>
                <a:schemeClr val="accent3">
                  <a:lumMod val="50000"/>
                </a:schemeClr>
              </a:solidFill>
              <a:latin typeface="+mj-lt"/>
            </a:rPr>
            <a:t>Collaborate to increase awareness of access to vaginal birth after C-section services in hospitals and promote best practices regarding repeat C-sections</a:t>
          </a:r>
        </a:p>
      </dgm:t>
    </dgm:pt>
    <dgm:pt modelId="{3A008EBC-AA54-4DFA-AEF3-1D6F247F4B2A}" type="parTrans" cxnId="{C3E9B936-AD5E-4DA6-A5EF-1F8D2336A216}">
      <dgm:prSet/>
      <dgm:spPr/>
      <dgm:t>
        <a:bodyPr/>
        <a:lstStyle/>
        <a:p>
          <a:endParaRPr lang="en-US"/>
        </a:p>
      </dgm:t>
    </dgm:pt>
    <dgm:pt modelId="{458B428D-DAF1-4DAE-A671-7268666F281A}" type="sibTrans" cxnId="{C3E9B936-AD5E-4DA6-A5EF-1F8D2336A216}">
      <dgm:prSet/>
      <dgm:spPr/>
      <dgm:t>
        <a:bodyPr/>
        <a:lstStyle/>
        <a:p>
          <a:endParaRPr lang="en-US"/>
        </a:p>
      </dgm:t>
    </dgm:pt>
    <dgm:pt modelId="{3B8C14D7-5310-45EB-B0E9-65CDD5322F8F}" type="pres">
      <dgm:prSet presAssocID="{EB2322E7-7315-4EB3-A43C-71F01B2663F0}" presName="linear" presStyleCnt="0">
        <dgm:presLayoutVars>
          <dgm:animLvl val="lvl"/>
          <dgm:resizeHandles val="exact"/>
        </dgm:presLayoutVars>
      </dgm:prSet>
      <dgm:spPr/>
    </dgm:pt>
    <dgm:pt modelId="{81FECF41-1CED-4BE3-9242-50942CEE51C6}" type="pres">
      <dgm:prSet presAssocID="{FF674A6E-05B6-4F0E-9FF7-1E31D97A310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528709E-F2E9-46D4-81C6-80688296333D}" type="pres">
      <dgm:prSet presAssocID="{FF674A6E-05B6-4F0E-9FF7-1E31D97A3109}" presName="childText" presStyleLbl="revTx" presStyleIdx="0" presStyleCnt="3" custLinFactNeighborY="5296">
        <dgm:presLayoutVars>
          <dgm:bulletEnabled val="1"/>
        </dgm:presLayoutVars>
      </dgm:prSet>
      <dgm:spPr/>
    </dgm:pt>
    <dgm:pt modelId="{0EC5ACB2-2E2A-47AB-B719-DCDA252BC068}" type="pres">
      <dgm:prSet presAssocID="{360A005E-2425-4B01-8E4D-22A079DCFA09}" presName="parentText" presStyleLbl="node1" presStyleIdx="1" presStyleCnt="3" custLinFactNeighborX="-6277">
        <dgm:presLayoutVars>
          <dgm:chMax val="0"/>
          <dgm:bulletEnabled val="1"/>
        </dgm:presLayoutVars>
      </dgm:prSet>
      <dgm:spPr/>
    </dgm:pt>
    <dgm:pt modelId="{2C061D4E-9F40-4068-A8C1-D6DB8D7B6FF7}" type="pres">
      <dgm:prSet presAssocID="{360A005E-2425-4B01-8E4D-22A079DCFA09}" presName="childText" presStyleLbl="revTx" presStyleIdx="1" presStyleCnt="3" custLinFactNeighborY="7776">
        <dgm:presLayoutVars>
          <dgm:bulletEnabled val="1"/>
        </dgm:presLayoutVars>
      </dgm:prSet>
      <dgm:spPr/>
    </dgm:pt>
    <dgm:pt modelId="{C6CA6B6A-35BC-4BD3-BC18-85896C904B8B}" type="pres">
      <dgm:prSet presAssocID="{F5EA60A2-76CC-4FD3-85DA-B7CFB830B7CE}" presName="parentText" presStyleLbl="node1" presStyleIdx="2" presStyleCnt="3" custLinFactNeighborY="-1334">
        <dgm:presLayoutVars>
          <dgm:chMax val="0"/>
          <dgm:bulletEnabled val="1"/>
        </dgm:presLayoutVars>
      </dgm:prSet>
      <dgm:spPr/>
    </dgm:pt>
    <dgm:pt modelId="{8A5A6042-FB97-45BA-A5BE-BF8C9F50478B}" type="pres">
      <dgm:prSet presAssocID="{F5EA60A2-76CC-4FD3-85DA-B7CFB830B7CE}" presName="childText" presStyleLbl="revTx" presStyleIdx="2" presStyleCnt="3" custScaleY="97732" custLinFactNeighborY="5986">
        <dgm:presLayoutVars>
          <dgm:bulletEnabled val="1"/>
        </dgm:presLayoutVars>
      </dgm:prSet>
      <dgm:spPr/>
    </dgm:pt>
  </dgm:ptLst>
  <dgm:cxnLst>
    <dgm:cxn modelId="{14DD0E02-9574-4C36-BA8D-198B45D1974D}" type="presOf" srcId="{F5EA60A2-76CC-4FD3-85DA-B7CFB830B7CE}" destId="{C6CA6B6A-35BC-4BD3-BC18-85896C904B8B}" srcOrd="0" destOrd="0" presId="urn:microsoft.com/office/officeart/2005/8/layout/vList2"/>
    <dgm:cxn modelId="{36106104-1D6B-41A6-8388-08ACFF3C9ED3}" srcId="{EB2322E7-7315-4EB3-A43C-71F01B2663F0}" destId="{FF674A6E-05B6-4F0E-9FF7-1E31D97A3109}" srcOrd="0" destOrd="0" parTransId="{00C0A6D3-5776-4213-8F66-B8DE3DF5F840}" sibTransId="{313C953D-BC53-4F15-86B1-F47D8B920812}"/>
    <dgm:cxn modelId="{252A8B13-3FBE-4923-B387-88748391D49E}" type="presOf" srcId="{87C03B8E-81C8-409C-A2FD-52D8CDA54C31}" destId="{8A5A6042-FB97-45BA-A5BE-BF8C9F50478B}" srcOrd="0" destOrd="0" presId="urn:microsoft.com/office/officeart/2005/8/layout/vList2"/>
    <dgm:cxn modelId="{C9D77B1B-8CB3-43D3-805F-627EC362AA1C}" srcId="{F5EA60A2-76CC-4FD3-85DA-B7CFB830B7CE}" destId="{87C03B8E-81C8-409C-A2FD-52D8CDA54C31}" srcOrd="0" destOrd="0" parTransId="{5E174759-D377-4DB8-A303-1AE497688A50}" sibTransId="{1ED5D88B-87A6-47EF-AB31-D021A6C39E87}"/>
    <dgm:cxn modelId="{987AAA25-24B9-4329-A3E2-9DF772A162ED}" type="presOf" srcId="{5950D466-1AA7-4CD9-8C01-9D7A80BB6190}" destId="{8A5A6042-FB97-45BA-A5BE-BF8C9F50478B}" srcOrd="0" destOrd="1" presId="urn:microsoft.com/office/officeart/2005/8/layout/vList2"/>
    <dgm:cxn modelId="{C3E9B936-AD5E-4DA6-A5EF-1F8D2336A216}" srcId="{F5EA60A2-76CC-4FD3-85DA-B7CFB830B7CE}" destId="{5950D466-1AA7-4CD9-8C01-9D7A80BB6190}" srcOrd="1" destOrd="0" parTransId="{3A008EBC-AA54-4DFA-AEF3-1D6F247F4B2A}" sibTransId="{458B428D-DAF1-4DAE-A671-7268666F281A}"/>
    <dgm:cxn modelId="{F194FF78-F807-4E5A-95A2-F9337581F62B}" type="presOf" srcId="{360A005E-2425-4B01-8E4D-22A079DCFA09}" destId="{0EC5ACB2-2E2A-47AB-B719-DCDA252BC068}" srcOrd="0" destOrd="0" presId="urn:microsoft.com/office/officeart/2005/8/layout/vList2"/>
    <dgm:cxn modelId="{C672CC7D-4DF5-4F54-8615-773BC2DF3096}" srcId="{EB2322E7-7315-4EB3-A43C-71F01B2663F0}" destId="{F5EA60A2-76CC-4FD3-85DA-B7CFB830B7CE}" srcOrd="2" destOrd="0" parTransId="{6CEB7026-8061-4A22-8675-B02CABEA1018}" sibTransId="{6E67E38D-5071-44AD-9544-D4B14240BE44}"/>
    <dgm:cxn modelId="{A2886F97-1708-4187-8AF0-020CCAE7AD6B}" srcId="{360A005E-2425-4B01-8E4D-22A079DCFA09}" destId="{131352AD-5EB6-4ED7-AFC0-D3C95602F9E9}" srcOrd="0" destOrd="0" parTransId="{9F51F0DC-E897-47AC-BDAF-92760DC21FF2}" sibTransId="{1C185B4D-141F-4025-BEFA-146E39DDC7E9}"/>
    <dgm:cxn modelId="{EDCB50A2-2588-45C9-B7FE-F30BC9F0E2FD}" srcId="{FF674A6E-05B6-4F0E-9FF7-1E31D97A3109}" destId="{920787FD-69EE-4697-8709-7C268EB5A09B}" srcOrd="0" destOrd="0" parTransId="{EE823A92-A2D7-4696-B0F4-7D287A951343}" sibTransId="{262E90E4-CBC1-4CC0-9930-749B32F9DD48}"/>
    <dgm:cxn modelId="{E24C44A5-F8DC-4857-8EAB-8794C237391D}" type="presOf" srcId="{920787FD-69EE-4697-8709-7C268EB5A09B}" destId="{8528709E-F2E9-46D4-81C6-80688296333D}" srcOrd="0" destOrd="0" presId="urn:microsoft.com/office/officeart/2005/8/layout/vList2"/>
    <dgm:cxn modelId="{B87FE6BD-9089-478A-9857-55FC75CFB9B6}" srcId="{EB2322E7-7315-4EB3-A43C-71F01B2663F0}" destId="{360A005E-2425-4B01-8E4D-22A079DCFA09}" srcOrd="1" destOrd="0" parTransId="{C7B2D3C6-CEFD-45D9-BAAA-C6CFF043DC1B}" sibTransId="{4DAE4D5E-95B3-451C-8D5B-7CB7DA7B41DB}"/>
    <dgm:cxn modelId="{C266CDE5-9EFE-46B9-A3DE-1ED8601DDCEA}" type="presOf" srcId="{131352AD-5EB6-4ED7-AFC0-D3C95602F9E9}" destId="{2C061D4E-9F40-4068-A8C1-D6DB8D7B6FF7}" srcOrd="0" destOrd="0" presId="urn:microsoft.com/office/officeart/2005/8/layout/vList2"/>
    <dgm:cxn modelId="{0B3580E6-CC7F-465D-8E29-57BD34A1D768}" type="presOf" srcId="{EB2322E7-7315-4EB3-A43C-71F01B2663F0}" destId="{3B8C14D7-5310-45EB-B0E9-65CDD5322F8F}" srcOrd="0" destOrd="0" presId="urn:microsoft.com/office/officeart/2005/8/layout/vList2"/>
    <dgm:cxn modelId="{5F565BF9-CF92-4758-90BB-D4273C609802}" type="presOf" srcId="{FF674A6E-05B6-4F0E-9FF7-1E31D97A3109}" destId="{81FECF41-1CED-4BE3-9242-50942CEE51C6}" srcOrd="0" destOrd="0" presId="urn:microsoft.com/office/officeart/2005/8/layout/vList2"/>
    <dgm:cxn modelId="{D3B440A0-53C2-4CA8-A9D4-E6264EFE6C56}" type="presParOf" srcId="{3B8C14D7-5310-45EB-B0E9-65CDD5322F8F}" destId="{81FECF41-1CED-4BE3-9242-50942CEE51C6}" srcOrd="0" destOrd="0" presId="urn:microsoft.com/office/officeart/2005/8/layout/vList2"/>
    <dgm:cxn modelId="{E95679CC-F27A-4BD6-8905-5D4A3A14267F}" type="presParOf" srcId="{3B8C14D7-5310-45EB-B0E9-65CDD5322F8F}" destId="{8528709E-F2E9-46D4-81C6-80688296333D}" srcOrd="1" destOrd="0" presId="urn:microsoft.com/office/officeart/2005/8/layout/vList2"/>
    <dgm:cxn modelId="{FF209F48-CD00-428F-9DD7-CAB999279CAE}" type="presParOf" srcId="{3B8C14D7-5310-45EB-B0E9-65CDD5322F8F}" destId="{0EC5ACB2-2E2A-47AB-B719-DCDA252BC068}" srcOrd="2" destOrd="0" presId="urn:microsoft.com/office/officeart/2005/8/layout/vList2"/>
    <dgm:cxn modelId="{B59F3C03-9C81-49A0-8EED-F5D7D37BA280}" type="presParOf" srcId="{3B8C14D7-5310-45EB-B0E9-65CDD5322F8F}" destId="{2C061D4E-9F40-4068-A8C1-D6DB8D7B6FF7}" srcOrd="3" destOrd="0" presId="urn:microsoft.com/office/officeart/2005/8/layout/vList2"/>
    <dgm:cxn modelId="{9E672264-8588-45F8-A9B0-B7029E55A709}" type="presParOf" srcId="{3B8C14D7-5310-45EB-B0E9-65CDD5322F8F}" destId="{C6CA6B6A-35BC-4BD3-BC18-85896C904B8B}" srcOrd="4" destOrd="0" presId="urn:microsoft.com/office/officeart/2005/8/layout/vList2"/>
    <dgm:cxn modelId="{B2A2D759-60EE-4117-BE91-D35D14B919EA}" type="presParOf" srcId="{3B8C14D7-5310-45EB-B0E9-65CDD5322F8F}" destId="{8A5A6042-FB97-45BA-A5BE-BF8C9F50478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DEEEB3-AE4F-4597-92FE-2D795D7FDCB8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0D8B3D-704E-45FD-91C4-C9F13CAFEE57}">
      <dgm:prSet custT="1"/>
      <dgm:spPr/>
      <dgm:t>
        <a:bodyPr/>
        <a:lstStyle/>
        <a:p>
          <a:r>
            <a:rPr lang="en-US" sz="3200"/>
            <a:t>Pediatric Dental</a:t>
          </a:r>
        </a:p>
      </dgm:t>
    </dgm:pt>
    <dgm:pt modelId="{5A36E583-C136-44A9-B403-558A1A819AA9}" type="parTrans" cxnId="{1DE9DDED-1948-4FCD-ACFC-F5919BBC794C}">
      <dgm:prSet/>
      <dgm:spPr/>
      <dgm:t>
        <a:bodyPr/>
        <a:lstStyle/>
        <a:p>
          <a:endParaRPr lang="en-US" sz="1600"/>
        </a:p>
      </dgm:t>
    </dgm:pt>
    <dgm:pt modelId="{6137A757-EE96-4DC5-B2E3-96CCA2319303}" type="sibTrans" cxnId="{1DE9DDED-1948-4FCD-ACFC-F5919BBC794C}">
      <dgm:prSet/>
      <dgm:spPr/>
      <dgm:t>
        <a:bodyPr/>
        <a:lstStyle/>
        <a:p>
          <a:endParaRPr lang="en-US" sz="1600"/>
        </a:p>
      </dgm:t>
    </dgm:pt>
    <dgm:pt modelId="{EF4D9A0F-A007-41CF-ADAC-4EB69EE6140C}">
      <dgm:prSet phldr="0" custT="1"/>
      <dgm:spPr/>
      <dgm:t>
        <a:bodyPr/>
        <a:lstStyle/>
        <a:p>
          <a:pPr rtl="0"/>
          <a:r>
            <a:rPr lang="en-US" sz="2000">
              <a:solidFill>
                <a:schemeClr val="tx2"/>
              </a:solidFill>
              <a:latin typeface="Myriad Pro"/>
            </a:rPr>
            <a:t>Intensive effort with Maryland Department of Health and Maryland Health Care Commission to complete regional needs assessment on pediatric dental surgical procedures</a:t>
          </a:r>
          <a:endParaRPr lang="en-US" sz="2000">
            <a:solidFill>
              <a:schemeClr val="tx2"/>
            </a:solidFill>
          </a:endParaRPr>
        </a:p>
      </dgm:t>
    </dgm:pt>
    <dgm:pt modelId="{3B1FE9C0-9F22-46CC-A07D-CFC81A9F6943}" type="parTrans" cxnId="{C69AE03A-5EB4-4B95-84A0-9416A6B49617}">
      <dgm:prSet/>
      <dgm:spPr/>
      <dgm:t>
        <a:bodyPr/>
        <a:lstStyle/>
        <a:p>
          <a:endParaRPr lang="en-US" sz="1600"/>
        </a:p>
      </dgm:t>
    </dgm:pt>
    <dgm:pt modelId="{2A8DD945-E43C-4F63-B95A-46B8E63BFC3D}" type="sibTrans" cxnId="{C69AE03A-5EB4-4B95-84A0-9416A6B49617}">
      <dgm:prSet/>
      <dgm:spPr/>
      <dgm:t>
        <a:bodyPr/>
        <a:lstStyle/>
        <a:p>
          <a:endParaRPr lang="en-US" sz="1600"/>
        </a:p>
      </dgm:t>
    </dgm:pt>
    <dgm:pt modelId="{AF9008A0-E1F2-4B98-A17C-94BCEE9EA761}">
      <dgm:prSet custT="1"/>
      <dgm:spPr/>
      <dgm:t>
        <a:bodyPr/>
        <a:lstStyle/>
        <a:p>
          <a:r>
            <a:rPr lang="en-US" sz="3200"/>
            <a:t>Emergency Department Wait Times</a:t>
          </a:r>
        </a:p>
      </dgm:t>
    </dgm:pt>
    <dgm:pt modelId="{879867E6-A7B3-4C9C-BE9E-1695FF2B1415}" type="parTrans" cxnId="{551DC174-77E0-4507-AB50-6FDE307F7B80}">
      <dgm:prSet/>
      <dgm:spPr/>
      <dgm:t>
        <a:bodyPr/>
        <a:lstStyle/>
        <a:p>
          <a:endParaRPr lang="en-US" sz="1600"/>
        </a:p>
      </dgm:t>
    </dgm:pt>
    <dgm:pt modelId="{E021452D-B29D-40D7-BAAD-04F654A22651}" type="sibTrans" cxnId="{551DC174-77E0-4507-AB50-6FDE307F7B80}">
      <dgm:prSet/>
      <dgm:spPr/>
      <dgm:t>
        <a:bodyPr/>
        <a:lstStyle/>
        <a:p>
          <a:endParaRPr lang="en-US" sz="1600"/>
        </a:p>
      </dgm:t>
    </dgm:pt>
    <dgm:pt modelId="{D833B705-18DB-4D14-957A-F091A21B761B}">
      <dgm:prSet phldr="0" custT="1"/>
      <dgm:spPr/>
      <dgm:t>
        <a:bodyPr/>
        <a:lstStyle/>
        <a:p>
          <a:pPr rtl="0"/>
          <a:r>
            <a:rPr lang="en-US" sz="2000">
              <a:solidFill>
                <a:schemeClr val="tx2"/>
              </a:solidFill>
              <a:latin typeface="+mn-lt"/>
            </a:rPr>
            <a:t>Legislative requested stakeholder group to examine key drivers of wait times</a:t>
          </a:r>
          <a:endParaRPr lang="en-US" sz="2000">
            <a:solidFill>
              <a:schemeClr val="tx2"/>
            </a:solidFill>
            <a:highlight>
              <a:srgbClr val="FFFF00"/>
            </a:highlight>
            <a:latin typeface="+mn-lt"/>
          </a:endParaRPr>
        </a:p>
      </dgm:t>
    </dgm:pt>
    <dgm:pt modelId="{A5AB2275-B13F-403A-AE07-F9E41FC93D32}" type="parTrans" cxnId="{476E0694-3683-49B7-880D-991DB85E6BD5}">
      <dgm:prSet/>
      <dgm:spPr/>
      <dgm:t>
        <a:bodyPr/>
        <a:lstStyle/>
        <a:p>
          <a:endParaRPr lang="en-US"/>
        </a:p>
      </dgm:t>
    </dgm:pt>
    <dgm:pt modelId="{9B39F23F-C0E7-4837-B4D5-7C00388573B8}" type="sibTrans" cxnId="{476E0694-3683-49B7-880D-991DB85E6BD5}">
      <dgm:prSet/>
      <dgm:spPr/>
      <dgm:t>
        <a:bodyPr/>
        <a:lstStyle/>
        <a:p>
          <a:endParaRPr lang="en-US"/>
        </a:p>
      </dgm:t>
    </dgm:pt>
    <dgm:pt modelId="{05CD1B10-24BF-452B-8BD4-F52854C9DB81}">
      <dgm:prSet phldr="0" custT="1"/>
      <dgm:spPr/>
      <dgm:t>
        <a:bodyPr/>
        <a:lstStyle/>
        <a:p>
          <a:pPr rtl="0"/>
          <a:r>
            <a:rPr lang="en-US" sz="2000">
              <a:solidFill>
                <a:schemeClr val="tx2"/>
              </a:solidFill>
              <a:latin typeface="Myriad Pro"/>
            </a:rPr>
            <a:t>High profile issue that will require continued engagement with dental association, relevant state agencies, and stakeholders</a:t>
          </a:r>
        </a:p>
      </dgm:t>
    </dgm:pt>
    <dgm:pt modelId="{BCC815E6-FEB5-4096-B167-CAAD40EC7FC5}" type="parTrans" cxnId="{1AB8550E-473C-409E-A047-50E437688EFE}">
      <dgm:prSet/>
      <dgm:spPr/>
      <dgm:t>
        <a:bodyPr/>
        <a:lstStyle/>
        <a:p>
          <a:endParaRPr lang="en-US"/>
        </a:p>
      </dgm:t>
    </dgm:pt>
    <dgm:pt modelId="{7DDD0F9C-F431-4417-87D8-96015A88DEDE}" type="sibTrans" cxnId="{1AB8550E-473C-409E-A047-50E437688EFE}">
      <dgm:prSet/>
      <dgm:spPr/>
      <dgm:t>
        <a:bodyPr/>
        <a:lstStyle/>
        <a:p>
          <a:endParaRPr lang="en-US"/>
        </a:p>
      </dgm:t>
    </dgm:pt>
    <dgm:pt modelId="{515B4A48-E687-4023-96BC-70B9C21249BB}">
      <dgm:prSet phldr="0" custT="1"/>
      <dgm:spPr/>
      <dgm:t>
        <a:bodyPr/>
        <a:lstStyle/>
        <a:p>
          <a:pPr rtl="0"/>
          <a:r>
            <a:rPr lang="en-US" sz="2000">
              <a:solidFill>
                <a:schemeClr val="tx2"/>
              </a:solidFill>
              <a:latin typeface="+mn-lt"/>
            </a:rPr>
            <a:t>MHA improvement collaborative to share best practices on ED throughput</a:t>
          </a:r>
          <a:endParaRPr lang="en-US" sz="2000">
            <a:solidFill>
              <a:schemeClr val="tx2"/>
            </a:solidFill>
            <a:highlight>
              <a:srgbClr val="FFFF00"/>
            </a:highlight>
            <a:latin typeface="+mn-lt"/>
          </a:endParaRPr>
        </a:p>
      </dgm:t>
    </dgm:pt>
    <dgm:pt modelId="{8D0F9C41-3CD8-4A35-8AEF-5F4D62AADD72}" type="parTrans" cxnId="{CA586927-EBE7-462E-92DB-727582D66AAD}">
      <dgm:prSet/>
      <dgm:spPr/>
      <dgm:t>
        <a:bodyPr/>
        <a:lstStyle/>
        <a:p>
          <a:endParaRPr lang="en-US"/>
        </a:p>
      </dgm:t>
    </dgm:pt>
    <dgm:pt modelId="{922C167D-1D85-4258-9230-ED1CB2AFB030}" type="sibTrans" cxnId="{CA586927-EBE7-462E-92DB-727582D66AAD}">
      <dgm:prSet/>
      <dgm:spPr/>
      <dgm:t>
        <a:bodyPr/>
        <a:lstStyle/>
        <a:p>
          <a:endParaRPr lang="en-US"/>
        </a:p>
      </dgm:t>
    </dgm:pt>
    <dgm:pt modelId="{23185BD5-3E56-408A-ADAE-2E27C4077E0D}">
      <dgm:prSet phldr="0" custT="1"/>
      <dgm:spPr/>
      <dgm:t>
        <a:bodyPr/>
        <a:lstStyle/>
        <a:p>
          <a:pPr rtl="0"/>
          <a:r>
            <a:rPr lang="en-US" sz="3200">
              <a:solidFill>
                <a:schemeClr val="bg1"/>
              </a:solidFill>
              <a:latin typeface="+mn-lt"/>
            </a:rPr>
            <a:t>Access to Birthing Center Services</a:t>
          </a:r>
        </a:p>
      </dgm:t>
    </dgm:pt>
    <dgm:pt modelId="{DB1FCDFC-304E-4C99-A4A7-4D44653F872D}" type="parTrans" cxnId="{58852940-9E75-4FF5-83B9-16E340688A66}">
      <dgm:prSet/>
      <dgm:spPr/>
      <dgm:t>
        <a:bodyPr/>
        <a:lstStyle/>
        <a:p>
          <a:endParaRPr lang="en-US"/>
        </a:p>
      </dgm:t>
    </dgm:pt>
    <dgm:pt modelId="{2B0A9FB8-19A4-4FEE-9CE0-39E75DD6C5E4}" type="sibTrans" cxnId="{58852940-9E75-4FF5-83B9-16E340688A66}">
      <dgm:prSet/>
      <dgm:spPr/>
      <dgm:t>
        <a:bodyPr/>
        <a:lstStyle/>
        <a:p>
          <a:endParaRPr lang="en-US"/>
        </a:p>
      </dgm:t>
    </dgm:pt>
    <dgm:pt modelId="{F301A6D6-3AA2-4169-9CEF-E1B96E8C84D0}">
      <dgm:prSet phldr="0" custT="1"/>
      <dgm:spPr/>
      <dgm:t>
        <a:bodyPr/>
        <a:lstStyle/>
        <a:p>
          <a:pPr rtl="0"/>
          <a:r>
            <a:rPr lang="en-US" sz="2000">
              <a:solidFill>
                <a:schemeClr val="tx2"/>
              </a:solidFill>
              <a:latin typeface="+mn-lt"/>
            </a:rPr>
            <a:t>Participate in Maryland Department of Health stakeholder work group to develop recommendations for expanding access to birthing services in birthing centers</a:t>
          </a:r>
        </a:p>
      </dgm:t>
    </dgm:pt>
    <dgm:pt modelId="{83ED7C47-8EF1-46AE-BFBB-4867A9B91130}" type="parTrans" cxnId="{A109F956-6C83-4979-8ED7-70229F252331}">
      <dgm:prSet/>
      <dgm:spPr/>
      <dgm:t>
        <a:bodyPr/>
        <a:lstStyle/>
        <a:p>
          <a:endParaRPr lang="en-US"/>
        </a:p>
      </dgm:t>
    </dgm:pt>
    <dgm:pt modelId="{5650CFDD-5496-467C-A629-E589D11381C9}" type="sibTrans" cxnId="{A109F956-6C83-4979-8ED7-70229F252331}">
      <dgm:prSet/>
      <dgm:spPr/>
      <dgm:t>
        <a:bodyPr/>
        <a:lstStyle/>
        <a:p>
          <a:endParaRPr lang="en-US"/>
        </a:p>
      </dgm:t>
    </dgm:pt>
    <dgm:pt modelId="{B45B712D-D1A7-469E-95A6-DC47ACC75E86}" type="pres">
      <dgm:prSet presAssocID="{CCDEEEB3-AE4F-4597-92FE-2D795D7FDCB8}" presName="linear" presStyleCnt="0">
        <dgm:presLayoutVars>
          <dgm:animLvl val="lvl"/>
          <dgm:resizeHandles val="exact"/>
        </dgm:presLayoutVars>
      </dgm:prSet>
      <dgm:spPr/>
    </dgm:pt>
    <dgm:pt modelId="{0865D861-EA92-4333-A069-2A92A03904C7}" type="pres">
      <dgm:prSet presAssocID="{AF0D8B3D-704E-45FD-91C4-C9F13CAFEE57}" presName="parentText" presStyleLbl="node1" presStyleIdx="0" presStyleCnt="3" custScaleY="57288" custLinFactNeighborX="0" custLinFactNeighborY="-31974">
        <dgm:presLayoutVars>
          <dgm:chMax val="0"/>
          <dgm:bulletEnabled val="1"/>
        </dgm:presLayoutVars>
      </dgm:prSet>
      <dgm:spPr/>
    </dgm:pt>
    <dgm:pt modelId="{099D460A-F53C-4EAB-A8C2-6DB896B26A62}" type="pres">
      <dgm:prSet presAssocID="{AF0D8B3D-704E-45FD-91C4-C9F13CAFEE57}" presName="childText" presStyleLbl="revTx" presStyleIdx="0" presStyleCnt="3" custLinFactNeighborY="4638">
        <dgm:presLayoutVars>
          <dgm:bulletEnabled val="1"/>
        </dgm:presLayoutVars>
      </dgm:prSet>
      <dgm:spPr/>
    </dgm:pt>
    <dgm:pt modelId="{750BE543-0624-45FE-A4CE-6846EB4B8004}" type="pres">
      <dgm:prSet presAssocID="{AF9008A0-E1F2-4B98-A17C-94BCEE9EA761}" presName="parentText" presStyleLbl="node1" presStyleIdx="1" presStyleCnt="3" custScaleY="55639" custLinFactNeighborX="0" custLinFactNeighborY="5892">
        <dgm:presLayoutVars>
          <dgm:chMax val="0"/>
          <dgm:bulletEnabled val="1"/>
        </dgm:presLayoutVars>
      </dgm:prSet>
      <dgm:spPr/>
    </dgm:pt>
    <dgm:pt modelId="{E7E6061A-288E-47EF-8C23-66B2EA5D359D}" type="pres">
      <dgm:prSet presAssocID="{AF9008A0-E1F2-4B98-A17C-94BCEE9EA761}" presName="childText" presStyleLbl="revTx" presStyleIdx="1" presStyleCnt="3" custLinFactNeighborY="13719">
        <dgm:presLayoutVars>
          <dgm:bulletEnabled val="1"/>
        </dgm:presLayoutVars>
      </dgm:prSet>
      <dgm:spPr/>
    </dgm:pt>
    <dgm:pt modelId="{801BF81F-781E-4500-B43D-EB37B660444A}" type="pres">
      <dgm:prSet presAssocID="{23185BD5-3E56-408A-ADAE-2E27C4077E0D}" presName="parentText" presStyleLbl="node1" presStyleIdx="2" presStyleCnt="3" custScaleY="47854" custLinFactNeighborY="-4450">
        <dgm:presLayoutVars>
          <dgm:chMax val="0"/>
          <dgm:bulletEnabled val="1"/>
        </dgm:presLayoutVars>
      </dgm:prSet>
      <dgm:spPr/>
    </dgm:pt>
    <dgm:pt modelId="{DC236B02-8F25-4D4A-AE22-F8848A6B52EA}" type="pres">
      <dgm:prSet presAssocID="{23185BD5-3E56-408A-ADAE-2E27C4077E0D}" presName="childText" presStyleLbl="revTx" presStyleIdx="2" presStyleCnt="3" custLinFactNeighborX="-705" custLinFactNeighborY="14536">
        <dgm:presLayoutVars>
          <dgm:bulletEnabled val="1"/>
        </dgm:presLayoutVars>
      </dgm:prSet>
      <dgm:spPr/>
    </dgm:pt>
  </dgm:ptLst>
  <dgm:cxnLst>
    <dgm:cxn modelId="{1AB8550E-473C-409E-A047-50E437688EFE}" srcId="{AF0D8B3D-704E-45FD-91C4-C9F13CAFEE57}" destId="{05CD1B10-24BF-452B-8BD4-F52854C9DB81}" srcOrd="1" destOrd="0" parTransId="{BCC815E6-FEB5-4096-B167-CAAD40EC7FC5}" sibTransId="{7DDD0F9C-F431-4417-87D8-96015A88DEDE}"/>
    <dgm:cxn modelId="{CA586927-EBE7-462E-92DB-727582D66AAD}" srcId="{AF9008A0-E1F2-4B98-A17C-94BCEE9EA761}" destId="{515B4A48-E687-4023-96BC-70B9C21249BB}" srcOrd="1" destOrd="0" parTransId="{8D0F9C41-3CD8-4A35-8AEF-5F4D62AADD72}" sibTransId="{922C167D-1D85-4258-9230-ED1CB2AFB030}"/>
    <dgm:cxn modelId="{1D9CC628-5D4D-4121-BC67-174EAB10FFC0}" type="presOf" srcId="{D833B705-18DB-4D14-957A-F091A21B761B}" destId="{E7E6061A-288E-47EF-8C23-66B2EA5D359D}" srcOrd="0" destOrd="0" presId="urn:microsoft.com/office/officeart/2005/8/layout/vList2"/>
    <dgm:cxn modelId="{C69AE03A-5EB4-4B95-84A0-9416A6B49617}" srcId="{AF0D8B3D-704E-45FD-91C4-C9F13CAFEE57}" destId="{EF4D9A0F-A007-41CF-ADAC-4EB69EE6140C}" srcOrd="0" destOrd="0" parTransId="{3B1FE9C0-9F22-46CC-A07D-CFC81A9F6943}" sibTransId="{2A8DD945-E43C-4F63-B95A-46B8E63BFC3D}"/>
    <dgm:cxn modelId="{58852940-9E75-4FF5-83B9-16E340688A66}" srcId="{CCDEEEB3-AE4F-4597-92FE-2D795D7FDCB8}" destId="{23185BD5-3E56-408A-ADAE-2E27C4077E0D}" srcOrd="2" destOrd="0" parTransId="{DB1FCDFC-304E-4C99-A4A7-4D44653F872D}" sibTransId="{2B0A9FB8-19A4-4FEE-9CE0-39E75DD6C5E4}"/>
    <dgm:cxn modelId="{2984085B-8F9C-4001-9254-0CEE65D93290}" type="presOf" srcId="{AF0D8B3D-704E-45FD-91C4-C9F13CAFEE57}" destId="{0865D861-EA92-4333-A069-2A92A03904C7}" srcOrd="0" destOrd="0" presId="urn:microsoft.com/office/officeart/2005/8/layout/vList2"/>
    <dgm:cxn modelId="{8331E768-E4A9-4E3C-A576-D9D37763E1CB}" type="presOf" srcId="{515B4A48-E687-4023-96BC-70B9C21249BB}" destId="{E7E6061A-288E-47EF-8C23-66B2EA5D359D}" srcOrd="0" destOrd="1" presId="urn:microsoft.com/office/officeart/2005/8/layout/vList2"/>
    <dgm:cxn modelId="{DDC2814F-1ADF-4C60-A176-AC175B2AAE80}" type="presOf" srcId="{CCDEEEB3-AE4F-4597-92FE-2D795D7FDCB8}" destId="{B45B712D-D1A7-469E-95A6-DC47ACC75E86}" srcOrd="0" destOrd="0" presId="urn:microsoft.com/office/officeart/2005/8/layout/vList2"/>
    <dgm:cxn modelId="{551DC174-77E0-4507-AB50-6FDE307F7B80}" srcId="{CCDEEEB3-AE4F-4597-92FE-2D795D7FDCB8}" destId="{AF9008A0-E1F2-4B98-A17C-94BCEE9EA761}" srcOrd="1" destOrd="0" parTransId="{879867E6-A7B3-4C9C-BE9E-1695FF2B1415}" sibTransId="{E021452D-B29D-40D7-BAAD-04F654A22651}"/>
    <dgm:cxn modelId="{A109F956-6C83-4979-8ED7-70229F252331}" srcId="{23185BD5-3E56-408A-ADAE-2E27C4077E0D}" destId="{F301A6D6-3AA2-4169-9CEF-E1B96E8C84D0}" srcOrd="0" destOrd="0" parTransId="{83ED7C47-8EF1-46AE-BFBB-4867A9B91130}" sibTransId="{5650CFDD-5496-467C-A629-E589D11381C9}"/>
    <dgm:cxn modelId="{354D248B-B897-4E99-8FA3-1DAA3F45E936}" type="presOf" srcId="{AF9008A0-E1F2-4B98-A17C-94BCEE9EA761}" destId="{750BE543-0624-45FE-A4CE-6846EB4B8004}" srcOrd="0" destOrd="0" presId="urn:microsoft.com/office/officeart/2005/8/layout/vList2"/>
    <dgm:cxn modelId="{476E0694-3683-49B7-880D-991DB85E6BD5}" srcId="{AF9008A0-E1F2-4B98-A17C-94BCEE9EA761}" destId="{D833B705-18DB-4D14-957A-F091A21B761B}" srcOrd="0" destOrd="0" parTransId="{A5AB2275-B13F-403A-AE07-F9E41FC93D32}" sibTransId="{9B39F23F-C0E7-4837-B4D5-7C00388573B8}"/>
    <dgm:cxn modelId="{CC2443B5-9E35-4BE4-BB13-45E8D28A85A4}" type="presOf" srcId="{F301A6D6-3AA2-4169-9CEF-E1B96E8C84D0}" destId="{DC236B02-8F25-4D4A-AE22-F8848A6B52EA}" srcOrd="0" destOrd="0" presId="urn:microsoft.com/office/officeart/2005/8/layout/vList2"/>
    <dgm:cxn modelId="{C01782B8-8B05-4439-A283-AABC56878FF5}" type="presOf" srcId="{EF4D9A0F-A007-41CF-ADAC-4EB69EE6140C}" destId="{099D460A-F53C-4EAB-A8C2-6DB896B26A62}" srcOrd="0" destOrd="0" presId="urn:microsoft.com/office/officeart/2005/8/layout/vList2"/>
    <dgm:cxn modelId="{993AD6C7-7439-481E-AE15-A34D8E9A377F}" type="presOf" srcId="{23185BD5-3E56-408A-ADAE-2E27C4077E0D}" destId="{801BF81F-781E-4500-B43D-EB37B660444A}" srcOrd="0" destOrd="0" presId="urn:microsoft.com/office/officeart/2005/8/layout/vList2"/>
    <dgm:cxn modelId="{0BCF1CE3-BCC9-44E6-9321-2AFCE1F5C117}" type="presOf" srcId="{05CD1B10-24BF-452B-8BD4-F52854C9DB81}" destId="{099D460A-F53C-4EAB-A8C2-6DB896B26A62}" srcOrd="0" destOrd="1" presId="urn:microsoft.com/office/officeart/2005/8/layout/vList2"/>
    <dgm:cxn modelId="{1DE9DDED-1948-4FCD-ACFC-F5919BBC794C}" srcId="{CCDEEEB3-AE4F-4597-92FE-2D795D7FDCB8}" destId="{AF0D8B3D-704E-45FD-91C4-C9F13CAFEE57}" srcOrd="0" destOrd="0" parTransId="{5A36E583-C136-44A9-B403-558A1A819AA9}" sibTransId="{6137A757-EE96-4DC5-B2E3-96CCA2319303}"/>
    <dgm:cxn modelId="{CCDBE444-7AEC-4ABF-BEEF-2CD4E5DE40BD}" type="presParOf" srcId="{B45B712D-D1A7-469E-95A6-DC47ACC75E86}" destId="{0865D861-EA92-4333-A069-2A92A03904C7}" srcOrd="0" destOrd="0" presId="urn:microsoft.com/office/officeart/2005/8/layout/vList2"/>
    <dgm:cxn modelId="{5B9AADD0-6E5A-47D4-A3CE-60E707F4E3F0}" type="presParOf" srcId="{B45B712D-D1A7-469E-95A6-DC47ACC75E86}" destId="{099D460A-F53C-4EAB-A8C2-6DB896B26A62}" srcOrd="1" destOrd="0" presId="urn:microsoft.com/office/officeart/2005/8/layout/vList2"/>
    <dgm:cxn modelId="{FA48DED8-2027-4D43-9971-E5BBEDEBACD0}" type="presParOf" srcId="{B45B712D-D1A7-469E-95A6-DC47ACC75E86}" destId="{750BE543-0624-45FE-A4CE-6846EB4B8004}" srcOrd="2" destOrd="0" presId="urn:microsoft.com/office/officeart/2005/8/layout/vList2"/>
    <dgm:cxn modelId="{C467920A-095D-466F-8887-44F89E1D06F5}" type="presParOf" srcId="{B45B712D-D1A7-469E-95A6-DC47ACC75E86}" destId="{E7E6061A-288E-47EF-8C23-66B2EA5D359D}" srcOrd="3" destOrd="0" presId="urn:microsoft.com/office/officeart/2005/8/layout/vList2"/>
    <dgm:cxn modelId="{F40F83F5-B9C0-465F-8521-D24B26F33D90}" type="presParOf" srcId="{B45B712D-D1A7-469E-95A6-DC47ACC75E86}" destId="{801BF81F-781E-4500-B43D-EB37B660444A}" srcOrd="4" destOrd="0" presId="urn:microsoft.com/office/officeart/2005/8/layout/vList2"/>
    <dgm:cxn modelId="{DD5B1AD1-A9D7-4D1A-983D-71FCFFB74660}" type="presParOf" srcId="{B45B712D-D1A7-469E-95A6-DC47ACC75E86}" destId="{DC236B02-8F25-4D4A-AE22-F8848A6B52E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DEEEB3-AE4F-4597-92FE-2D795D7FDCB8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0D8B3D-704E-45FD-91C4-C9F13CAFEE57}">
      <dgm:prSet custT="1"/>
      <dgm:spPr/>
      <dgm:t>
        <a:bodyPr/>
        <a:lstStyle/>
        <a:p>
          <a:r>
            <a:rPr lang="en-US" sz="3200">
              <a:solidFill>
                <a:schemeClr val="bg1"/>
              </a:solidFill>
            </a:rPr>
            <a:t>Geriatric Nursing Assistant (GNA) Certification</a:t>
          </a:r>
          <a:endParaRPr lang="en-US" sz="3200"/>
        </a:p>
      </dgm:t>
    </dgm:pt>
    <dgm:pt modelId="{5A36E583-C136-44A9-B403-558A1A819AA9}" type="parTrans" cxnId="{1DE9DDED-1948-4FCD-ACFC-F5919BBC794C}">
      <dgm:prSet/>
      <dgm:spPr/>
      <dgm:t>
        <a:bodyPr/>
        <a:lstStyle/>
        <a:p>
          <a:endParaRPr lang="en-US" sz="1600"/>
        </a:p>
      </dgm:t>
    </dgm:pt>
    <dgm:pt modelId="{6137A757-EE96-4DC5-B2E3-96CCA2319303}" type="sibTrans" cxnId="{1DE9DDED-1948-4FCD-ACFC-F5919BBC794C}">
      <dgm:prSet/>
      <dgm:spPr/>
      <dgm:t>
        <a:bodyPr/>
        <a:lstStyle/>
        <a:p>
          <a:endParaRPr lang="en-US" sz="1600"/>
        </a:p>
      </dgm:t>
    </dgm:pt>
    <dgm:pt modelId="{EF4D9A0F-A007-41CF-ADAC-4EB69EE6140C}">
      <dgm:prSet phldr="0" custT="1"/>
      <dgm:spPr/>
      <dgm:t>
        <a:bodyPr/>
        <a:lstStyle/>
        <a:p>
          <a:pPr rtl="0"/>
          <a:r>
            <a:rPr lang="en-US" sz="2000">
              <a:solidFill>
                <a:schemeClr val="tx2"/>
              </a:solidFill>
              <a:latin typeface="Myriad Pro"/>
            </a:rPr>
            <a:t>MDH-led</a:t>
          </a:r>
          <a:r>
            <a:rPr lang="en-US" sz="2000">
              <a:solidFill>
                <a:schemeClr val="tx2"/>
              </a:solidFill>
            </a:rPr>
            <a:t> work group to </a:t>
          </a:r>
          <a:r>
            <a:rPr lang="en-US" sz="2000">
              <a:solidFill>
                <a:schemeClr val="tx2"/>
              </a:solidFill>
              <a:latin typeface="Myriad Pro"/>
            </a:rPr>
            <a:t>consider GNA</a:t>
          </a:r>
          <a:r>
            <a:rPr lang="en-US" sz="2000">
              <a:solidFill>
                <a:schemeClr val="tx2"/>
              </a:solidFill>
            </a:rPr>
            <a:t> designation removal and strategy for aligning certified nursing assistant requirements across health care settings</a:t>
          </a:r>
        </a:p>
      </dgm:t>
    </dgm:pt>
    <dgm:pt modelId="{3B1FE9C0-9F22-46CC-A07D-CFC81A9F6943}" type="parTrans" cxnId="{C69AE03A-5EB4-4B95-84A0-9416A6B49617}">
      <dgm:prSet/>
      <dgm:spPr/>
      <dgm:t>
        <a:bodyPr/>
        <a:lstStyle/>
        <a:p>
          <a:endParaRPr lang="en-US" sz="1600"/>
        </a:p>
      </dgm:t>
    </dgm:pt>
    <dgm:pt modelId="{2A8DD945-E43C-4F63-B95A-46B8E63BFC3D}" type="sibTrans" cxnId="{C69AE03A-5EB4-4B95-84A0-9416A6B49617}">
      <dgm:prSet/>
      <dgm:spPr/>
      <dgm:t>
        <a:bodyPr/>
        <a:lstStyle/>
        <a:p>
          <a:endParaRPr lang="en-US" sz="1600"/>
        </a:p>
      </dgm:t>
    </dgm:pt>
    <dgm:pt modelId="{AF9008A0-E1F2-4B98-A17C-94BCEE9EA761}">
      <dgm:prSet custT="1"/>
      <dgm:spPr/>
      <dgm:t>
        <a:bodyPr/>
        <a:lstStyle/>
        <a:p>
          <a:r>
            <a:rPr lang="en-US" sz="3200"/>
            <a:t>Commission to Study Trauma Center Funding</a:t>
          </a:r>
        </a:p>
      </dgm:t>
    </dgm:pt>
    <dgm:pt modelId="{879867E6-A7B3-4C9C-BE9E-1695FF2B1415}" type="parTrans" cxnId="{551DC174-77E0-4507-AB50-6FDE307F7B80}">
      <dgm:prSet/>
      <dgm:spPr/>
      <dgm:t>
        <a:bodyPr/>
        <a:lstStyle/>
        <a:p>
          <a:endParaRPr lang="en-US" sz="1600"/>
        </a:p>
      </dgm:t>
    </dgm:pt>
    <dgm:pt modelId="{E021452D-B29D-40D7-BAAD-04F654A22651}" type="sibTrans" cxnId="{551DC174-77E0-4507-AB50-6FDE307F7B80}">
      <dgm:prSet/>
      <dgm:spPr/>
      <dgm:t>
        <a:bodyPr/>
        <a:lstStyle/>
        <a:p>
          <a:endParaRPr lang="en-US" sz="1600"/>
        </a:p>
      </dgm:t>
    </dgm:pt>
    <dgm:pt modelId="{D833B705-18DB-4D14-957A-F091A21B761B}">
      <dgm:prSet phldr="0" custT="1"/>
      <dgm:spPr/>
      <dgm:t>
        <a:bodyPr/>
        <a:lstStyle/>
        <a:p>
          <a:pPr rtl="0"/>
          <a:r>
            <a:rPr lang="en-US" sz="2000">
              <a:solidFill>
                <a:schemeClr val="tx2"/>
              </a:solidFill>
              <a:latin typeface="+mn-lt"/>
            </a:rPr>
            <a:t>Establishes the Commission to Study Trauma Center Funding in Maryland to study adequacy of funding across the State for operating, capital, and workforce costs</a:t>
          </a:r>
          <a:endParaRPr lang="en-US" sz="2000">
            <a:solidFill>
              <a:schemeClr val="tx2"/>
            </a:solidFill>
            <a:highlight>
              <a:srgbClr val="FFFF00"/>
            </a:highlight>
            <a:latin typeface="+mn-lt"/>
          </a:endParaRPr>
        </a:p>
      </dgm:t>
    </dgm:pt>
    <dgm:pt modelId="{A5AB2275-B13F-403A-AE07-F9E41FC93D32}" type="parTrans" cxnId="{476E0694-3683-49B7-880D-991DB85E6BD5}">
      <dgm:prSet/>
      <dgm:spPr/>
      <dgm:t>
        <a:bodyPr/>
        <a:lstStyle/>
        <a:p>
          <a:endParaRPr lang="en-US"/>
        </a:p>
      </dgm:t>
    </dgm:pt>
    <dgm:pt modelId="{9B39F23F-C0E7-4837-B4D5-7C00388573B8}" type="sibTrans" cxnId="{476E0694-3683-49B7-880D-991DB85E6BD5}">
      <dgm:prSet/>
      <dgm:spPr/>
      <dgm:t>
        <a:bodyPr/>
        <a:lstStyle/>
        <a:p>
          <a:endParaRPr lang="en-US"/>
        </a:p>
      </dgm:t>
    </dgm:pt>
    <dgm:pt modelId="{16C632C3-BD6B-4CFD-9B69-2AA1B09D8A49}">
      <dgm:prSet custT="1"/>
      <dgm:spPr/>
      <dgm:t>
        <a:bodyPr/>
        <a:lstStyle/>
        <a:p>
          <a:pPr rtl="0"/>
          <a:r>
            <a:rPr lang="en-US" sz="2000">
              <a:solidFill>
                <a:schemeClr val="tx2"/>
              </a:solidFill>
              <a:latin typeface="Myriad Pro"/>
            </a:rPr>
            <a:t>MHA</a:t>
          </a:r>
          <a:r>
            <a:rPr lang="en-US" sz="2000">
              <a:solidFill>
                <a:schemeClr val="tx2"/>
              </a:solidFill>
            </a:rPr>
            <a:t> </a:t>
          </a:r>
          <a:r>
            <a:rPr lang="en-US" sz="2000">
              <a:solidFill>
                <a:schemeClr val="tx2"/>
              </a:solidFill>
              <a:latin typeface="Myriad Pro"/>
            </a:rPr>
            <a:t>focus on</a:t>
          </a:r>
          <a:r>
            <a:rPr lang="en-US" sz="2000">
              <a:solidFill>
                <a:schemeClr val="tx2"/>
              </a:solidFill>
            </a:rPr>
            <a:t> preserving an acute care CNA pathway</a:t>
          </a:r>
        </a:p>
      </dgm:t>
    </dgm:pt>
    <dgm:pt modelId="{5A492FD4-6F5B-416D-81FB-B04BB1AC42B3}" type="parTrans" cxnId="{ED2ADFF3-0491-4C17-A823-31B8FBA56C2D}">
      <dgm:prSet/>
      <dgm:spPr/>
      <dgm:t>
        <a:bodyPr/>
        <a:lstStyle/>
        <a:p>
          <a:endParaRPr lang="en-US"/>
        </a:p>
      </dgm:t>
    </dgm:pt>
    <dgm:pt modelId="{03AB555A-49D2-4116-865C-92BC46B168E4}" type="sibTrans" cxnId="{ED2ADFF3-0491-4C17-A823-31B8FBA56C2D}">
      <dgm:prSet/>
      <dgm:spPr/>
      <dgm:t>
        <a:bodyPr/>
        <a:lstStyle/>
        <a:p>
          <a:endParaRPr lang="en-US"/>
        </a:p>
      </dgm:t>
    </dgm:pt>
    <dgm:pt modelId="{7869A6F9-38EF-44CD-91A2-D0A671013C33}">
      <dgm:prSet phldr="0" custT="1"/>
      <dgm:spPr/>
      <dgm:t>
        <a:bodyPr/>
        <a:lstStyle/>
        <a:p>
          <a:pPr rtl="0"/>
          <a:r>
            <a:rPr lang="en-US" sz="3200">
              <a:solidFill>
                <a:schemeClr val="bg1"/>
              </a:solidFill>
              <a:latin typeface="+mn-lt"/>
            </a:rPr>
            <a:t>Telehealth Study</a:t>
          </a:r>
        </a:p>
      </dgm:t>
    </dgm:pt>
    <dgm:pt modelId="{17F141A2-6F7C-40A1-87B4-D436310688AF}" type="parTrans" cxnId="{7326768E-678E-495B-8A30-4CCCF491F2FB}">
      <dgm:prSet/>
      <dgm:spPr/>
      <dgm:t>
        <a:bodyPr/>
        <a:lstStyle/>
        <a:p>
          <a:endParaRPr lang="en-US"/>
        </a:p>
      </dgm:t>
    </dgm:pt>
    <dgm:pt modelId="{E726635E-C489-443A-81B9-BAB11DA5C461}" type="sibTrans" cxnId="{7326768E-678E-495B-8A30-4CCCF491F2FB}">
      <dgm:prSet/>
      <dgm:spPr/>
      <dgm:t>
        <a:bodyPr/>
        <a:lstStyle/>
        <a:p>
          <a:endParaRPr lang="en-US"/>
        </a:p>
      </dgm:t>
    </dgm:pt>
    <dgm:pt modelId="{DA8F2C81-D9C2-4D5F-BAAB-3F99D3F00AD0}">
      <dgm:prSet phldr="0" custT="1"/>
      <dgm:spPr/>
      <dgm:t>
        <a:bodyPr/>
        <a:lstStyle/>
        <a:p>
          <a:pPr rtl="0"/>
          <a:r>
            <a:rPr lang="en-US" sz="2000">
              <a:solidFill>
                <a:schemeClr val="tx2"/>
              </a:solidFill>
              <a:latin typeface="+mn-lt"/>
            </a:rPr>
            <a:t>MHCC to study and make recommendations regarding delivery of health care services through telehealth, including payment parity for delivery of health care services through audio-visual and audio-only telehealth technologies</a:t>
          </a:r>
        </a:p>
      </dgm:t>
    </dgm:pt>
    <dgm:pt modelId="{BA2E0725-6BA9-49C0-80E7-ABBAFFC608E8}" type="parTrans" cxnId="{E8D662A4-DD66-4EBC-B28B-B07437EB6341}">
      <dgm:prSet/>
      <dgm:spPr/>
      <dgm:t>
        <a:bodyPr/>
        <a:lstStyle/>
        <a:p>
          <a:endParaRPr lang="en-US"/>
        </a:p>
      </dgm:t>
    </dgm:pt>
    <dgm:pt modelId="{64139DA7-6BF0-4100-9E65-385B163BC411}" type="sibTrans" cxnId="{E8D662A4-DD66-4EBC-B28B-B07437EB6341}">
      <dgm:prSet/>
      <dgm:spPr/>
      <dgm:t>
        <a:bodyPr/>
        <a:lstStyle/>
        <a:p>
          <a:endParaRPr lang="en-US"/>
        </a:p>
      </dgm:t>
    </dgm:pt>
    <dgm:pt modelId="{B45B712D-D1A7-469E-95A6-DC47ACC75E86}" type="pres">
      <dgm:prSet presAssocID="{CCDEEEB3-AE4F-4597-92FE-2D795D7FDCB8}" presName="linear" presStyleCnt="0">
        <dgm:presLayoutVars>
          <dgm:animLvl val="lvl"/>
          <dgm:resizeHandles val="exact"/>
        </dgm:presLayoutVars>
      </dgm:prSet>
      <dgm:spPr/>
    </dgm:pt>
    <dgm:pt modelId="{0865D861-EA92-4333-A069-2A92A03904C7}" type="pres">
      <dgm:prSet presAssocID="{AF0D8B3D-704E-45FD-91C4-C9F13CAFEE57}" presName="parentText" presStyleLbl="node1" presStyleIdx="0" presStyleCnt="3" custScaleY="47109" custLinFactNeighborY="8476">
        <dgm:presLayoutVars>
          <dgm:chMax val="0"/>
          <dgm:bulletEnabled val="1"/>
        </dgm:presLayoutVars>
      </dgm:prSet>
      <dgm:spPr/>
    </dgm:pt>
    <dgm:pt modelId="{099D460A-F53C-4EAB-A8C2-6DB896B26A62}" type="pres">
      <dgm:prSet presAssocID="{AF0D8B3D-704E-45FD-91C4-C9F13CAFEE57}" presName="childText" presStyleLbl="revTx" presStyleIdx="0" presStyleCnt="3" custLinFactNeighborY="19427">
        <dgm:presLayoutVars>
          <dgm:bulletEnabled val="1"/>
        </dgm:presLayoutVars>
      </dgm:prSet>
      <dgm:spPr/>
    </dgm:pt>
    <dgm:pt modelId="{750BE543-0624-45FE-A4CE-6846EB4B8004}" type="pres">
      <dgm:prSet presAssocID="{AF9008A0-E1F2-4B98-A17C-94BCEE9EA761}" presName="parentText" presStyleLbl="node1" presStyleIdx="1" presStyleCnt="3" custScaleY="52030" custLinFactNeighborY="15739">
        <dgm:presLayoutVars>
          <dgm:chMax val="0"/>
          <dgm:bulletEnabled val="1"/>
        </dgm:presLayoutVars>
      </dgm:prSet>
      <dgm:spPr/>
    </dgm:pt>
    <dgm:pt modelId="{0446DAC2-1166-4631-A2FD-D6B2CE35BFE9}" type="pres">
      <dgm:prSet presAssocID="{AF9008A0-E1F2-4B98-A17C-94BCEE9EA761}" presName="childText" presStyleLbl="revTx" presStyleIdx="1" presStyleCnt="3" custLinFactNeighborY="24645">
        <dgm:presLayoutVars>
          <dgm:bulletEnabled val="1"/>
        </dgm:presLayoutVars>
      </dgm:prSet>
      <dgm:spPr/>
    </dgm:pt>
    <dgm:pt modelId="{C9B724A5-5DF2-453C-9404-DC87B712651F}" type="pres">
      <dgm:prSet presAssocID="{7869A6F9-38EF-44CD-91A2-D0A671013C33}" presName="parentText" presStyleLbl="node1" presStyleIdx="2" presStyleCnt="3" custScaleY="50971" custLinFactNeighborY="-8041">
        <dgm:presLayoutVars>
          <dgm:chMax val="0"/>
          <dgm:bulletEnabled val="1"/>
        </dgm:presLayoutVars>
      </dgm:prSet>
      <dgm:spPr/>
    </dgm:pt>
    <dgm:pt modelId="{5DFC75F3-D48E-4228-BDA1-AFE9E86DF627}" type="pres">
      <dgm:prSet presAssocID="{7869A6F9-38EF-44CD-91A2-D0A671013C33}" presName="childText" presStyleLbl="revTx" presStyleIdx="2" presStyleCnt="3" custScaleY="77649" custLinFactNeighborY="308">
        <dgm:presLayoutVars>
          <dgm:bulletEnabled val="1"/>
        </dgm:presLayoutVars>
      </dgm:prSet>
      <dgm:spPr/>
    </dgm:pt>
  </dgm:ptLst>
  <dgm:cxnLst>
    <dgm:cxn modelId="{2BA29F06-FE57-471B-948A-6241E034241F}" type="presOf" srcId="{16C632C3-BD6B-4CFD-9B69-2AA1B09D8A49}" destId="{099D460A-F53C-4EAB-A8C2-6DB896B26A62}" srcOrd="0" destOrd="1" presId="urn:microsoft.com/office/officeart/2005/8/layout/vList2"/>
    <dgm:cxn modelId="{E11B3E16-A1E1-49B3-8D11-6AF2D0803E50}" type="presOf" srcId="{AF9008A0-E1F2-4B98-A17C-94BCEE9EA761}" destId="{750BE543-0624-45FE-A4CE-6846EB4B8004}" srcOrd="0" destOrd="0" presId="urn:microsoft.com/office/officeart/2005/8/layout/vList2"/>
    <dgm:cxn modelId="{C69AE03A-5EB4-4B95-84A0-9416A6B49617}" srcId="{AF0D8B3D-704E-45FD-91C4-C9F13CAFEE57}" destId="{EF4D9A0F-A007-41CF-ADAC-4EB69EE6140C}" srcOrd="0" destOrd="0" parTransId="{3B1FE9C0-9F22-46CC-A07D-CFC81A9F6943}" sibTransId="{2A8DD945-E43C-4F63-B95A-46B8E63BFC3D}"/>
    <dgm:cxn modelId="{A2534169-6B94-4A91-BC5C-5F1F1E2AF7B8}" type="presOf" srcId="{EF4D9A0F-A007-41CF-ADAC-4EB69EE6140C}" destId="{099D460A-F53C-4EAB-A8C2-6DB896B26A62}" srcOrd="0" destOrd="0" presId="urn:microsoft.com/office/officeart/2005/8/layout/vList2"/>
    <dgm:cxn modelId="{DDC2814F-1ADF-4C60-A176-AC175B2AAE80}" type="presOf" srcId="{CCDEEEB3-AE4F-4597-92FE-2D795D7FDCB8}" destId="{B45B712D-D1A7-469E-95A6-DC47ACC75E86}" srcOrd="0" destOrd="0" presId="urn:microsoft.com/office/officeart/2005/8/layout/vList2"/>
    <dgm:cxn modelId="{551DC174-77E0-4507-AB50-6FDE307F7B80}" srcId="{CCDEEEB3-AE4F-4597-92FE-2D795D7FDCB8}" destId="{AF9008A0-E1F2-4B98-A17C-94BCEE9EA761}" srcOrd="1" destOrd="0" parTransId="{879867E6-A7B3-4C9C-BE9E-1695FF2B1415}" sibTransId="{E021452D-B29D-40D7-BAAD-04F654A22651}"/>
    <dgm:cxn modelId="{EB386A7F-2BC4-4D7C-B743-2CED8DEB9C76}" type="presOf" srcId="{DA8F2C81-D9C2-4D5F-BAAB-3F99D3F00AD0}" destId="{5DFC75F3-D48E-4228-BDA1-AFE9E86DF627}" srcOrd="0" destOrd="0" presId="urn:microsoft.com/office/officeart/2005/8/layout/vList2"/>
    <dgm:cxn modelId="{7326768E-678E-495B-8A30-4CCCF491F2FB}" srcId="{CCDEEEB3-AE4F-4597-92FE-2D795D7FDCB8}" destId="{7869A6F9-38EF-44CD-91A2-D0A671013C33}" srcOrd="2" destOrd="0" parTransId="{17F141A2-6F7C-40A1-87B4-D436310688AF}" sibTransId="{E726635E-C489-443A-81B9-BAB11DA5C461}"/>
    <dgm:cxn modelId="{81AC7991-C852-433F-A96C-03F2AB37AA2D}" type="presOf" srcId="{D833B705-18DB-4D14-957A-F091A21B761B}" destId="{0446DAC2-1166-4631-A2FD-D6B2CE35BFE9}" srcOrd="0" destOrd="0" presId="urn:microsoft.com/office/officeart/2005/8/layout/vList2"/>
    <dgm:cxn modelId="{476E0694-3683-49B7-880D-991DB85E6BD5}" srcId="{AF9008A0-E1F2-4B98-A17C-94BCEE9EA761}" destId="{D833B705-18DB-4D14-957A-F091A21B761B}" srcOrd="0" destOrd="0" parTransId="{A5AB2275-B13F-403A-AE07-F9E41FC93D32}" sibTransId="{9B39F23F-C0E7-4837-B4D5-7C00388573B8}"/>
    <dgm:cxn modelId="{63531097-8C0A-4E45-A125-C1923A3C7C75}" type="presOf" srcId="{7869A6F9-38EF-44CD-91A2-D0A671013C33}" destId="{C9B724A5-5DF2-453C-9404-DC87B712651F}" srcOrd="0" destOrd="0" presId="urn:microsoft.com/office/officeart/2005/8/layout/vList2"/>
    <dgm:cxn modelId="{E8D662A4-DD66-4EBC-B28B-B07437EB6341}" srcId="{7869A6F9-38EF-44CD-91A2-D0A671013C33}" destId="{DA8F2C81-D9C2-4D5F-BAAB-3F99D3F00AD0}" srcOrd="0" destOrd="0" parTransId="{BA2E0725-6BA9-49C0-80E7-ABBAFFC608E8}" sibTransId="{64139DA7-6BF0-4100-9E65-385B163BC411}"/>
    <dgm:cxn modelId="{4221E4B8-D76C-4512-B82E-CC6A5F76AFA5}" type="presOf" srcId="{AF0D8B3D-704E-45FD-91C4-C9F13CAFEE57}" destId="{0865D861-EA92-4333-A069-2A92A03904C7}" srcOrd="0" destOrd="0" presId="urn:microsoft.com/office/officeart/2005/8/layout/vList2"/>
    <dgm:cxn modelId="{1DE9DDED-1948-4FCD-ACFC-F5919BBC794C}" srcId="{CCDEEEB3-AE4F-4597-92FE-2D795D7FDCB8}" destId="{AF0D8B3D-704E-45FD-91C4-C9F13CAFEE57}" srcOrd="0" destOrd="0" parTransId="{5A36E583-C136-44A9-B403-558A1A819AA9}" sibTransId="{6137A757-EE96-4DC5-B2E3-96CCA2319303}"/>
    <dgm:cxn modelId="{ED2ADFF3-0491-4C17-A823-31B8FBA56C2D}" srcId="{AF0D8B3D-704E-45FD-91C4-C9F13CAFEE57}" destId="{16C632C3-BD6B-4CFD-9B69-2AA1B09D8A49}" srcOrd="1" destOrd="0" parTransId="{5A492FD4-6F5B-416D-81FB-B04BB1AC42B3}" sibTransId="{03AB555A-49D2-4116-865C-92BC46B168E4}"/>
    <dgm:cxn modelId="{49804511-4E52-4EC7-98D3-252AF7B4C561}" type="presParOf" srcId="{B45B712D-D1A7-469E-95A6-DC47ACC75E86}" destId="{0865D861-EA92-4333-A069-2A92A03904C7}" srcOrd="0" destOrd="0" presId="urn:microsoft.com/office/officeart/2005/8/layout/vList2"/>
    <dgm:cxn modelId="{3AFD41BB-CA92-4289-9ACD-1A9F52F1B315}" type="presParOf" srcId="{B45B712D-D1A7-469E-95A6-DC47ACC75E86}" destId="{099D460A-F53C-4EAB-A8C2-6DB896B26A62}" srcOrd="1" destOrd="0" presId="urn:microsoft.com/office/officeart/2005/8/layout/vList2"/>
    <dgm:cxn modelId="{05EF5F4A-15DD-408A-8485-2C52C5D79A82}" type="presParOf" srcId="{B45B712D-D1A7-469E-95A6-DC47ACC75E86}" destId="{750BE543-0624-45FE-A4CE-6846EB4B8004}" srcOrd="2" destOrd="0" presId="urn:microsoft.com/office/officeart/2005/8/layout/vList2"/>
    <dgm:cxn modelId="{0A099DB5-4C69-4F0E-BBA3-67CE788CFFA3}" type="presParOf" srcId="{B45B712D-D1A7-469E-95A6-DC47ACC75E86}" destId="{0446DAC2-1166-4631-A2FD-D6B2CE35BFE9}" srcOrd="3" destOrd="0" presId="urn:microsoft.com/office/officeart/2005/8/layout/vList2"/>
    <dgm:cxn modelId="{C1091E94-08C9-4657-865A-E3E25CE6FE7B}" type="presParOf" srcId="{B45B712D-D1A7-469E-95A6-DC47ACC75E86}" destId="{C9B724A5-5DF2-453C-9404-DC87B712651F}" srcOrd="4" destOrd="0" presId="urn:microsoft.com/office/officeart/2005/8/layout/vList2"/>
    <dgm:cxn modelId="{FB228D73-04AF-4567-9183-2E79B1D1D944}" type="presParOf" srcId="{B45B712D-D1A7-469E-95A6-DC47ACC75E86}" destId="{5DFC75F3-D48E-4228-BDA1-AFE9E86DF62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F48F0-4AF1-4A1C-8EBD-80B56585C2BE}">
      <dsp:nvSpPr>
        <dsp:cNvPr id="0" name=""/>
        <dsp:cNvSpPr/>
      </dsp:nvSpPr>
      <dsp:spPr>
        <a:xfrm rot="10800000">
          <a:off x="2064362" y="1592"/>
          <a:ext cx="7278859" cy="9238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97" tIns="114300" rIns="21336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 </a:t>
          </a:r>
          <a:r>
            <a:rPr lang="en-US" sz="30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Governor &amp; Constitutional</a:t>
          </a:r>
          <a:r>
            <a:rPr lang="en-US" sz="30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Officers</a:t>
          </a:r>
        </a:p>
      </dsp:txBody>
      <dsp:txXfrm rot="10800000">
        <a:off x="2295327" y="1592"/>
        <a:ext cx="7047894" cy="923860"/>
      </dsp:txXfrm>
    </dsp:sp>
    <dsp:sp modelId="{2418F478-62C7-4883-8E5E-E7F99CBCCD62}">
      <dsp:nvSpPr>
        <dsp:cNvPr id="0" name=""/>
        <dsp:cNvSpPr/>
      </dsp:nvSpPr>
      <dsp:spPr>
        <a:xfrm>
          <a:off x="1602431" y="1592"/>
          <a:ext cx="923860" cy="9238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FCE84-58D5-453C-86BB-9BB59F305F21}">
      <dsp:nvSpPr>
        <dsp:cNvPr id="0" name=""/>
        <dsp:cNvSpPr/>
      </dsp:nvSpPr>
      <dsp:spPr>
        <a:xfrm rot="10800000">
          <a:off x="2064362" y="1201231"/>
          <a:ext cx="7278859" cy="9238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97" tIns="114300" rIns="21336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New State Agency Leadership</a:t>
          </a:r>
          <a:endParaRPr lang="en-US" sz="3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295327" y="1201231"/>
        <a:ext cx="7047894" cy="923860"/>
      </dsp:txXfrm>
    </dsp:sp>
    <dsp:sp modelId="{2682DE5A-A583-4A35-88BF-6392A2460114}">
      <dsp:nvSpPr>
        <dsp:cNvPr id="0" name=""/>
        <dsp:cNvSpPr/>
      </dsp:nvSpPr>
      <dsp:spPr>
        <a:xfrm>
          <a:off x="1602431" y="1201231"/>
          <a:ext cx="923860" cy="923860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DDF81-F745-4D51-8BE2-74F4FAD451CB}">
      <dsp:nvSpPr>
        <dsp:cNvPr id="0" name=""/>
        <dsp:cNvSpPr/>
      </dsp:nvSpPr>
      <dsp:spPr>
        <a:xfrm rot="10800000">
          <a:off x="2064362" y="2400871"/>
          <a:ext cx="7278859" cy="9238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97" tIns="114300" rIns="21336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 New Legislative Budget Authority</a:t>
          </a:r>
          <a:endParaRPr lang="en-US" sz="3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295327" y="2400871"/>
        <a:ext cx="7047894" cy="923860"/>
      </dsp:txXfrm>
    </dsp:sp>
    <dsp:sp modelId="{98089503-E430-4B0C-A136-131473567880}">
      <dsp:nvSpPr>
        <dsp:cNvPr id="0" name=""/>
        <dsp:cNvSpPr/>
      </dsp:nvSpPr>
      <dsp:spPr>
        <a:xfrm>
          <a:off x="1602431" y="2400871"/>
          <a:ext cx="923860" cy="92386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77A1C-F98D-43A4-8A7F-C1183F9C3CC8}">
      <dsp:nvSpPr>
        <dsp:cNvPr id="0" name=""/>
        <dsp:cNvSpPr/>
      </dsp:nvSpPr>
      <dsp:spPr>
        <a:xfrm rot="10800000">
          <a:off x="2064362" y="3600510"/>
          <a:ext cx="7278859" cy="9238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97" tIns="114300" rIns="21336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New Committee Chairs &amp; Members</a:t>
          </a:r>
        </a:p>
      </dsp:txBody>
      <dsp:txXfrm rot="10800000">
        <a:off x="2295327" y="3600510"/>
        <a:ext cx="7047894" cy="923860"/>
      </dsp:txXfrm>
    </dsp:sp>
    <dsp:sp modelId="{5C922C3B-3B93-4A7A-9F7E-BE918992B9EC}">
      <dsp:nvSpPr>
        <dsp:cNvPr id="0" name=""/>
        <dsp:cNvSpPr/>
      </dsp:nvSpPr>
      <dsp:spPr>
        <a:xfrm>
          <a:off x="1602431" y="3600510"/>
          <a:ext cx="923860" cy="92386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3A9A3-52EE-4F00-A5FD-2747F71BAC4A}">
      <dsp:nvSpPr>
        <dsp:cNvPr id="0" name=""/>
        <dsp:cNvSpPr/>
      </dsp:nvSpPr>
      <dsp:spPr>
        <a:xfrm rot="10800000">
          <a:off x="1982317" y="479"/>
          <a:ext cx="6674103" cy="12049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66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Strengthen Maryland’s Hospital Workforce</a:t>
          </a:r>
        </a:p>
      </dsp:txBody>
      <dsp:txXfrm rot="10800000">
        <a:off x="2283563" y="479"/>
        <a:ext cx="6372857" cy="1204986"/>
      </dsp:txXfrm>
    </dsp:sp>
    <dsp:sp modelId="{F35F85DA-90EF-40D9-A60C-57CAA3FCA846}">
      <dsp:nvSpPr>
        <dsp:cNvPr id="0" name=""/>
        <dsp:cNvSpPr/>
      </dsp:nvSpPr>
      <dsp:spPr>
        <a:xfrm>
          <a:off x="1379824" y="479"/>
          <a:ext cx="1204986" cy="120498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A87D0-3136-4B7F-960C-F17613C8938F}">
      <dsp:nvSpPr>
        <dsp:cNvPr id="0" name=""/>
        <dsp:cNvSpPr/>
      </dsp:nvSpPr>
      <dsp:spPr>
        <a:xfrm rot="10800000">
          <a:off x="1982317" y="1565163"/>
          <a:ext cx="6674103" cy="12049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66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Ensure Access to Care</a:t>
          </a:r>
        </a:p>
      </dsp:txBody>
      <dsp:txXfrm rot="10800000">
        <a:off x="2283563" y="1565163"/>
        <a:ext cx="6372857" cy="1204986"/>
      </dsp:txXfrm>
    </dsp:sp>
    <dsp:sp modelId="{48EEE19B-6BF3-4FFC-AA50-63E13CB675BD}">
      <dsp:nvSpPr>
        <dsp:cNvPr id="0" name=""/>
        <dsp:cNvSpPr/>
      </dsp:nvSpPr>
      <dsp:spPr>
        <a:xfrm>
          <a:off x="1379824" y="1565163"/>
          <a:ext cx="1204986" cy="120498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72A28-538C-4B0B-9703-8DE709006658}">
      <dsp:nvSpPr>
        <dsp:cNvPr id="0" name=""/>
        <dsp:cNvSpPr/>
      </dsp:nvSpPr>
      <dsp:spPr>
        <a:xfrm rot="10800000">
          <a:off x="1982317" y="3129847"/>
          <a:ext cx="6674103" cy="12049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66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Improve Maryland’s Medical Liability Climate</a:t>
          </a:r>
        </a:p>
      </dsp:txBody>
      <dsp:txXfrm rot="10800000">
        <a:off x="2283563" y="3129847"/>
        <a:ext cx="6372857" cy="1204986"/>
      </dsp:txXfrm>
    </dsp:sp>
    <dsp:sp modelId="{601F6BDC-4352-480E-BD44-612595954C9C}">
      <dsp:nvSpPr>
        <dsp:cNvPr id="0" name=""/>
        <dsp:cNvSpPr/>
      </dsp:nvSpPr>
      <dsp:spPr>
        <a:xfrm>
          <a:off x="1379824" y="3129847"/>
          <a:ext cx="1204986" cy="120498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A7B78-BCE5-4D3B-BEF5-9930D06E19F6}">
      <dsp:nvSpPr>
        <dsp:cNvPr id="0" name=""/>
        <dsp:cNvSpPr/>
      </dsp:nvSpPr>
      <dsp:spPr>
        <a:xfrm rot="5400000">
          <a:off x="4621574" y="-1754166"/>
          <a:ext cx="1074291" cy="485526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Up from $400,000 in FY 2020 before MHA promoted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Generates $1 million federal match</a:t>
          </a:r>
        </a:p>
      </dsp:txBody>
      <dsp:txXfrm rot="-5400000">
        <a:off x="2731087" y="188764"/>
        <a:ext cx="4802823" cy="969405"/>
      </dsp:txXfrm>
    </dsp:sp>
    <dsp:sp modelId="{675B34F4-1F13-4BF3-83A3-5CA47F325CF8}">
      <dsp:nvSpPr>
        <dsp:cNvPr id="0" name=""/>
        <dsp:cNvSpPr/>
      </dsp:nvSpPr>
      <dsp:spPr>
        <a:xfrm>
          <a:off x="0" y="2034"/>
          <a:ext cx="2731087" cy="1342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Physician and Physician Assistant Loan Repayment Program: $1.4 Million</a:t>
          </a:r>
        </a:p>
      </dsp:txBody>
      <dsp:txXfrm>
        <a:off x="65553" y="67587"/>
        <a:ext cx="2599981" cy="1211758"/>
      </dsp:txXfrm>
    </dsp:sp>
    <dsp:sp modelId="{8E68406A-C3C7-4375-BA2E-427B62ED2D46}">
      <dsp:nvSpPr>
        <dsp:cNvPr id="0" name=""/>
        <dsp:cNvSpPr/>
      </dsp:nvSpPr>
      <dsp:spPr>
        <a:xfrm rot="5400000">
          <a:off x="4621574" y="-344158"/>
          <a:ext cx="1074291" cy="485526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Myriad Pro"/>
              <a:ea typeface="+mn-ea"/>
              <a:cs typeface="+mn-cs"/>
            </a:rPr>
            <a:t>Program established during 2022 session through legislation supported by MHA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Myriad Pro"/>
              <a:ea typeface="+mn-ea"/>
              <a:cs typeface="+mn-cs"/>
            </a:rPr>
            <a:t>Launched in March 2023</a:t>
          </a:r>
        </a:p>
      </dsp:txBody>
      <dsp:txXfrm rot="-5400000">
        <a:off x="2731087" y="1598772"/>
        <a:ext cx="4802823" cy="969405"/>
      </dsp:txXfrm>
    </dsp:sp>
    <dsp:sp modelId="{C13F4E30-0027-450A-A948-979EA1454E9A}">
      <dsp:nvSpPr>
        <dsp:cNvPr id="0" name=""/>
        <dsp:cNvSpPr/>
      </dsp:nvSpPr>
      <dsp:spPr>
        <a:xfrm>
          <a:off x="0" y="1412042"/>
          <a:ext cx="2731087" cy="1342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Nurse Loan Repayment Program: $3 Million</a:t>
          </a:r>
        </a:p>
      </dsp:txBody>
      <dsp:txXfrm>
        <a:off x="65553" y="1477595"/>
        <a:ext cx="2599981" cy="1211758"/>
      </dsp:txXfrm>
    </dsp:sp>
    <dsp:sp modelId="{FF43979E-317D-4789-BABB-5744DDA5A40E}">
      <dsp:nvSpPr>
        <dsp:cNvPr id="0" name=""/>
        <dsp:cNvSpPr/>
      </dsp:nvSpPr>
      <dsp:spPr>
        <a:xfrm rot="5400000">
          <a:off x="4621574" y="1065849"/>
          <a:ext cx="1074291" cy="485526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Secured funds for MHA’s capital bond program for 9 projects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More out-year funding: $9 million (FY 2026), $10 million (FY 2027</a:t>
          </a:r>
          <a:r>
            <a:rPr lang="en-US" sz="1500" kern="1200">
              <a:latin typeface="Myriad Pro"/>
            </a:rPr>
            <a:t>, FY 2028)</a:t>
          </a:r>
          <a:endParaRPr lang="en-US" sz="1500" kern="1200"/>
        </a:p>
      </dsp:txBody>
      <dsp:txXfrm rot="-5400000">
        <a:off x="2731087" y="3008780"/>
        <a:ext cx="4802823" cy="969405"/>
      </dsp:txXfrm>
    </dsp:sp>
    <dsp:sp modelId="{B7BAFC8D-BCE7-4CFD-AC61-416192E36A91}">
      <dsp:nvSpPr>
        <dsp:cNvPr id="0" name=""/>
        <dsp:cNvSpPr/>
      </dsp:nvSpPr>
      <dsp:spPr>
        <a:xfrm>
          <a:off x="0" y="2822050"/>
          <a:ext cx="2731087" cy="1342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Capital Budget: About $9</a:t>
          </a:r>
          <a:r>
            <a:rPr lang="en-US" sz="2000" b="1" kern="1200">
              <a:latin typeface="Myriad Pro"/>
            </a:rPr>
            <a:t>.9</a:t>
          </a:r>
          <a:r>
            <a:rPr lang="en-US" sz="2000" b="1" kern="1200"/>
            <a:t> Million</a:t>
          </a:r>
        </a:p>
      </dsp:txBody>
      <dsp:txXfrm>
        <a:off x="65553" y="2887603"/>
        <a:ext cx="2599981" cy="12117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75E2A-EF89-4465-A6B9-B6B72A18FCE5}">
      <dsp:nvSpPr>
        <dsp:cNvPr id="0" name=""/>
        <dsp:cNvSpPr/>
      </dsp:nvSpPr>
      <dsp:spPr>
        <a:xfrm>
          <a:off x="0" y="23502"/>
          <a:ext cx="10945654" cy="1065739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Defeated expansion of Maryland's False Health Claims Act</a:t>
          </a:r>
        </a:p>
      </dsp:txBody>
      <dsp:txXfrm>
        <a:off x="52025" y="75527"/>
        <a:ext cx="10841604" cy="961689"/>
      </dsp:txXfrm>
    </dsp:sp>
    <dsp:sp modelId="{F09DA2F0-C294-4509-8635-A081A9905E12}">
      <dsp:nvSpPr>
        <dsp:cNvPr id="0" name=""/>
        <dsp:cNvSpPr/>
      </dsp:nvSpPr>
      <dsp:spPr>
        <a:xfrm>
          <a:off x="0" y="1161241"/>
          <a:ext cx="10945654" cy="1065739"/>
        </a:xfrm>
        <a:prstGeom prst="roundRect">
          <a:avLst/>
        </a:prstGeom>
        <a:solidFill>
          <a:schemeClr val="accent5">
            <a:shade val="80000"/>
            <a:hueOff val="225010"/>
            <a:satOff val="-31666"/>
            <a:lumOff val="158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Blocked mandate </a:t>
          </a:r>
          <a:r>
            <a:rPr lang="en-US" sz="2500" kern="1200">
              <a:latin typeface="Myriad Pro"/>
            </a:rPr>
            <a:t>regarding pediatric</a:t>
          </a:r>
          <a:r>
            <a:rPr lang="en-US" sz="2500" kern="1200"/>
            <a:t> dental procedures</a:t>
          </a:r>
          <a:r>
            <a:rPr lang="en-US" sz="2500" kern="1200">
              <a:latin typeface="Myriad Pro"/>
            </a:rPr>
            <a:t>, replaced with requirement for regional needs assessment</a:t>
          </a:r>
          <a:endParaRPr lang="en-US" sz="2500" kern="1200"/>
        </a:p>
      </dsp:txBody>
      <dsp:txXfrm>
        <a:off x="52025" y="1213266"/>
        <a:ext cx="10841604" cy="961689"/>
      </dsp:txXfrm>
    </dsp:sp>
    <dsp:sp modelId="{438CDB32-C215-4220-B20F-81040A1BFAC7}">
      <dsp:nvSpPr>
        <dsp:cNvPr id="0" name=""/>
        <dsp:cNvSpPr/>
      </dsp:nvSpPr>
      <dsp:spPr>
        <a:xfrm>
          <a:off x="0" y="2298981"/>
          <a:ext cx="10945654" cy="1065739"/>
        </a:xfrm>
        <a:prstGeom prst="roundRect">
          <a:avLst/>
        </a:prstGeom>
        <a:solidFill>
          <a:schemeClr val="accent5">
            <a:shade val="80000"/>
            <a:hueOff val="450020"/>
            <a:satOff val="-63333"/>
            <a:lumOff val="317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Myriad Pro"/>
            </a:rPr>
            <a:t>Worked with sponsor on hospital refund process to ensure </a:t>
          </a:r>
          <a:r>
            <a:rPr lang="en-US" sz="2500" kern="1200"/>
            <a:t>administratively feasible</a:t>
          </a:r>
          <a:r>
            <a:rPr lang="en-US" sz="2500" kern="1200">
              <a:latin typeface="Myriad Pro"/>
            </a:rPr>
            <a:t> and inclusion of key safeguards</a:t>
          </a:r>
          <a:endParaRPr lang="en-US" sz="2500" kern="1200"/>
        </a:p>
      </dsp:txBody>
      <dsp:txXfrm>
        <a:off x="52025" y="2351006"/>
        <a:ext cx="10841604" cy="961689"/>
      </dsp:txXfrm>
    </dsp:sp>
    <dsp:sp modelId="{A36EAB92-F6AC-43F2-BFF4-A92435A9A5B8}">
      <dsp:nvSpPr>
        <dsp:cNvPr id="0" name=""/>
        <dsp:cNvSpPr/>
      </dsp:nvSpPr>
      <dsp:spPr>
        <a:xfrm>
          <a:off x="0" y="3436721"/>
          <a:ext cx="10945654" cy="1065739"/>
        </a:xfrm>
        <a:prstGeom prst="roundRect">
          <a:avLst/>
        </a:prstGeom>
        <a:solidFill>
          <a:schemeClr val="accent5">
            <a:shade val="80000"/>
            <a:hueOff val="675029"/>
            <a:satOff val="-94999"/>
            <a:lumOff val="475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bg1"/>
              </a:solidFill>
              <a:latin typeface="Segoe UI"/>
              <a:cs typeface="Segoe UI"/>
            </a:rPr>
            <a:t>Halted legislation mandating that medical marijuana use be allowed in hospitals, which conflicts with federal rules</a:t>
          </a:r>
          <a:endParaRPr lang="en-US" sz="2500" kern="1200">
            <a:solidFill>
              <a:schemeClr val="bg1"/>
            </a:solidFill>
            <a:latin typeface="Myriad Pro"/>
          </a:endParaRPr>
        </a:p>
      </dsp:txBody>
      <dsp:txXfrm>
        <a:off x="52025" y="3488746"/>
        <a:ext cx="10841604" cy="9616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022F0-36C1-4610-A454-C7D975D1852A}">
      <dsp:nvSpPr>
        <dsp:cNvPr id="0" name=""/>
        <dsp:cNvSpPr/>
      </dsp:nvSpPr>
      <dsp:spPr>
        <a:xfrm>
          <a:off x="3420" y="142348"/>
          <a:ext cx="3335003" cy="6947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Support for Sexual Assault Survivors</a:t>
          </a:r>
        </a:p>
      </dsp:txBody>
      <dsp:txXfrm>
        <a:off x="3420" y="142348"/>
        <a:ext cx="3335003" cy="694725"/>
      </dsp:txXfrm>
    </dsp:sp>
    <dsp:sp modelId="{FBD87A91-6281-4816-A410-76F5721E2159}">
      <dsp:nvSpPr>
        <dsp:cNvPr id="0" name=""/>
        <dsp:cNvSpPr/>
      </dsp:nvSpPr>
      <dsp:spPr>
        <a:xfrm>
          <a:off x="3420" y="837074"/>
          <a:ext cx="3335003" cy="3546539"/>
        </a:xfrm>
        <a:prstGeom prst="rect">
          <a:avLst/>
        </a:prstGeom>
        <a:noFill/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Established requirements for implementing a statewide tracking system for sexual assault evidence kits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Ensured preservation of evidence collected by health care providers or self-collected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Supported annual state investment to supplement federal Victims of Crime Act funding</a:t>
          </a:r>
        </a:p>
      </dsp:txBody>
      <dsp:txXfrm>
        <a:off x="3420" y="837074"/>
        <a:ext cx="3335003" cy="3546539"/>
      </dsp:txXfrm>
    </dsp:sp>
    <dsp:sp modelId="{018FED21-ED75-4BAB-AAA2-41CB25B85486}">
      <dsp:nvSpPr>
        <dsp:cNvPr id="0" name=""/>
        <dsp:cNvSpPr/>
      </dsp:nvSpPr>
      <dsp:spPr>
        <a:xfrm>
          <a:off x="3805325" y="142348"/>
          <a:ext cx="3335003" cy="6947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Step Therapy Protocols</a:t>
          </a:r>
        </a:p>
      </dsp:txBody>
      <dsp:txXfrm>
        <a:off x="3805325" y="142348"/>
        <a:ext cx="3335003" cy="694725"/>
      </dsp:txXfrm>
    </dsp:sp>
    <dsp:sp modelId="{F0CE021E-73AE-4D0C-B154-E0F2C70A12BE}">
      <dsp:nvSpPr>
        <dsp:cNvPr id="0" name=""/>
        <dsp:cNvSpPr/>
      </dsp:nvSpPr>
      <dsp:spPr>
        <a:xfrm>
          <a:off x="3805325" y="837074"/>
          <a:ext cx="3335003" cy="3546539"/>
        </a:xfrm>
        <a:prstGeom prst="rect">
          <a:avLst/>
        </a:prstGeom>
        <a:noFill/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Created exceptions for step therapy protocols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Limited payer review time for step therapy exception requests</a:t>
          </a:r>
        </a:p>
      </dsp:txBody>
      <dsp:txXfrm>
        <a:off x="3805325" y="837074"/>
        <a:ext cx="3335003" cy="3546539"/>
      </dsp:txXfrm>
    </dsp:sp>
    <dsp:sp modelId="{772E472B-E196-452D-A7E2-EB964F60F8C7}">
      <dsp:nvSpPr>
        <dsp:cNvPr id="0" name=""/>
        <dsp:cNvSpPr/>
      </dsp:nvSpPr>
      <dsp:spPr>
        <a:xfrm>
          <a:off x="7607229" y="142348"/>
          <a:ext cx="3335003" cy="6947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Firearm Safety</a:t>
          </a:r>
        </a:p>
      </dsp:txBody>
      <dsp:txXfrm>
        <a:off x="7607229" y="142348"/>
        <a:ext cx="3335003" cy="694725"/>
      </dsp:txXfrm>
    </dsp:sp>
    <dsp:sp modelId="{0CD0C9FA-5759-4563-8955-EE279DAEFAAA}">
      <dsp:nvSpPr>
        <dsp:cNvPr id="0" name=""/>
        <dsp:cNvSpPr/>
      </dsp:nvSpPr>
      <dsp:spPr>
        <a:xfrm>
          <a:off x="7607229" y="837074"/>
          <a:ext cx="3335003" cy="3546539"/>
        </a:xfrm>
        <a:prstGeom prst="rect">
          <a:avLst/>
        </a:prstGeom>
        <a:noFill/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Myriad Pro"/>
            </a:rPr>
            <a:t>Ensured the inclusion of hospitals as “sensitive locations” where firearms are not permitted to be carried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Myriad Pro"/>
            </a:rPr>
            <a:t>Advanced legislation to reduce youth suicide by enhancing safe gun storage requirements</a:t>
          </a:r>
        </a:p>
      </dsp:txBody>
      <dsp:txXfrm>
        <a:off x="7607229" y="837074"/>
        <a:ext cx="3335003" cy="35465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23412-D237-4857-8546-AFFA2691A508}">
      <dsp:nvSpPr>
        <dsp:cNvPr id="0" name=""/>
        <dsp:cNvSpPr/>
      </dsp:nvSpPr>
      <dsp:spPr>
        <a:xfrm>
          <a:off x="3420" y="36205"/>
          <a:ext cx="3335003" cy="6947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Fair Wage Act of 2023</a:t>
          </a:r>
        </a:p>
      </dsp:txBody>
      <dsp:txXfrm>
        <a:off x="3420" y="36205"/>
        <a:ext cx="3335003" cy="694725"/>
      </dsp:txXfrm>
    </dsp:sp>
    <dsp:sp modelId="{2F55EC7B-FF9D-4F0C-9F2B-1BC21B4CAF0D}">
      <dsp:nvSpPr>
        <dsp:cNvPr id="0" name=""/>
        <dsp:cNvSpPr/>
      </dsp:nvSpPr>
      <dsp:spPr>
        <a:xfrm>
          <a:off x="3420" y="730930"/>
          <a:ext cx="3335003" cy="3758827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Accelerates implementation of Maryland’s $15 minimum wage for all employers to Jan. 1, 2024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Provisions tying future increases to inflation were removed</a:t>
          </a:r>
        </a:p>
      </dsp:txBody>
      <dsp:txXfrm>
        <a:off x="3420" y="730930"/>
        <a:ext cx="3335003" cy="3758827"/>
      </dsp:txXfrm>
    </dsp:sp>
    <dsp:sp modelId="{4A1489D1-FC68-46BC-8EED-9F1B9F5CA1E2}">
      <dsp:nvSpPr>
        <dsp:cNvPr id="0" name=""/>
        <dsp:cNvSpPr/>
      </dsp:nvSpPr>
      <dsp:spPr>
        <a:xfrm>
          <a:off x="3805325" y="36205"/>
          <a:ext cx="3335003" cy="6947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Paid Family Leave (Time to Care Act) Implementation</a:t>
          </a:r>
        </a:p>
      </dsp:txBody>
      <dsp:txXfrm>
        <a:off x="3805325" y="36205"/>
        <a:ext cx="3335003" cy="694725"/>
      </dsp:txXfrm>
    </dsp:sp>
    <dsp:sp modelId="{08C8E9F6-6215-4B8C-B046-65894FE2CBEC}">
      <dsp:nvSpPr>
        <dsp:cNvPr id="0" name=""/>
        <dsp:cNvSpPr/>
      </dsp:nvSpPr>
      <dsp:spPr>
        <a:xfrm>
          <a:off x="3805325" y="730930"/>
          <a:ext cx="3335003" cy="3758827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Establishes paid family and medical leave insurance program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Employer &amp; employee contributions delayed to Oct. 1, 2024; program begins Jan. 1, 2026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50/50 match between eligible employers and employees</a:t>
          </a:r>
        </a:p>
      </dsp:txBody>
      <dsp:txXfrm>
        <a:off x="3805325" y="730930"/>
        <a:ext cx="3335003" cy="3758827"/>
      </dsp:txXfrm>
    </dsp:sp>
    <dsp:sp modelId="{52EB034D-BBA6-4A66-A05A-AB12042CCCD6}">
      <dsp:nvSpPr>
        <dsp:cNvPr id="0" name=""/>
        <dsp:cNvSpPr/>
      </dsp:nvSpPr>
      <dsp:spPr>
        <a:xfrm>
          <a:off x="7607229" y="36205"/>
          <a:ext cx="3335003" cy="6947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Mental Health Treatment Plans</a:t>
          </a:r>
        </a:p>
      </dsp:txBody>
      <dsp:txXfrm>
        <a:off x="7607229" y="36205"/>
        <a:ext cx="3335003" cy="694725"/>
      </dsp:txXfrm>
    </dsp:sp>
    <dsp:sp modelId="{F0186C14-9098-4028-AC53-18965D448B0A}">
      <dsp:nvSpPr>
        <dsp:cNvPr id="0" name=""/>
        <dsp:cNvSpPr/>
      </dsp:nvSpPr>
      <dsp:spPr>
        <a:xfrm>
          <a:off x="7607229" y="730930"/>
          <a:ext cx="3335003" cy="3758827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Requires hospitals to establish policies to include family or other individuals in treatment planning process with patient consent including requesting a review of the treatment plan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Creates new appeals and grievance process for individuals and families of patients in state facilities and requires MDH to submit an annual report</a:t>
          </a:r>
        </a:p>
      </dsp:txBody>
      <dsp:txXfrm>
        <a:off x="7607229" y="730930"/>
        <a:ext cx="3335003" cy="37588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ECF41-1CED-4BE3-9242-50942CEE51C6}">
      <dsp:nvSpPr>
        <dsp:cNvPr id="0" name=""/>
        <dsp:cNvSpPr/>
      </dsp:nvSpPr>
      <dsp:spPr>
        <a:xfrm>
          <a:off x="0" y="33546"/>
          <a:ext cx="10945654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yriad Pro"/>
            </a:rPr>
            <a:t>Staffing Ratios</a:t>
          </a:r>
          <a:endParaRPr lang="en-US" sz="2800" kern="1200"/>
        </a:p>
      </dsp:txBody>
      <dsp:txXfrm>
        <a:off x="35125" y="68671"/>
        <a:ext cx="10875404" cy="649299"/>
      </dsp:txXfrm>
    </dsp:sp>
    <dsp:sp modelId="{8528709E-F2E9-46D4-81C6-80688296333D}">
      <dsp:nvSpPr>
        <dsp:cNvPr id="0" name=""/>
        <dsp:cNvSpPr/>
      </dsp:nvSpPr>
      <dsp:spPr>
        <a:xfrm>
          <a:off x="0" y="791203"/>
          <a:ext cx="10945654" cy="714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525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>
              <a:solidFill>
                <a:schemeClr val="tx2"/>
              </a:solidFill>
              <a:latin typeface="Myriad Pro"/>
            </a:rPr>
            <a:t>Respond to local effort and educate state policymakers and stakeholders in anticipation of bill introduction</a:t>
          </a:r>
          <a:endParaRPr lang="en-US" sz="2200" kern="1200">
            <a:solidFill>
              <a:schemeClr val="tx2"/>
            </a:solidFill>
          </a:endParaRPr>
        </a:p>
      </dsp:txBody>
      <dsp:txXfrm>
        <a:off x="0" y="791203"/>
        <a:ext cx="10945654" cy="714150"/>
      </dsp:txXfrm>
    </dsp:sp>
    <dsp:sp modelId="{0EC5ACB2-2E2A-47AB-B719-DCDA252BC068}">
      <dsp:nvSpPr>
        <dsp:cNvPr id="0" name=""/>
        <dsp:cNvSpPr/>
      </dsp:nvSpPr>
      <dsp:spPr>
        <a:xfrm>
          <a:off x="0" y="1467246"/>
          <a:ext cx="10945654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Medical Marijuana in Hospitals</a:t>
          </a:r>
        </a:p>
      </dsp:txBody>
      <dsp:txXfrm>
        <a:off x="35125" y="1502371"/>
        <a:ext cx="10875404" cy="649299"/>
      </dsp:txXfrm>
    </dsp:sp>
    <dsp:sp modelId="{2C061D4E-9F40-4068-A8C1-D6DB8D7B6FF7}">
      <dsp:nvSpPr>
        <dsp:cNvPr id="0" name=""/>
        <dsp:cNvSpPr/>
      </dsp:nvSpPr>
      <dsp:spPr>
        <a:xfrm>
          <a:off x="0" y="2242748"/>
          <a:ext cx="10945654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525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>
              <a:solidFill>
                <a:schemeClr val="tx2"/>
              </a:solidFill>
              <a:latin typeface="Myriad Pro"/>
            </a:rPr>
            <a:t> Collaborate with advocates and other state associations on policy options</a:t>
          </a:r>
        </a:p>
      </dsp:txBody>
      <dsp:txXfrm>
        <a:off x="0" y="2242748"/>
        <a:ext cx="10945654" cy="496800"/>
      </dsp:txXfrm>
    </dsp:sp>
    <dsp:sp modelId="{C6CA6B6A-35BC-4BD3-BC18-85896C904B8B}">
      <dsp:nvSpPr>
        <dsp:cNvPr id="0" name=""/>
        <dsp:cNvSpPr/>
      </dsp:nvSpPr>
      <dsp:spPr>
        <a:xfrm>
          <a:off x="0" y="2664542"/>
          <a:ext cx="10945654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1"/>
              </a:solidFill>
            </a:rPr>
            <a:t>Direct Entry Midwives</a:t>
          </a:r>
        </a:p>
      </dsp:txBody>
      <dsp:txXfrm>
        <a:off x="35125" y="2699667"/>
        <a:ext cx="10875404" cy="649299"/>
      </dsp:txXfrm>
    </dsp:sp>
    <dsp:sp modelId="{8A5A6042-FB97-45BA-A5BE-BF8C9F50478B}">
      <dsp:nvSpPr>
        <dsp:cNvPr id="0" name=""/>
        <dsp:cNvSpPr/>
      </dsp:nvSpPr>
      <dsp:spPr>
        <a:xfrm>
          <a:off x="0" y="3436692"/>
          <a:ext cx="10945654" cy="1395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525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>
              <a:solidFill>
                <a:schemeClr val="accent3">
                  <a:lumMod val="50000"/>
                </a:schemeClr>
              </a:solidFill>
              <a:latin typeface="+mj-lt"/>
              <a:cs typeface="Calibri"/>
            </a:rPr>
            <a:t>Identify opportunities to improve home-to-hospital transfer protocol, informed consent, data reporting and other bill provisions</a:t>
          </a:r>
          <a:endParaRPr lang="en-US" sz="2200" kern="1200">
            <a:solidFill>
              <a:schemeClr val="accent3">
                <a:lumMod val="50000"/>
              </a:schemeClr>
            </a:solidFill>
            <a:latin typeface="+mj-lt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>
              <a:solidFill>
                <a:schemeClr val="accent3">
                  <a:lumMod val="50000"/>
                </a:schemeClr>
              </a:solidFill>
              <a:latin typeface="+mj-lt"/>
            </a:rPr>
            <a:t>Collaborate to increase awareness of access to vaginal birth after C-section services in hospitals and promote best practices regarding repeat C-sections</a:t>
          </a:r>
        </a:p>
      </dsp:txBody>
      <dsp:txXfrm>
        <a:off x="0" y="3436692"/>
        <a:ext cx="10945654" cy="13959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5D861-EA92-4333-A069-2A92A03904C7}">
      <dsp:nvSpPr>
        <dsp:cNvPr id="0" name=""/>
        <dsp:cNvSpPr/>
      </dsp:nvSpPr>
      <dsp:spPr>
        <a:xfrm>
          <a:off x="0" y="0"/>
          <a:ext cx="11102127" cy="6756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Pediatric Dental</a:t>
          </a:r>
        </a:p>
      </dsp:txBody>
      <dsp:txXfrm>
        <a:off x="32982" y="32982"/>
        <a:ext cx="11036163" cy="609667"/>
      </dsp:txXfrm>
    </dsp:sp>
    <dsp:sp modelId="{099D460A-F53C-4EAB-A8C2-6DB896B26A62}">
      <dsp:nvSpPr>
        <dsp:cNvPr id="0" name=""/>
        <dsp:cNvSpPr/>
      </dsp:nvSpPr>
      <dsp:spPr>
        <a:xfrm>
          <a:off x="0" y="746749"/>
          <a:ext cx="11102127" cy="1238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493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tx2"/>
              </a:solidFill>
              <a:latin typeface="Myriad Pro"/>
            </a:rPr>
            <a:t>Intensive effort with Maryland Department of Health and Maryland Health Care Commission to complete regional needs assessment on pediatric dental surgical procedures</a:t>
          </a:r>
          <a:endParaRPr lang="en-US" sz="2000" kern="1200">
            <a:solidFill>
              <a:schemeClr val="tx2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tx2"/>
              </a:solidFill>
              <a:latin typeface="Myriad Pro"/>
            </a:rPr>
            <a:t>High profile issue that will require continued engagement with dental association, relevant state agencies, and stakeholders</a:t>
          </a:r>
        </a:p>
      </dsp:txBody>
      <dsp:txXfrm>
        <a:off x="0" y="746749"/>
        <a:ext cx="11102127" cy="1238895"/>
      </dsp:txXfrm>
    </dsp:sp>
    <dsp:sp modelId="{750BE543-0624-45FE-A4CE-6846EB4B8004}">
      <dsp:nvSpPr>
        <dsp:cNvPr id="0" name=""/>
        <dsp:cNvSpPr/>
      </dsp:nvSpPr>
      <dsp:spPr>
        <a:xfrm>
          <a:off x="0" y="1992415"/>
          <a:ext cx="11102127" cy="6561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Emergency Department Wait Times</a:t>
          </a:r>
        </a:p>
      </dsp:txBody>
      <dsp:txXfrm>
        <a:off x="32032" y="2024447"/>
        <a:ext cx="11038063" cy="592120"/>
      </dsp:txXfrm>
    </dsp:sp>
    <dsp:sp modelId="{E7E6061A-288E-47EF-8C23-66B2EA5D359D}">
      <dsp:nvSpPr>
        <dsp:cNvPr id="0" name=""/>
        <dsp:cNvSpPr/>
      </dsp:nvSpPr>
      <dsp:spPr>
        <a:xfrm>
          <a:off x="0" y="2748926"/>
          <a:ext cx="11102127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493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tx2"/>
              </a:solidFill>
              <a:latin typeface="+mn-lt"/>
            </a:rPr>
            <a:t>Legislative requested stakeholder group to examine key drivers of wait times</a:t>
          </a:r>
          <a:endParaRPr lang="en-US" sz="2000" kern="1200">
            <a:solidFill>
              <a:schemeClr val="tx2"/>
            </a:solidFill>
            <a:highlight>
              <a:srgbClr val="FFFF00"/>
            </a:highlight>
            <a:latin typeface="+mn-lt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tx2"/>
              </a:solidFill>
              <a:latin typeface="+mn-lt"/>
            </a:rPr>
            <a:t>MHA improvement collaborative to share best practices on ED throughput</a:t>
          </a:r>
          <a:endParaRPr lang="en-US" sz="2000" kern="1200">
            <a:solidFill>
              <a:schemeClr val="tx2"/>
            </a:solidFill>
            <a:highlight>
              <a:srgbClr val="FFFF00"/>
            </a:highlight>
            <a:latin typeface="+mn-lt"/>
          </a:endParaRPr>
        </a:p>
      </dsp:txBody>
      <dsp:txXfrm>
        <a:off x="0" y="2748926"/>
        <a:ext cx="11102127" cy="1043280"/>
      </dsp:txXfrm>
    </dsp:sp>
    <dsp:sp modelId="{801BF81F-781E-4500-B43D-EB37B660444A}">
      <dsp:nvSpPr>
        <dsp:cNvPr id="0" name=""/>
        <dsp:cNvSpPr/>
      </dsp:nvSpPr>
      <dsp:spPr>
        <a:xfrm>
          <a:off x="0" y="3583984"/>
          <a:ext cx="11102127" cy="564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bg1"/>
              </a:solidFill>
              <a:latin typeface="+mn-lt"/>
            </a:rPr>
            <a:t>Access to Birthing Center Services</a:t>
          </a:r>
        </a:p>
      </dsp:txBody>
      <dsp:txXfrm>
        <a:off x="27550" y="3611534"/>
        <a:ext cx="11047027" cy="509270"/>
      </dsp:txXfrm>
    </dsp:sp>
    <dsp:sp modelId="{DC236B02-8F25-4D4A-AE22-F8848A6B52EA}">
      <dsp:nvSpPr>
        <dsp:cNvPr id="0" name=""/>
        <dsp:cNvSpPr/>
      </dsp:nvSpPr>
      <dsp:spPr>
        <a:xfrm>
          <a:off x="0" y="4211200"/>
          <a:ext cx="11102127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493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tx2"/>
              </a:solidFill>
              <a:latin typeface="+mn-lt"/>
            </a:rPr>
            <a:t>Participate in Maryland Department of Health stakeholder work group to develop recommendations for expanding access to birthing services in birthing centers</a:t>
          </a:r>
        </a:p>
      </dsp:txBody>
      <dsp:txXfrm>
        <a:off x="0" y="4211200"/>
        <a:ext cx="11102127" cy="10432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5D861-EA92-4333-A069-2A92A03904C7}">
      <dsp:nvSpPr>
        <dsp:cNvPr id="0" name=""/>
        <dsp:cNvSpPr/>
      </dsp:nvSpPr>
      <dsp:spPr>
        <a:xfrm>
          <a:off x="0" y="295347"/>
          <a:ext cx="11102127" cy="564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bg1"/>
              </a:solidFill>
            </a:rPr>
            <a:t>Geriatric Nursing Assistant (GNA) Certification</a:t>
          </a:r>
          <a:endParaRPr lang="en-US" sz="3200" kern="1200"/>
        </a:p>
      </dsp:txBody>
      <dsp:txXfrm>
        <a:off x="27552" y="322899"/>
        <a:ext cx="11047023" cy="509299"/>
      </dsp:txXfrm>
    </dsp:sp>
    <dsp:sp modelId="{099D460A-F53C-4EAB-A8C2-6DB896B26A62}">
      <dsp:nvSpPr>
        <dsp:cNvPr id="0" name=""/>
        <dsp:cNvSpPr/>
      </dsp:nvSpPr>
      <dsp:spPr>
        <a:xfrm>
          <a:off x="0" y="1002669"/>
          <a:ext cx="11102127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493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tx2"/>
              </a:solidFill>
              <a:latin typeface="Myriad Pro"/>
            </a:rPr>
            <a:t>MDH-led</a:t>
          </a:r>
          <a:r>
            <a:rPr lang="en-US" sz="2000" kern="1200">
              <a:solidFill>
                <a:schemeClr val="tx2"/>
              </a:solidFill>
            </a:rPr>
            <a:t> work group to </a:t>
          </a:r>
          <a:r>
            <a:rPr lang="en-US" sz="2000" kern="1200">
              <a:solidFill>
                <a:schemeClr val="tx2"/>
              </a:solidFill>
              <a:latin typeface="Myriad Pro"/>
            </a:rPr>
            <a:t>consider GNA</a:t>
          </a:r>
          <a:r>
            <a:rPr lang="en-US" sz="2000" kern="1200">
              <a:solidFill>
                <a:schemeClr val="tx2"/>
              </a:solidFill>
            </a:rPr>
            <a:t> designation removal and strategy for aligning certified nursing assistant requirements across health care settings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tx2"/>
              </a:solidFill>
              <a:latin typeface="Myriad Pro"/>
            </a:rPr>
            <a:t>MHA</a:t>
          </a:r>
          <a:r>
            <a:rPr lang="en-US" sz="2000" kern="1200">
              <a:solidFill>
                <a:schemeClr val="tx2"/>
              </a:solidFill>
            </a:rPr>
            <a:t> </a:t>
          </a:r>
          <a:r>
            <a:rPr lang="en-US" sz="2000" kern="1200">
              <a:solidFill>
                <a:schemeClr val="tx2"/>
              </a:solidFill>
              <a:latin typeface="Myriad Pro"/>
            </a:rPr>
            <a:t>focus on</a:t>
          </a:r>
          <a:r>
            <a:rPr lang="en-US" sz="2000" kern="1200">
              <a:solidFill>
                <a:schemeClr val="tx2"/>
              </a:solidFill>
            </a:rPr>
            <a:t> preserving an acute care CNA pathway</a:t>
          </a:r>
        </a:p>
      </dsp:txBody>
      <dsp:txXfrm>
        <a:off x="0" y="1002669"/>
        <a:ext cx="11102127" cy="1059840"/>
      </dsp:txXfrm>
    </dsp:sp>
    <dsp:sp modelId="{750BE543-0624-45FE-A4CE-6846EB4B8004}">
      <dsp:nvSpPr>
        <dsp:cNvPr id="0" name=""/>
        <dsp:cNvSpPr/>
      </dsp:nvSpPr>
      <dsp:spPr>
        <a:xfrm>
          <a:off x="0" y="1996566"/>
          <a:ext cx="11102127" cy="623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Commission to Study Trauma Center Funding</a:t>
          </a:r>
        </a:p>
      </dsp:txBody>
      <dsp:txXfrm>
        <a:off x="30430" y="2026996"/>
        <a:ext cx="11041267" cy="562501"/>
      </dsp:txXfrm>
    </dsp:sp>
    <dsp:sp modelId="{0446DAC2-1166-4631-A2FD-D6B2CE35BFE9}">
      <dsp:nvSpPr>
        <dsp:cNvPr id="0" name=""/>
        <dsp:cNvSpPr/>
      </dsp:nvSpPr>
      <dsp:spPr>
        <a:xfrm>
          <a:off x="0" y="2748386"/>
          <a:ext cx="11102127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493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tx2"/>
              </a:solidFill>
              <a:latin typeface="+mn-lt"/>
            </a:rPr>
            <a:t>Establishes the Commission to Study Trauma Center Funding in Maryland to study adequacy of funding across the State for operating, capital, and workforce costs</a:t>
          </a:r>
          <a:endParaRPr lang="en-US" sz="2000" kern="1200">
            <a:solidFill>
              <a:schemeClr val="tx2"/>
            </a:solidFill>
            <a:highlight>
              <a:srgbClr val="FFFF00"/>
            </a:highlight>
            <a:latin typeface="+mn-lt"/>
          </a:endParaRPr>
        </a:p>
      </dsp:txBody>
      <dsp:txXfrm>
        <a:off x="0" y="2748386"/>
        <a:ext cx="11102127" cy="1059840"/>
      </dsp:txXfrm>
    </dsp:sp>
    <dsp:sp modelId="{C9B724A5-5DF2-453C-9404-DC87B712651F}">
      <dsp:nvSpPr>
        <dsp:cNvPr id="0" name=""/>
        <dsp:cNvSpPr/>
      </dsp:nvSpPr>
      <dsp:spPr>
        <a:xfrm>
          <a:off x="0" y="3427737"/>
          <a:ext cx="11102127" cy="6106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bg1"/>
              </a:solidFill>
              <a:latin typeface="+mn-lt"/>
            </a:rPr>
            <a:t>Telehealth Study</a:t>
          </a:r>
        </a:p>
      </dsp:txBody>
      <dsp:txXfrm>
        <a:off x="29811" y="3457548"/>
        <a:ext cx="11042505" cy="551051"/>
      </dsp:txXfrm>
    </dsp:sp>
    <dsp:sp modelId="{5DFC75F3-D48E-4228-BDA1-AFE9E86DF627}">
      <dsp:nvSpPr>
        <dsp:cNvPr id="0" name=""/>
        <dsp:cNvSpPr/>
      </dsp:nvSpPr>
      <dsp:spPr>
        <a:xfrm>
          <a:off x="0" y="4127322"/>
          <a:ext cx="11102127" cy="8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493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tx2"/>
              </a:solidFill>
              <a:latin typeface="+mn-lt"/>
            </a:rPr>
            <a:t>MHCC to study and make recommendations regarding delivery of health care services through telehealth, including payment parity for delivery of health care services through audio-visual and audio-only telehealth technologies</a:t>
          </a:r>
        </a:p>
      </dsp:txBody>
      <dsp:txXfrm>
        <a:off x="0" y="4127322"/>
        <a:ext cx="11102127" cy="822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ABC4A-7D99-DF45-932B-A23A0452FE0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60C0D-FA64-A144-A864-47A3FCBEC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91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7D7C0-922B-844B-94FE-883BAB6B70D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39940-CE9D-404E-8E4D-2984FB725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85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Transport – SB 295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39940-CE9D-404E-8E4D-2984FB725B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8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TBD – keep as placeholder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39940-CE9D-404E-8E4D-2984FB725B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97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TBD – keep as placeholder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39940-CE9D-404E-8E4D-2984FB725B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00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1_bkg_0000_Widescreen Cover 2.jpg">
            <a:extLst>
              <a:ext uri="{FF2B5EF4-FFF2-40B4-BE49-F238E27FC236}">
                <a16:creationId xmlns:a16="http://schemas.microsoft.com/office/drawing/2014/main" id="{EF7040D6-2924-47DC-B99D-5A3B89A318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8" cy="6857999"/>
          </a:xfrm>
          <a:prstGeom prst="rect">
            <a:avLst/>
          </a:prstGeom>
        </p:spPr>
      </p:pic>
      <p:pic>
        <p:nvPicPr>
          <p:cNvPr id="8" name="Picture 7" descr="V1_bkg_0000_Widescreen Cov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098988"/>
            <a:ext cx="12161838" cy="1170086"/>
          </a:xfrm>
          <a:solidFill>
            <a:srgbClr val="FFFFFF"/>
          </a:solidFill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yriad Pro"/>
                <a:cs typeface="Myriad Pro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776190"/>
            <a:ext cx="12161838" cy="131951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Myriad Pro"/>
                <a:cs typeface="Myriad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pic>
        <p:nvPicPr>
          <p:cNvPr id="9" name="Picture 8" descr="MHA_3cv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25" y="5105400"/>
            <a:ext cx="1729262" cy="881533"/>
          </a:xfrm>
          <a:prstGeom prst="rect">
            <a:avLst/>
          </a:prstGeom>
        </p:spPr>
      </p:pic>
      <p:pic>
        <p:nvPicPr>
          <p:cNvPr id="7" name="Picture 6" descr="MHA_3cv_cmyk.eps">
            <a:extLst>
              <a:ext uri="{FF2B5EF4-FFF2-40B4-BE49-F238E27FC236}">
                <a16:creationId xmlns:a16="http://schemas.microsoft.com/office/drawing/2014/main" id="{D4FC1784-7662-42CC-B914-A3184D9AA6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25" y="5105400"/>
            <a:ext cx="1729262" cy="88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9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4_0001_Inside 2.jpg">
            <a:extLst>
              <a:ext uri="{FF2B5EF4-FFF2-40B4-BE49-F238E27FC236}">
                <a16:creationId xmlns:a16="http://schemas.microsoft.com/office/drawing/2014/main" id="{BFA315A7-084B-4759-9E55-67D9427BF2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8" name="Picture 7" descr="V4_0001_Inside 2.jpg">
            <a:extLst>
              <a:ext uri="{FF2B5EF4-FFF2-40B4-BE49-F238E27FC236}">
                <a16:creationId xmlns:a16="http://schemas.microsoft.com/office/drawing/2014/main" id="{08DBDBAE-2692-4C56-8AA7-167B3BCFE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6" name="Picture 5" descr="V4_0001_Insid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49"/>
            <a:ext cx="121618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2359A9"/>
                </a:solidFill>
                <a:latin typeface="Myriad Pro"/>
                <a:cs typeface="Myriad Pro"/>
              </a:defRPr>
            </a:lvl1pPr>
          </a:lstStyle>
          <a:p>
            <a:r>
              <a:rPr lang="en-US"/>
              <a:t>CLICK TO ADD HEADING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5092"/>
              </a:buClr>
              <a:defRPr sz="2800">
                <a:solidFill>
                  <a:schemeClr val="tx2"/>
                </a:solidFill>
                <a:latin typeface="Myriad Pro"/>
                <a:cs typeface="Myriad Pro"/>
              </a:defRPr>
            </a:lvl1pPr>
            <a:lvl2pPr>
              <a:defRPr sz="2400">
                <a:solidFill>
                  <a:schemeClr val="tx2"/>
                </a:solidFill>
                <a:latin typeface="Myriad Pro"/>
                <a:cs typeface="Myriad Pro"/>
              </a:defRPr>
            </a:lvl2pPr>
            <a:lvl3pPr>
              <a:buClr>
                <a:srgbClr val="005092"/>
              </a:buClr>
              <a:defRPr sz="2000">
                <a:solidFill>
                  <a:schemeClr val="tx2"/>
                </a:solidFill>
                <a:latin typeface="Myriad Pro"/>
                <a:cs typeface="Myriad Pro"/>
              </a:defRPr>
            </a:lvl3pPr>
            <a:lvl4pPr>
              <a:defRPr sz="1800">
                <a:solidFill>
                  <a:schemeClr val="tx2"/>
                </a:solidFill>
                <a:latin typeface="Myriad Pro"/>
                <a:cs typeface="Myriad Pro"/>
              </a:defRPr>
            </a:lvl4pPr>
            <a:lvl5pPr>
              <a:defRPr sz="1600">
                <a:solidFill>
                  <a:schemeClr val="tx2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6680" y="6476363"/>
            <a:ext cx="607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B8B553-6FDF-CD4C-81D7-86AB780CE9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MHA_3c_MarkOnly.eps">
            <a:extLst>
              <a:ext uri="{FF2B5EF4-FFF2-40B4-BE49-F238E27FC236}">
                <a16:creationId xmlns:a16="http://schemas.microsoft.com/office/drawing/2014/main" id="{077007A8-BC55-4336-826F-99B5B9545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647" y="6467226"/>
            <a:ext cx="391992" cy="306407"/>
          </a:xfrm>
          <a:prstGeom prst="rect">
            <a:avLst/>
          </a:prstGeom>
        </p:spPr>
      </p:pic>
      <p:pic>
        <p:nvPicPr>
          <p:cNvPr id="10" name="Picture 9" descr="MHA_3c_MarkOnly.eps">
            <a:extLst>
              <a:ext uri="{FF2B5EF4-FFF2-40B4-BE49-F238E27FC236}">
                <a16:creationId xmlns:a16="http://schemas.microsoft.com/office/drawing/2014/main" id="{38FE6C46-96E2-4E3B-9E05-6F2EB3C7E6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647" y="6467226"/>
            <a:ext cx="391992" cy="306407"/>
          </a:xfrm>
          <a:prstGeom prst="rect">
            <a:avLst/>
          </a:prstGeom>
        </p:spPr>
      </p:pic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50E5C55-8624-4FB7-BA6D-661649ADF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3" y="6360465"/>
            <a:ext cx="7132411" cy="481661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source text</a:t>
            </a:r>
          </a:p>
        </p:txBody>
      </p:sp>
    </p:spTree>
    <p:extLst>
      <p:ext uri="{BB962C8B-B14F-4D97-AF65-F5344CB8AC3E}">
        <p14:creationId xmlns:p14="http://schemas.microsoft.com/office/powerpoint/2010/main" val="5211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Graphic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4_0002_Inside 3.jpg">
            <a:extLst>
              <a:ext uri="{FF2B5EF4-FFF2-40B4-BE49-F238E27FC236}">
                <a16:creationId xmlns:a16="http://schemas.microsoft.com/office/drawing/2014/main" id="{98470E91-7D88-4EF9-B494-02693E2EC8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9" name="Picture 8" descr="V4_0002_Inside 3.jpg">
            <a:extLst>
              <a:ext uri="{FF2B5EF4-FFF2-40B4-BE49-F238E27FC236}">
                <a16:creationId xmlns:a16="http://schemas.microsoft.com/office/drawing/2014/main" id="{BC2F0939-AD68-4E9C-A175-35DADF21E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5" name="Picture 4" descr="V4_0002_Inside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2359A9"/>
                </a:solidFill>
                <a:latin typeface="Myriad Pro"/>
                <a:cs typeface="Myriad Pro"/>
              </a:defRPr>
            </a:lvl1pPr>
          </a:lstStyle>
          <a:p>
            <a:r>
              <a:rPr lang="en-US"/>
              <a:t>CLICK TO ADD HEADING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6680" y="6476363"/>
            <a:ext cx="607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B8B553-6FDF-CD4C-81D7-86AB780CE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2FF7EC2-E8A6-482F-9A38-EA4C3B7BE0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3" y="6360465"/>
            <a:ext cx="7132411" cy="481661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source text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704142-913F-45D7-A551-722211BC82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08160" y="1569714"/>
            <a:ext cx="4245587" cy="4638675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047985E-A8C0-43FF-A62B-9CA7148FD2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133" y="1570039"/>
            <a:ext cx="6537294" cy="4638675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3" name="Picture 12" descr="MHA_3c_MarkOnly.eps">
            <a:extLst>
              <a:ext uri="{FF2B5EF4-FFF2-40B4-BE49-F238E27FC236}">
                <a16:creationId xmlns:a16="http://schemas.microsoft.com/office/drawing/2014/main" id="{077007A8-BC55-4336-826F-99B5B9545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647" y="6467226"/>
            <a:ext cx="391992" cy="306407"/>
          </a:xfrm>
          <a:prstGeom prst="rect">
            <a:avLst/>
          </a:prstGeom>
        </p:spPr>
      </p:pic>
      <p:pic>
        <p:nvPicPr>
          <p:cNvPr id="14" name="Picture 13" descr="MHA_3c_MarkOnly.eps">
            <a:extLst>
              <a:ext uri="{FF2B5EF4-FFF2-40B4-BE49-F238E27FC236}">
                <a16:creationId xmlns:a16="http://schemas.microsoft.com/office/drawing/2014/main" id="{95AEF21D-EE64-49D7-93D5-E3EB5D5FDA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647" y="6467226"/>
            <a:ext cx="391992" cy="3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63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4_0001_Inside 2.jpg">
            <a:extLst>
              <a:ext uri="{FF2B5EF4-FFF2-40B4-BE49-F238E27FC236}">
                <a16:creationId xmlns:a16="http://schemas.microsoft.com/office/drawing/2014/main" id="{A7AA1C97-47EE-432A-99CC-1F51C295F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13" name="Picture 12" descr="V4_0001_Inside 2.jpg">
            <a:extLst>
              <a:ext uri="{FF2B5EF4-FFF2-40B4-BE49-F238E27FC236}">
                <a16:creationId xmlns:a16="http://schemas.microsoft.com/office/drawing/2014/main" id="{41EE14C1-19A8-4956-958E-A94369AB4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10" name="Picture 9" descr="V4_0001_Insid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49"/>
            <a:ext cx="121618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aseline="0">
                <a:solidFill>
                  <a:srgbClr val="2359A9"/>
                </a:solidFill>
                <a:latin typeface="Myriad Pro"/>
                <a:cs typeface="Myriad Pro"/>
              </a:defRPr>
            </a:lvl1pPr>
          </a:lstStyle>
          <a:p>
            <a:r>
              <a:rPr lang="en-US"/>
              <a:t>CLICK TO ADD HEADING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8092" y="1535113"/>
            <a:ext cx="5373591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 i="0" cap="all" baseline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buClr>
                <a:srgbClr val="005092"/>
              </a:buClr>
              <a:defRPr sz="2800">
                <a:solidFill>
                  <a:schemeClr val="tx2"/>
                </a:solidFill>
                <a:latin typeface="Myriad Pro"/>
                <a:cs typeface="Myriad Pro"/>
              </a:defRPr>
            </a:lvl1pPr>
            <a:lvl2pPr>
              <a:defRPr sz="2400">
                <a:solidFill>
                  <a:schemeClr val="tx2"/>
                </a:solidFill>
                <a:latin typeface="Myriad Pro"/>
                <a:cs typeface="Myriad Pro"/>
              </a:defRPr>
            </a:lvl2pPr>
            <a:lvl3pPr>
              <a:buClr>
                <a:srgbClr val="005092"/>
              </a:buClr>
              <a:defRPr sz="2000">
                <a:solidFill>
                  <a:schemeClr val="tx2"/>
                </a:solidFill>
                <a:latin typeface="Myriad Pro"/>
                <a:cs typeface="Myriad Pro"/>
              </a:defRPr>
            </a:lvl3pPr>
            <a:lvl4pPr>
              <a:defRPr sz="1800">
                <a:solidFill>
                  <a:schemeClr val="tx2"/>
                </a:solidFill>
                <a:latin typeface="Myriad Pro"/>
                <a:cs typeface="Myriad Pro"/>
              </a:defRPr>
            </a:lvl4pPr>
            <a:lvl5pPr>
              <a:defRPr sz="1600">
                <a:solidFill>
                  <a:schemeClr val="tx2"/>
                </a:solidFill>
                <a:latin typeface="Myriad Pro"/>
                <a:cs typeface="Myriad Pro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8046" y="1535113"/>
            <a:ext cx="5375701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0" cap="all" baseline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buClr>
                <a:srgbClr val="005092"/>
              </a:buClr>
              <a:defRPr sz="2800">
                <a:solidFill>
                  <a:schemeClr val="tx2"/>
                </a:solidFill>
                <a:latin typeface="Myriad Pro"/>
                <a:cs typeface="Myriad Pro"/>
              </a:defRPr>
            </a:lvl1pPr>
            <a:lvl2pPr>
              <a:defRPr sz="2400">
                <a:solidFill>
                  <a:schemeClr val="tx2"/>
                </a:solidFill>
                <a:latin typeface="Myriad Pro"/>
                <a:cs typeface="Myriad Pro"/>
              </a:defRPr>
            </a:lvl2pPr>
            <a:lvl3pPr>
              <a:buClr>
                <a:srgbClr val="005092"/>
              </a:buClr>
              <a:defRPr sz="2000">
                <a:solidFill>
                  <a:schemeClr val="tx2"/>
                </a:solidFill>
                <a:latin typeface="Myriad Pro"/>
                <a:cs typeface="Myriad Pro"/>
              </a:defRPr>
            </a:lvl3pPr>
            <a:lvl4pPr>
              <a:defRPr sz="1800">
                <a:solidFill>
                  <a:schemeClr val="tx2"/>
                </a:solidFill>
                <a:latin typeface="Myriad Pro"/>
                <a:cs typeface="Myriad Pro"/>
              </a:defRPr>
            </a:lvl4pPr>
            <a:lvl5pPr>
              <a:defRPr sz="1600">
                <a:solidFill>
                  <a:schemeClr val="tx2"/>
                </a:solidFill>
                <a:latin typeface="Myriad Pro"/>
                <a:cs typeface="Myriad Pro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5C15EE1C-72DA-4C63-99B7-3CD71EFB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6680" y="6476363"/>
            <a:ext cx="607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B8B553-6FDF-CD4C-81D7-86AB780CE9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MHA_3c_MarkOnly.eps">
            <a:extLst>
              <a:ext uri="{FF2B5EF4-FFF2-40B4-BE49-F238E27FC236}">
                <a16:creationId xmlns:a16="http://schemas.microsoft.com/office/drawing/2014/main" id="{077007A8-BC55-4336-826F-99B5B9545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647" y="6467226"/>
            <a:ext cx="391992" cy="306407"/>
          </a:xfrm>
          <a:prstGeom prst="rect">
            <a:avLst/>
          </a:prstGeom>
        </p:spPr>
      </p:pic>
      <p:pic>
        <p:nvPicPr>
          <p:cNvPr id="14" name="Picture 13" descr="MHA_3c_MarkOnly.eps">
            <a:extLst>
              <a:ext uri="{FF2B5EF4-FFF2-40B4-BE49-F238E27FC236}">
                <a16:creationId xmlns:a16="http://schemas.microsoft.com/office/drawing/2014/main" id="{28069C4B-09E3-4A97-B6B7-9DF21961D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647" y="6467226"/>
            <a:ext cx="391992" cy="306407"/>
          </a:xfrm>
          <a:prstGeom prst="rect">
            <a:avLst/>
          </a:prstGeom>
        </p:spPr>
      </p:pic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8253B503-3E58-430D-9F98-34460C7EAD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3" y="6360465"/>
            <a:ext cx="7132411" cy="481661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source text</a:t>
            </a:r>
          </a:p>
        </p:txBody>
      </p:sp>
    </p:spTree>
    <p:extLst>
      <p:ext uri="{BB962C8B-B14F-4D97-AF65-F5344CB8AC3E}">
        <p14:creationId xmlns:p14="http://schemas.microsoft.com/office/powerpoint/2010/main" val="3372603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1_bkg_0002_Widescreen Inside 3.jpg">
            <a:extLst>
              <a:ext uri="{FF2B5EF4-FFF2-40B4-BE49-F238E27FC236}">
                <a16:creationId xmlns:a16="http://schemas.microsoft.com/office/drawing/2014/main" id="{6DA958C0-839B-494D-946B-0D4E26333F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42745"/>
          </a:xfrm>
          <a:prstGeom prst="rect">
            <a:avLst/>
          </a:prstGeom>
        </p:spPr>
      </p:pic>
      <p:pic>
        <p:nvPicPr>
          <p:cNvPr id="10" name="Picture 9" descr="V1_bkg_0002_Widescreen Inside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42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aseline="0">
                <a:solidFill>
                  <a:srgbClr val="2359A9"/>
                </a:solidFill>
                <a:latin typeface="Myriad Pro"/>
                <a:cs typeface="Myriad Pro"/>
              </a:defRPr>
            </a:lvl1pPr>
          </a:lstStyle>
          <a:p>
            <a:r>
              <a:rPr lang="en-US"/>
              <a:t>CLICK TO ADD HEADING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19600" y="6476363"/>
            <a:ext cx="607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B8B553-6FDF-CD4C-81D7-86AB780CE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2FF7EC2-E8A6-482F-9A38-EA4C3B7BE0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3" y="6360465"/>
            <a:ext cx="7132411" cy="481661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source text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E3FB3495-2F2C-437B-AEDE-1FE61040E01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08092" y="1521230"/>
            <a:ext cx="10934598" cy="463018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9" name="Picture 8" descr="MHA_3c_MarkOnly.eps">
            <a:extLst>
              <a:ext uri="{FF2B5EF4-FFF2-40B4-BE49-F238E27FC236}">
                <a16:creationId xmlns:a16="http://schemas.microsoft.com/office/drawing/2014/main" id="{077007A8-BC55-4336-826F-99B5B9545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567" y="6467226"/>
            <a:ext cx="391992" cy="306407"/>
          </a:xfrm>
          <a:prstGeom prst="rect">
            <a:avLst/>
          </a:prstGeom>
        </p:spPr>
      </p:pic>
      <p:pic>
        <p:nvPicPr>
          <p:cNvPr id="12" name="Picture 11" descr="MHA_3c_MarkOnly.eps">
            <a:extLst>
              <a:ext uri="{FF2B5EF4-FFF2-40B4-BE49-F238E27FC236}">
                <a16:creationId xmlns:a16="http://schemas.microsoft.com/office/drawing/2014/main" id="{83C10A38-8E87-4F18-A039-B4DE2E2782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567" y="6467226"/>
            <a:ext cx="391992" cy="3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7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1_bkg_0002_Widescreen Inside 3.jpg">
            <a:extLst>
              <a:ext uri="{FF2B5EF4-FFF2-40B4-BE49-F238E27FC236}">
                <a16:creationId xmlns:a16="http://schemas.microsoft.com/office/drawing/2014/main" id="{A146EF11-E853-4C1F-80F5-D140D5E0DC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42745"/>
          </a:xfrm>
          <a:prstGeom prst="rect">
            <a:avLst/>
          </a:prstGeom>
        </p:spPr>
      </p:pic>
      <p:pic>
        <p:nvPicPr>
          <p:cNvPr id="3" name="Picture 2" descr="V1_bkg_0002_Widescreen Inside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42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aseline="0">
                <a:solidFill>
                  <a:srgbClr val="2359A9"/>
                </a:solidFill>
                <a:latin typeface="Myriad Pro"/>
                <a:cs typeface="Myriad Pro"/>
              </a:defRPr>
            </a:lvl1pPr>
          </a:lstStyle>
          <a:p>
            <a:r>
              <a:rPr lang="en-US"/>
              <a:t>CLICK TO ADD HEADING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19600" y="6476363"/>
            <a:ext cx="607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B8B553-6FDF-CD4C-81D7-86AB780CE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2FF7EC2-E8A6-482F-9A38-EA4C3B7BE0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3" y="6360465"/>
            <a:ext cx="7132411" cy="481661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source text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9168326-92D4-47CF-B056-26A14EC9653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8092" y="1528764"/>
            <a:ext cx="10945654" cy="463073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pic>
        <p:nvPicPr>
          <p:cNvPr id="10" name="Picture 9" descr="MHA_3c_MarkOnly.eps">
            <a:extLst>
              <a:ext uri="{FF2B5EF4-FFF2-40B4-BE49-F238E27FC236}">
                <a16:creationId xmlns:a16="http://schemas.microsoft.com/office/drawing/2014/main" id="{077007A8-BC55-4336-826F-99B5B9545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567" y="6467226"/>
            <a:ext cx="391992" cy="306407"/>
          </a:xfrm>
          <a:prstGeom prst="rect">
            <a:avLst/>
          </a:prstGeom>
        </p:spPr>
      </p:pic>
      <p:pic>
        <p:nvPicPr>
          <p:cNvPr id="9" name="Picture 8" descr="MHA_3c_MarkOnly.eps">
            <a:extLst>
              <a:ext uri="{FF2B5EF4-FFF2-40B4-BE49-F238E27FC236}">
                <a16:creationId xmlns:a16="http://schemas.microsoft.com/office/drawing/2014/main" id="{77064F95-52CE-415F-ACAF-B09CD63C38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567" y="6467226"/>
            <a:ext cx="391992" cy="3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9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1_bkg_0003_Widescreen Divider 2.jpg">
            <a:extLst>
              <a:ext uri="{FF2B5EF4-FFF2-40B4-BE49-F238E27FC236}">
                <a16:creationId xmlns:a16="http://schemas.microsoft.com/office/drawing/2014/main" id="{F28DB2AF-6909-4A53-9780-A6A44F33C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42745"/>
          </a:xfrm>
          <a:prstGeom prst="rect">
            <a:avLst/>
          </a:prstGeom>
        </p:spPr>
      </p:pic>
      <p:pic>
        <p:nvPicPr>
          <p:cNvPr id="3" name="Picture 2" descr="V1_bkg_0003_Widescreen Divid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4274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64858" y="2302195"/>
            <a:ext cx="6996176" cy="1362075"/>
          </a:xfrm>
        </p:spPr>
        <p:txBody>
          <a:bodyPr anchor="t">
            <a:normAutofit/>
          </a:bodyPr>
          <a:lstStyle>
            <a:lvl1pPr algn="ctr">
              <a:defRPr sz="4000" b="0" cap="all">
                <a:solidFill>
                  <a:srgbClr val="2359A9"/>
                </a:solidFill>
                <a:latin typeface="Myriad Pro"/>
                <a:cs typeface="Myriad Pro"/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DIVIDER TEXT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18772" y="3838581"/>
            <a:ext cx="5958721" cy="66662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Myriad Pro"/>
                <a:cs typeface="Myriad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divider subtitle text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445A06F-B57B-4109-A49D-67CD8478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6680" y="6476363"/>
            <a:ext cx="607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B8B553-6FDF-CD4C-81D7-86AB780CE9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MHA_3cv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87" y="5014369"/>
            <a:ext cx="1271888" cy="648376"/>
          </a:xfrm>
          <a:prstGeom prst="rect">
            <a:avLst/>
          </a:prstGeom>
        </p:spPr>
      </p:pic>
      <p:pic>
        <p:nvPicPr>
          <p:cNvPr id="10" name="Picture 9" descr="MHA_3cv_cmyk.eps">
            <a:extLst>
              <a:ext uri="{FF2B5EF4-FFF2-40B4-BE49-F238E27FC236}">
                <a16:creationId xmlns:a16="http://schemas.microsoft.com/office/drawing/2014/main" id="{D9F6F3E1-291B-4E9C-929F-4850916BEB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87" y="5014369"/>
            <a:ext cx="1271888" cy="64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3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445A06F-B57B-4109-A49D-67CD8478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6680" y="6476363"/>
            <a:ext cx="607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B8B553-6FDF-CD4C-81D7-86AB780CE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642278D-295D-44B7-8BFA-27E28DF4C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092" y="274638"/>
            <a:ext cx="10945654" cy="1143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Myriad Pro"/>
                <a:cs typeface="Myriad Pro"/>
              </a:defRPr>
            </a:lvl1pPr>
          </a:lstStyle>
          <a:p>
            <a:r>
              <a:rPr lang="en-US"/>
              <a:t>CLICK TO ADD HEADING TEXT</a:t>
            </a:r>
          </a:p>
        </p:txBody>
      </p:sp>
      <p:pic>
        <p:nvPicPr>
          <p:cNvPr id="5" name="Picture 4" descr="MHA_3c_MarkOnly.eps">
            <a:extLst>
              <a:ext uri="{FF2B5EF4-FFF2-40B4-BE49-F238E27FC236}">
                <a16:creationId xmlns:a16="http://schemas.microsoft.com/office/drawing/2014/main" id="{077007A8-BC55-4336-826F-99B5B9545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647" y="6467226"/>
            <a:ext cx="391992" cy="306407"/>
          </a:xfrm>
          <a:prstGeom prst="rect">
            <a:avLst/>
          </a:prstGeom>
        </p:spPr>
      </p:pic>
      <p:pic>
        <p:nvPicPr>
          <p:cNvPr id="6" name="Picture 5" descr="MHA_3c_MarkOnly.eps">
            <a:extLst>
              <a:ext uri="{FF2B5EF4-FFF2-40B4-BE49-F238E27FC236}">
                <a16:creationId xmlns:a16="http://schemas.microsoft.com/office/drawing/2014/main" id="{B060E21D-A2FC-4422-BA82-CC41EFED0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647" y="6467226"/>
            <a:ext cx="391992" cy="306407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013137E-0673-4315-9D00-76C30E257B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3" y="6360465"/>
            <a:ext cx="7132411" cy="481661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source text</a:t>
            </a:r>
          </a:p>
        </p:txBody>
      </p:sp>
    </p:spTree>
    <p:extLst>
      <p:ext uri="{BB962C8B-B14F-4D97-AF65-F5344CB8AC3E}">
        <p14:creationId xmlns:p14="http://schemas.microsoft.com/office/powerpoint/2010/main" val="41920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80282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8B553-6FDF-CD4C-81D7-86AB780CE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7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9" r:id="rId2"/>
    <p:sldLayoutId id="2147483678" r:id="rId3"/>
    <p:sldLayoutId id="2147483680" r:id="rId4"/>
    <p:sldLayoutId id="2147483676" r:id="rId5"/>
    <p:sldLayoutId id="2147483677" r:id="rId6"/>
    <p:sldLayoutId id="2147483681" r:id="rId7"/>
    <p:sldLayoutId id="2147483682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all" baseline="0">
          <a:solidFill>
            <a:schemeClr val="tx1"/>
          </a:solidFill>
          <a:latin typeface="Myriad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80"/>
        </a:spcBef>
        <a:buClr>
          <a:srgbClr val="00509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480"/>
        </a:spcBef>
        <a:buClr>
          <a:srgbClr val="54A939"/>
        </a:buClr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480"/>
        </a:spcBef>
        <a:buClr>
          <a:srgbClr val="005092"/>
        </a:buClr>
        <a:buFont typeface="Courier New" panose="02070309020205020404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480"/>
        </a:spcBef>
        <a:buClr>
          <a:srgbClr val="54A939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480"/>
        </a:spcBef>
        <a:buClr>
          <a:srgbClr val="005092"/>
        </a:buClr>
        <a:buFont typeface="Arial" panose="020B0604020202020204" pitchFamily="34" charset="0"/>
        <a:buChar char="‒"/>
        <a:defRPr sz="12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26365-67F7-4D76-806D-ED47F5A4FB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2023 general assembly session recap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134A7-DCE6-47DD-829D-BD3CC61CAE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3144572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430A-4D80-7F4B-67DB-F1BDB090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 to care proposals passed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97D6-B355-7908-31CA-BAD9BC999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92" y="1580283"/>
            <a:ext cx="10945654" cy="3124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en-US"/>
              <a:t>Partnered on package to expand access to health insurance coverage and enhance affordability:</a:t>
            </a:r>
            <a:endParaRPr lang="en-US" u="sng"/>
          </a:p>
          <a:p>
            <a:pPr lvl="1"/>
            <a:r>
              <a:rPr lang="en-US" sz="2800"/>
              <a:t>Continue premium subsidies for young adults</a:t>
            </a:r>
          </a:p>
          <a:p>
            <a:pPr lvl="1"/>
            <a:r>
              <a:rPr lang="en-US" sz="2800"/>
              <a:t>Increase access to Medicaid through express lane enrollment </a:t>
            </a:r>
          </a:p>
          <a:p>
            <a:pPr lvl="1"/>
            <a:r>
              <a:rPr lang="en-US" sz="2800"/>
              <a:t>Require state agencies to explore health and dental care coverage options for undocumented immigrants</a:t>
            </a:r>
          </a:p>
          <a:p>
            <a:pPr>
              <a:buFont typeface="Wingdings" panose="020B0604020202020204" pitchFamily="34" charset="0"/>
              <a:buChar char="ü"/>
            </a:pPr>
            <a:endParaRPr lang="en-US"/>
          </a:p>
          <a:p>
            <a:pPr lvl="2">
              <a:buFont typeface="Wingdings" panose="02070309020205020404" pitchFamily="49" charset="0"/>
              <a:buChar char="ü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35364-0E9B-DDCC-050E-9A8542DB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189B0-DF14-304A-61D8-F99DF9238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E55373B-13C0-9819-1E15-D8CE57A4D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176" y="4525700"/>
            <a:ext cx="1689485" cy="168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99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93C38C7-F336-4F61-B3EE-0F26EC371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Fended off attempts to worsen liability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7291-5A3B-4BF5-9816-BA7FDEF5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C9654E-00AB-46C1-96D7-613DBF94408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69612" y="1554317"/>
            <a:ext cx="11451364" cy="46850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C00000"/>
                </a:solidFill>
                <a:cs typeface="Arial"/>
              </a:rPr>
              <a:t>Blocked</a:t>
            </a:r>
            <a:r>
              <a:rPr lang="en-US" sz="2800" b="1">
                <a:cs typeface="Arial"/>
              </a:rPr>
              <a:t> </a:t>
            </a:r>
            <a:r>
              <a:rPr lang="en-US" sz="2800">
                <a:cs typeface="Arial"/>
              </a:rPr>
              <a:t>three problematic trial-attorney backed bills that aimed to:</a:t>
            </a:r>
          </a:p>
          <a:p>
            <a:pPr marL="457200" lvl="1" indent="0">
              <a:buNone/>
            </a:pPr>
            <a:r>
              <a:rPr lang="en-US" sz="2000" b="1">
                <a:solidFill>
                  <a:srgbClr val="FF0000"/>
                </a:solidFill>
                <a:cs typeface="Arial"/>
              </a:rPr>
              <a:t>X</a:t>
            </a:r>
            <a:r>
              <a:rPr lang="en-US" sz="2000" b="1">
                <a:cs typeface="Arial"/>
              </a:rPr>
              <a:t> </a:t>
            </a:r>
            <a:r>
              <a:rPr lang="en-US" sz="2000">
                <a:cs typeface="Arial"/>
              </a:rPr>
              <a:t>Expand definition of medical records to include audit trails, circumventing discovery as part of a legal proceeding</a:t>
            </a:r>
          </a:p>
          <a:p>
            <a:pPr marL="457200" lvl="1" indent="0">
              <a:buNone/>
            </a:pPr>
            <a:r>
              <a:rPr lang="en-US" sz="2000" b="1">
                <a:solidFill>
                  <a:srgbClr val="FF0000"/>
                </a:solidFill>
                <a:cs typeface="Arial"/>
              </a:rPr>
              <a:t>X</a:t>
            </a:r>
            <a:r>
              <a:rPr lang="en-US" sz="2000">
                <a:cs typeface="Arial"/>
              </a:rPr>
              <a:t> Expand authority of Health Care Alternative Dispute Resolution Office</a:t>
            </a:r>
          </a:p>
          <a:p>
            <a:pPr marL="457200" lvl="1" indent="0">
              <a:buNone/>
            </a:pPr>
            <a:r>
              <a:rPr lang="en-US" sz="2000" b="1">
                <a:solidFill>
                  <a:srgbClr val="FF0000"/>
                </a:solidFill>
                <a:cs typeface="Arial"/>
              </a:rPr>
              <a:t>X </a:t>
            </a:r>
            <a:r>
              <a:rPr lang="en-US" sz="2000">
                <a:solidFill>
                  <a:srgbClr val="080808"/>
                </a:solidFill>
                <a:cs typeface="Arial"/>
              </a:rPr>
              <a:t>Remove the cap on non-economic damages for personal injury and wrongful death cases</a:t>
            </a:r>
          </a:p>
          <a:p>
            <a:pPr marL="457200" lvl="1" indent="0">
              <a:buNone/>
            </a:pPr>
            <a:endParaRPr lang="en-US" sz="2000">
              <a:solidFill>
                <a:srgbClr val="080808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C00000"/>
                </a:solidFill>
                <a:cs typeface="Arial"/>
              </a:rPr>
              <a:t>Defeated </a:t>
            </a:r>
            <a:r>
              <a:rPr lang="en-US" sz="2800">
                <a:cs typeface="Arial"/>
              </a:rPr>
              <a:t>attempt to allow direct entry midwives to perform home birth after C-section </a:t>
            </a:r>
            <a:endParaRPr lang="en-US" sz="280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>
                <a:cs typeface="Arial"/>
              </a:rPr>
              <a:t>Partnered with clinical leaders to articulate significant safety risks for mom and baby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>
                <a:cs typeface="Arial"/>
              </a:rPr>
              <a:t>Fought against significant bipartisan support in the House and Senate</a:t>
            </a:r>
            <a:endParaRPr lang="en-US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>
                <a:cs typeface="Arial"/>
              </a:rPr>
              <a:t>Will require interim work with the Maryland Direct Entry Midwifery Advisory Committee </a:t>
            </a:r>
            <a:endParaRPr lang="en-US" sz="2600"/>
          </a:p>
          <a:p>
            <a:pPr marL="457200" lvl="1" indent="0">
              <a:buNone/>
            </a:pPr>
            <a:endParaRPr lang="en-US" sz="2000">
              <a:solidFill>
                <a:srgbClr val="080808"/>
              </a:solidFill>
            </a:endParaRPr>
          </a:p>
          <a:p>
            <a:pPr marL="457200" lvl="1" indent="0">
              <a:buNone/>
            </a:pPr>
            <a:endParaRPr lang="en-US" sz="2000">
              <a:solidFill>
                <a:srgbClr val="080808"/>
              </a:solidFill>
            </a:endParaRPr>
          </a:p>
          <a:p>
            <a:pPr marL="457200" lvl="1" indent="0">
              <a:buNone/>
            </a:pPr>
            <a:endParaRPr lang="en-US" sz="2000">
              <a:solidFill>
                <a:srgbClr val="080808"/>
              </a:solidFill>
            </a:endParaRPr>
          </a:p>
          <a:p>
            <a:pPr marL="457200" lvl="1" indent="0">
              <a:buNone/>
            </a:pPr>
            <a:endParaRPr lang="en-US" sz="2000">
              <a:solidFill>
                <a:srgbClr val="080808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9A3EE-00C6-112E-67EC-3EFBDDA680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85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74515-48C6-8202-BE2D-8FD44A1E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Successful outcome on challenging issues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FC6E2A2-D915-DAAA-7EF6-80C149E67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1571134"/>
              </p:ext>
            </p:extLst>
          </p:nvPr>
        </p:nvGraphicFramePr>
        <p:xfrm>
          <a:off x="608092" y="1580282"/>
          <a:ext cx="1094565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4FC22-8657-FF05-824B-74AFC8704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1E6963-EEC7-C94A-3397-51359D6138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4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42E94-EFDD-57BE-87DF-B3269E997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Supported passage of other key bills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FA54321-0FD4-6F59-0836-C58AD246E2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665316"/>
              </p:ext>
            </p:extLst>
          </p:nvPr>
        </p:nvGraphicFramePr>
        <p:xfrm>
          <a:off x="608092" y="1580282"/>
          <a:ext cx="1094565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07B1C-CDA3-71E5-F110-A791E470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E52C9F-D948-BA0E-2CA3-9853F9081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33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E8CC-BD26-4B70-848D-530B2BE8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Hospital operations Requirements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FE74202-7921-DA64-ECCC-186922A473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196229"/>
              </p:ext>
            </p:extLst>
          </p:nvPr>
        </p:nvGraphicFramePr>
        <p:xfrm>
          <a:off x="608092" y="1580282"/>
          <a:ext cx="1094565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AE068-4022-4633-9C19-BC353F01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AD4827-E543-4B80-B419-C016C6CBC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24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ADC95-6A83-F684-2908-46E10773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HSCRC-related legislation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068-5900-7740-6A7E-EA8454D3E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HB 420/SB 234: Health Services Cost Review Commission-Hospital Rates-All-Payer Model Contract</a:t>
            </a:r>
          </a:p>
          <a:p>
            <a:pPr lvl="1"/>
            <a:r>
              <a:rPr lang="en-US"/>
              <a:t>Requires HSCRC to set hospital rates in a manner consistent with the All-Payer Model Contract</a:t>
            </a:r>
          </a:p>
          <a:p>
            <a:pPr lvl="1"/>
            <a:r>
              <a:rPr lang="en-US"/>
              <a:t>Aligns statute with existing practice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SB 626: Health Services Cost Review Commission – Members -Appointment</a:t>
            </a:r>
          </a:p>
          <a:p>
            <a:pPr lvl="1"/>
            <a:r>
              <a:rPr lang="en-US"/>
              <a:t>Requires Senate confirmation for gubernatorial appointments to HSCRC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7733E-78EF-2C3C-EEEF-E49483E2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52F06B-CB51-7FC8-08F2-1B537DCFDA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4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9B664-ED67-458E-92B7-FD1DA38C0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INTERIM WORK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30048-969C-4035-B409-D84BD800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87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6E8F2D-DACA-4D20-BB27-2FC0F631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1" y="130646"/>
            <a:ext cx="10945654" cy="1143000"/>
          </a:xfrm>
        </p:spPr>
        <p:txBody>
          <a:bodyPr>
            <a:normAutofit fontScale="90000"/>
          </a:bodyPr>
          <a:lstStyle/>
          <a:p>
            <a:r>
              <a:rPr lang="en-US"/>
              <a:t>Interim work: MHA-led efforts to prepare for 2024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158A5-B14F-44B8-9CAB-AE148A0B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DDC03B-654C-46E4-82EC-A5B74FD617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4A46C154-2C49-47AC-8A43-392500B572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86225"/>
              </p:ext>
            </p:extLst>
          </p:nvPr>
        </p:nvGraphicFramePr>
        <p:xfrm>
          <a:off x="608092" y="1273646"/>
          <a:ext cx="10945654" cy="4832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3681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E62F-D65B-4360-BF75-6C5B357C7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3" y="158741"/>
            <a:ext cx="10945654" cy="1143000"/>
          </a:xfrm>
        </p:spPr>
        <p:txBody>
          <a:bodyPr>
            <a:normAutofit/>
          </a:bodyPr>
          <a:lstStyle/>
          <a:p>
            <a:r>
              <a:rPr lang="en-US"/>
              <a:t>Interim work: State Agency-led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6DF9E-B339-4AC2-B624-5F48C1EEC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97DF3C-AEFB-4002-BF1C-644F7DCB2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876F005-1619-46D1-A068-03091ACCFA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805398"/>
              </p:ext>
            </p:extLst>
          </p:nvPr>
        </p:nvGraphicFramePr>
        <p:xfrm>
          <a:off x="608091" y="1256319"/>
          <a:ext cx="11102127" cy="525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9927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E62F-D65B-4360-BF75-6C5B357C7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3" y="158741"/>
            <a:ext cx="10945654" cy="1143000"/>
          </a:xfrm>
        </p:spPr>
        <p:txBody>
          <a:bodyPr>
            <a:normAutofit/>
          </a:bodyPr>
          <a:lstStyle/>
          <a:p>
            <a:r>
              <a:rPr lang="en-US"/>
              <a:t>Interim work: State Agency-led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6DF9E-B339-4AC2-B624-5F48C1EEC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97DF3C-AEFB-4002-BF1C-644F7DCB2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876F005-1619-46D1-A068-03091ACCFA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36755"/>
              </p:ext>
            </p:extLst>
          </p:nvPr>
        </p:nvGraphicFramePr>
        <p:xfrm>
          <a:off x="608091" y="1055571"/>
          <a:ext cx="11102127" cy="5152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4992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7CCAF-4AAB-4B68-9765-B0954E980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SESSION </a:t>
            </a:r>
            <a:r>
              <a:rPr lang="en-US">
                <a:solidFill>
                  <a:srgbClr val="004A87"/>
                </a:solidFill>
              </a:rPr>
              <a:t>AT A GLANCE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0ED12-5FDA-4F5C-874B-6B605727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852F0-6FED-4D11-A4F5-13B9BEC6D1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38CF26F-CAFE-1544-B1D6-D446C937A1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191824"/>
              </p:ext>
            </p:extLst>
          </p:nvPr>
        </p:nvGraphicFramePr>
        <p:xfrm>
          <a:off x="528289" y="1417638"/>
          <a:ext cx="1094565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937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1D3527-82DE-4F69-95A5-D857932C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139728"/>
            <a:ext cx="10945654" cy="1143000"/>
          </a:xfrm>
        </p:spPr>
        <p:txBody>
          <a:bodyPr/>
          <a:lstStyle/>
          <a:p>
            <a:r>
              <a:rPr lang="en-US"/>
              <a:t>more MHA member resources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9F55A0-7E1E-4B1C-BC89-B687F9DEA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2356" y="1360338"/>
            <a:ext cx="2755289" cy="267830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/>
              <a:t>Sine Die Report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/>
              <a:t>Post-Session</a:t>
            </a:r>
            <a:br>
              <a:rPr lang="en-US" sz="2400"/>
            </a:br>
            <a:r>
              <a:rPr lang="en-US" sz="2400"/>
              <a:t>Action Map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/>
              <a:t>Bill Summary: </a:t>
            </a:r>
            <a:br>
              <a:rPr lang="en-US" sz="2400"/>
            </a:br>
            <a:r>
              <a:rPr lang="en-US" sz="2400"/>
              <a:t>Side-by-Side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/>
              <a:t>Bill Summary: </a:t>
            </a:r>
            <a:br>
              <a:rPr lang="en-US" sz="2400"/>
            </a:br>
            <a:r>
              <a:rPr lang="en-US" sz="2400"/>
              <a:t>Key Takeaways</a:t>
            </a:r>
          </a:p>
          <a:p>
            <a:endParaRPr lang="en-US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64874-92A8-4AD8-A033-8D4439AA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8A8CC8-3E4F-49F5-BD57-66CF5F9940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2DBBB-9CB3-2FDD-4948-5B6673739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2" y="1045665"/>
            <a:ext cx="4115177" cy="390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5444B-C384-844E-01AD-613AC1A76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35" y="1715246"/>
            <a:ext cx="6671767" cy="3905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D7D042-B7F6-1449-596B-E0B28E9B83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86"/>
          <a:stretch/>
        </p:blipFill>
        <p:spPr>
          <a:xfrm>
            <a:off x="2011167" y="2188665"/>
            <a:ext cx="3532383" cy="396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63038B-5F0F-7BBC-B408-4A35265753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34"/>
          <a:stretch/>
        </p:blipFill>
        <p:spPr>
          <a:xfrm>
            <a:off x="3075623" y="2579530"/>
            <a:ext cx="6041483" cy="351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454A86-379F-556F-00A0-8C6C99A03FC8}"/>
              </a:ext>
            </a:extLst>
          </p:cNvPr>
          <p:cNvSpPr txBox="1"/>
          <p:nvPr/>
        </p:nvSpPr>
        <p:spPr>
          <a:xfrm>
            <a:off x="1645900" y="5780914"/>
            <a:ext cx="8675518" cy="461665"/>
          </a:xfrm>
          <a:prstGeom prst="rect">
            <a:avLst/>
          </a:prstGeom>
          <a:solidFill>
            <a:srgbClr val="DADBDE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2359A9"/>
                </a:solidFill>
                <a:latin typeface="Myriad Pro"/>
                <a:cs typeface="Segoe UI"/>
              </a:rPr>
              <a:t>Find Resources at: mhaonline.org/advocacy/legislative/state</a:t>
            </a:r>
            <a:endParaRPr lang="en-US" sz="240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014505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E6B0AC8-FAD2-8779-35FB-516C1B425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36" t="11671" r="36269" b="82816"/>
          <a:stretch/>
        </p:blipFill>
        <p:spPr>
          <a:xfrm>
            <a:off x="265468" y="1373435"/>
            <a:ext cx="2486943" cy="452482"/>
          </a:xfrm>
          <a:prstGeom prst="rect">
            <a:avLst/>
          </a:prstGeom>
        </p:spPr>
      </p:pic>
      <p:pic>
        <p:nvPicPr>
          <p:cNvPr id="17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15F1AB-3DFD-5638-291C-03D507C80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54" t="34427" r="518" b="37947"/>
          <a:stretch/>
        </p:blipFill>
        <p:spPr>
          <a:xfrm>
            <a:off x="264256" y="1870189"/>
            <a:ext cx="2763788" cy="1627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05D066-627A-40D0-AE75-FCE223A4F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102253"/>
            <a:ext cx="10945654" cy="1143000"/>
          </a:xfrm>
        </p:spPr>
        <p:txBody>
          <a:bodyPr/>
          <a:lstStyle/>
          <a:p>
            <a:r>
              <a:rPr lang="en-US"/>
              <a:t>2023 health care Legislative climate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157BF-4AC9-44D7-A86F-050B68B9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469AF-D79A-44D7-9FA8-66EB7B9B1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639A1F-7B73-41A0-9227-10170D67EE93}"/>
              </a:ext>
            </a:extLst>
          </p:cNvPr>
          <p:cNvSpPr txBox="1">
            <a:spLocks/>
          </p:cNvSpPr>
          <p:nvPr/>
        </p:nvSpPr>
        <p:spPr>
          <a:xfrm>
            <a:off x="608092" y="578224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all" baseline="0">
                <a:solidFill>
                  <a:srgbClr val="2359A9"/>
                </a:solidFill>
                <a:latin typeface="Myriad Pro"/>
                <a:ea typeface="+mj-ea"/>
                <a:cs typeface="Myriad Pro"/>
              </a:defRPr>
            </a:lvl1pPr>
          </a:lstStyle>
          <a:p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273EC19-884E-4CE2-9C92-68C7709C9EEF}"/>
              </a:ext>
            </a:extLst>
          </p:cNvPr>
          <p:cNvSpPr txBox="1">
            <a:spLocks/>
          </p:cNvSpPr>
          <p:nvPr/>
        </p:nvSpPr>
        <p:spPr>
          <a:xfrm>
            <a:off x="10866680" y="6476363"/>
            <a:ext cx="6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5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DB58F251-16AD-C480-9B41-4D9AFF703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62" t="12143" r="2577" b="45000"/>
          <a:stretch/>
        </p:blipFill>
        <p:spPr>
          <a:xfrm>
            <a:off x="2791054" y="4221882"/>
            <a:ext cx="2253340" cy="2087256"/>
          </a:xfrm>
          <a:prstGeom prst="rect">
            <a:avLst/>
          </a:prstGeom>
        </p:spPr>
      </p:pic>
      <p:pic>
        <p:nvPicPr>
          <p:cNvPr id="13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2D9C76-1831-BFB5-457E-3459DCE0B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79" t="12255" r="758" b="79738"/>
          <a:stretch/>
        </p:blipFill>
        <p:spPr>
          <a:xfrm>
            <a:off x="267510" y="4941233"/>
            <a:ext cx="2579033" cy="481071"/>
          </a:xfrm>
          <a:prstGeom prst="rect">
            <a:avLst/>
          </a:prstGeom>
        </p:spPr>
      </p:pic>
      <p:pic>
        <p:nvPicPr>
          <p:cNvPr id="22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DE6AB4-5A66-2763-40BA-4192629379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286" r="518" b="41190"/>
          <a:stretch/>
        </p:blipFill>
        <p:spPr>
          <a:xfrm>
            <a:off x="191216" y="5246670"/>
            <a:ext cx="2734261" cy="862521"/>
          </a:xfrm>
          <a:prstGeom prst="rect">
            <a:avLst/>
          </a:prstGeom>
        </p:spPr>
      </p:pic>
      <p:pic>
        <p:nvPicPr>
          <p:cNvPr id="23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CF328172-ADC2-1D36-7470-0CA243B54C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" t="47381" b="18333"/>
          <a:stretch/>
        </p:blipFill>
        <p:spPr>
          <a:xfrm>
            <a:off x="6195965" y="1602590"/>
            <a:ext cx="2593743" cy="1901337"/>
          </a:xfrm>
          <a:prstGeom prst="rect">
            <a:avLst/>
          </a:prstGeom>
        </p:spPr>
      </p:pic>
      <p:pic>
        <p:nvPicPr>
          <p:cNvPr id="11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801CA5D9-13C8-D348-5CA8-6EC59F935D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55" t="10714" r="943" b="79048"/>
          <a:stretch/>
        </p:blipFill>
        <p:spPr>
          <a:xfrm>
            <a:off x="6281798" y="1189324"/>
            <a:ext cx="2418827" cy="529200"/>
          </a:xfrm>
          <a:prstGeom prst="rect">
            <a:avLst/>
          </a:prstGeom>
        </p:spPr>
      </p:pic>
      <p:pic>
        <p:nvPicPr>
          <p:cNvPr id="8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750ADEF0-1E41-E22A-4BD6-C103BE461B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491" r="515" b="36429"/>
          <a:stretch/>
        </p:blipFill>
        <p:spPr>
          <a:xfrm>
            <a:off x="9393919" y="1189843"/>
            <a:ext cx="2298032" cy="2373781"/>
          </a:xfrm>
          <a:prstGeom prst="rect">
            <a:avLst/>
          </a:prstGeom>
        </p:spPr>
      </p:pic>
      <p:pic>
        <p:nvPicPr>
          <p:cNvPr id="14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8A657BAF-85C4-195E-1C5A-058AFAC100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667" r="1031" b="80238"/>
          <a:stretch/>
        </p:blipFill>
        <p:spPr>
          <a:xfrm>
            <a:off x="7463618" y="3339036"/>
            <a:ext cx="2420225" cy="431222"/>
          </a:xfrm>
          <a:prstGeom prst="rect">
            <a:avLst/>
          </a:prstGeom>
        </p:spPr>
      </p:pic>
      <p:pic>
        <p:nvPicPr>
          <p:cNvPr id="10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7136F2-9361-E4D1-DAD5-6B088EE4EE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333" r="515" b="45568"/>
          <a:stretch/>
        </p:blipFill>
        <p:spPr>
          <a:xfrm>
            <a:off x="1095795" y="3088630"/>
            <a:ext cx="2380947" cy="1858198"/>
          </a:xfrm>
          <a:prstGeom prst="rect">
            <a:avLst/>
          </a:prstGeom>
        </p:spPr>
      </p:pic>
      <p:pic>
        <p:nvPicPr>
          <p:cNvPr id="16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0A06261F-E513-8593-CA8F-ECAAFA9E70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5799" y="2290113"/>
            <a:ext cx="2742883" cy="1846784"/>
          </a:xfrm>
          <a:prstGeom prst="rect">
            <a:avLst/>
          </a:prstGeom>
        </p:spPr>
      </p:pic>
      <p:pic>
        <p:nvPicPr>
          <p:cNvPr id="18" name="Picture 1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2A4DEDA2-DBB2-C001-C01E-2402A5B487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2705" y="1133289"/>
            <a:ext cx="2742883" cy="1172240"/>
          </a:xfrm>
          <a:prstGeom prst="rect">
            <a:avLst/>
          </a:prstGeom>
        </p:spPr>
      </p:pic>
      <p:pic>
        <p:nvPicPr>
          <p:cNvPr id="20" name="Picture 2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FCFA17-133C-1EBE-28A4-8EDD2D92A5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3053" y="5255410"/>
            <a:ext cx="2742883" cy="981205"/>
          </a:xfrm>
          <a:prstGeom prst="rect">
            <a:avLst/>
          </a:prstGeom>
        </p:spPr>
      </p:pic>
      <p:pic>
        <p:nvPicPr>
          <p:cNvPr id="24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62A719C0-8028-090E-1D1B-52438F5A17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0484" y="4518100"/>
            <a:ext cx="1837216" cy="675385"/>
          </a:xfrm>
          <a:prstGeom prst="rect">
            <a:avLst/>
          </a:prstGeom>
        </p:spPr>
      </p:pic>
      <p:pic>
        <p:nvPicPr>
          <p:cNvPr id="21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D49EBF42-EA4F-141E-0C1F-A5D55D9B43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571" b="36190"/>
          <a:stretch/>
        </p:blipFill>
        <p:spPr>
          <a:xfrm>
            <a:off x="7253227" y="3583563"/>
            <a:ext cx="2842260" cy="1568305"/>
          </a:xfrm>
          <a:prstGeom prst="rect">
            <a:avLst/>
          </a:prstGeom>
        </p:spPr>
      </p:pic>
      <p:pic>
        <p:nvPicPr>
          <p:cNvPr id="12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CB5E1FC-34B0-3E0B-09E9-E857C22733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7619" r="515" b="44405"/>
          <a:stretch/>
        </p:blipFill>
        <p:spPr>
          <a:xfrm>
            <a:off x="9740009" y="2949237"/>
            <a:ext cx="2253341" cy="18766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2EBC1D-A82E-9BAE-DD3D-BD168F8543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12066" y="5698876"/>
            <a:ext cx="3943553" cy="5207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D949919-EC4D-2401-4FDC-F8D147A82E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31492" y="5072189"/>
            <a:ext cx="2933851" cy="67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97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A0421-C8A7-D217-5B67-85377785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6680" y="6476363"/>
            <a:ext cx="60726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B8B553-6FDF-CD4C-81D7-86AB780CE96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A9D1DC22-2BD9-EA67-2982-21BA62ADF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713" y="340919"/>
            <a:ext cx="7644412" cy="5733309"/>
          </a:xfrm>
          <a:prstGeom prst="rect">
            <a:avLst/>
          </a:prstGeom>
          <a:ln w="28575">
            <a:solidFill>
              <a:srgbClr val="54A939"/>
            </a:solidFill>
          </a:ln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E3100C-D385-96F7-96DB-A2E16F0B5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093" y="6360465"/>
            <a:ext cx="7132411" cy="481661"/>
          </a:xfrm>
        </p:spPr>
        <p:txBody>
          <a:bodyPr/>
          <a:lstStyle/>
          <a:p>
            <a:r>
              <a:rPr lang="en-US"/>
              <a:t>*Does not include </a:t>
            </a:r>
            <a:r>
              <a:rPr lang="en-US" err="1"/>
              <a:t>crossfiles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06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6C5F1-A03C-47DB-95E2-17275989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Outcomes on hospital field</a:t>
            </a:r>
            <a:br>
              <a:rPr lang="en-US"/>
            </a:br>
            <a:r>
              <a:rPr lang="en-US"/>
              <a:t> priorities &amp; other key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5EC76-E4D6-41F1-AD4D-FE6F9E31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41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B3D5A-86FD-3323-C097-EBCD20F2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3" y="180254"/>
            <a:ext cx="10945654" cy="1143000"/>
          </a:xfrm>
        </p:spPr>
        <p:txBody>
          <a:bodyPr>
            <a:normAutofit/>
          </a:bodyPr>
          <a:lstStyle/>
          <a:p>
            <a:r>
              <a:rPr lang="en-US"/>
              <a:t>Mha 2023 legislative agenda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910832F-1186-B630-B267-E33A0E9273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105958"/>
              </p:ext>
            </p:extLst>
          </p:nvPr>
        </p:nvGraphicFramePr>
        <p:xfrm>
          <a:off x="1056734" y="1371085"/>
          <a:ext cx="10036246" cy="4335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F888E-5127-D757-067F-87575973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E3BC6A-7F55-BF8B-440F-875968D6D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21000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0DB3B-F3D2-4985-9A89-A207F2279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45" y="274638"/>
            <a:ext cx="10945654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kern="1200" cap="all" baseline="0">
                <a:latin typeface="Myriad Pro"/>
                <a:ea typeface="+mj-ea"/>
                <a:cs typeface="Myriad Pro"/>
              </a:rPr>
              <a:t>Significant state Investments in health care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B950B6-DF30-4780-A67A-1DB2B0F04721}"/>
              </a:ext>
            </a:extLst>
          </p:cNvPr>
          <p:cNvSpPr txBox="1"/>
          <p:nvPr/>
        </p:nvSpPr>
        <p:spPr>
          <a:xfrm>
            <a:off x="462684" y="1973371"/>
            <a:ext cx="3089465" cy="35033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ctr">
              <a:spcBef>
                <a:spcPts val="480"/>
              </a:spcBef>
            </a:pPr>
            <a:r>
              <a:rPr lang="en-US" sz="3200" b="1">
                <a:solidFill>
                  <a:schemeClr val="bg2"/>
                </a:solidFill>
                <a:latin typeface="Myriad Pro"/>
              </a:rPr>
              <a:t>$50 Million Medicaid Deficit Assessment Reduction</a:t>
            </a:r>
          </a:p>
          <a:p>
            <a:pPr algn="ctr">
              <a:spcBef>
                <a:spcPts val="480"/>
              </a:spcBef>
            </a:pPr>
            <a:endParaRPr lang="en-US" sz="3200">
              <a:solidFill>
                <a:srgbClr val="5E5E5E"/>
              </a:solidFill>
              <a:latin typeface="Myriad Pro"/>
            </a:endParaRPr>
          </a:p>
          <a:p>
            <a:pPr algn="ctr">
              <a:spcBef>
                <a:spcPts val="480"/>
              </a:spcBef>
            </a:pPr>
            <a:r>
              <a:rPr lang="en-US" sz="3000">
                <a:solidFill>
                  <a:srgbClr val="5E5E5E"/>
                </a:solidFill>
                <a:latin typeface="Myriad Pro"/>
              </a:rPr>
              <a:t>One-time reduction to temper mid-year rate reduction impact on hospitals </a:t>
            </a:r>
            <a:endParaRPr lang="en-US" sz="3000">
              <a:solidFill>
                <a:srgbClr val="5E5E5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F5D18-39F8-4802-BBA3-D8D2BEEF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6680" y="6476363"/>
            <a:ext cx="6072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B8B553-6FDF-CD4C-81D7-86AB780CE96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4674000-3696-E5F0-4772-4CBF42D15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093" y="6360465"/>
            <a:ext cx="7132411" cy="481661"/>
          </a:xfrm>
        </p:spPr>
        <p:txBody>
          <a:bodyPr/>
          <a:lstStyle/>
          <a:p>
            <a:endParaRPr lang="en-US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CECF557-E922-51CB-B5DE-334439BDDF48}"/>
              </a:ext>
            </a:extLst>
          </p:cNvPr>
          <p:cNvSpPr txBox="1"/>
          <p:nvPr/>
        </p:nvSpPr>
        <p:spPr>
          <a:xfrm>
            <a:off x="6359766" y="1202698"/>
            <a:ext cx="53707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5E5E5E"/>
                </a:solidFill>
                <a:latin typeface="Myriad Pro"/>
              </a:rPr>
              <a:t>Additional MHA Priorities</a:t>
            </a:r>
            <a:endParaRPr lang="en-US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497378F4-1000-9ADF-96A8-945F7139F6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849002"/>
              </p:ext>
            </p:extLst>
          </p:nvPr>
        </p:nvGraphicFramePr>
        <p:xfrm>
          <a:off x="4032209" y="1719312"/>
          <a:ext cx="7586354" cy="416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823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171D4-A8E9-4EB5-AF8E-E97BA30D8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All Workforce Priorities Advanced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C8095-FC3A-4120-BC9A-66FA35EF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91061D-0F02-4CBC-8EF9-DC294882D9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BAC912-2EE4-4E5D-8C9F-EAE44C405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92" y="1299411"/>
            <a:ext cx="11348173" cy="5176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800"/>
              </a:spcBef>
              <a:buFont typeface="Wingdings" panose="020B0604020202020204" pitchFamily="34" charset="0"/>
              <a:buChar char="ü"/>
            </a:pPr>
            <a:r>
              <a:rPr lang="en-US"/>
              <a:t>Maryland Board of Nursing reform</a:t>
            </a:r>
          </a:p>
          <a:p>
            <a:pPr lvl="1">
              <a:spcBef>
                <a:spcPts val="800"/>
              </a:spcBef>
            </a:pPr>
            <a:r>
              <a:rPr lang="en-US"/>
              <a:t>Transfers Board infrastructure oversight to Secretary of Health for 2 years</a:t>
            </a:r>
          </a:p>
          <a:p>
            <a:pPr lvl="1">
              <a:spcBef>
                <a:spcPts val="800"/>
              </a:spcBef>
            </a:pPr>
            <a:r>
              <a:rPr lang="en-US"/>
              <a:t>Requires collaboration with state agencies to address staffing vacancies and outdated IT</a:t>
            </a:r>
          </a:p>
          <a:p>
            <a:pPr lvl="1">
              <a:spcBef>
                <a:spcPts val="800"/>
              </a:spcBef>
            </a:pPr>
            <a:r>
              <a:rPr lang="en-US"/>
              <a:t>Allows nurse graduates 2 attempts to pass the national licensure exam while maintaining nurse graduate status</a:t>
            </a:r>
          </a:p>
          <a:p>
            <a:pPr lvl="1">
              <a:spcBef>
                <a:spcPts val="800"/>
              </a:spcBef>
            </a:pPr>
            <a:r>
              <a:rPr lang="en-US"/>
              <a:t>Permits release of aggregate data to support workforce planning</a:t>
            </a:r>
          </a:p>
          <a:p>
            <a:pPr>
              <a:spcBef>
                <a:spcPts val="800"/>
              </a:spcBef>
              <a:buFont typeface="Wingdings" panose="020B0604020202020204" pitchFamily="34" charset="0"/>
              <a:buChar char="ü"/>
            </a:pPr>
            <a:r>
              <a:rPr lang="en-US"/>
              <a:t>Modernized state law for physician credentialing </a:t>
            </a:r>
          </a:p>
          <a:p>
            <a:pPr>
              <a:spcBef>
                <a:spcPts val="800"/>
              </a:spcBef>
              <a:buFont typeface="Wingdings" panose="020B0604020202020204" pitchFamily="34" charset="0"/>
              <a:buChar char="ü"/>
            </a:pPr>
            <a:r>
              <a:rPr lang="en-US"/>
              <a:t>Created pathway for internationally-educated nurses to receive an initial Maryland license by removing social security number requirement</a:t>
            </a:r>
          </a:p>
        </p:txBody>
      </p:sp>
    </p:spTree>
    <p:extLst>
      <p:ext uri="{BB962C8B-B14F-4D97-AF65-F5344CB8AC3E}">
        <p14:creationId xmlns:p14="http://schemas.microsoft.com/office/powerpoint/2010/main" val="54100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430A-4D80-7F4B-67DB-F1BDB090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 access to care proposals passed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97D6-B355-7908-31CA-BAD9BC999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en-US"/>
              <a:t>Telehealth</a:t>
            </a:r>
          </a:p>
          <a:p>
            <a:pPr lvl="1"/>
            <a:r>
              <a:rPr lang="en-US"/>
              <a:t>Passed MHA bill to extend reimbursement parity and allow audio-only telehealth for two years</a:t>
            </a:r>
          </a:p>
          <a:p>
            <a:pPr lvl="2"/>
            <a:r>
              <a:rPr lang="en-US"/>
              <a:t>Requires MHCC to conduct a final study on telehealth and provide recommendations on the permanent role of telehealth in Maryland's health care system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/>
              <a:t>Behavioral Health</a:t>
            </a:r>
          </a:p>
          <a:p>
            <a:pPr lvl="1"/>
            <a:r>
              <a:rPr lang="en-US"/>
              <a:t>Helped advance comprehensive legislation to significantly improve Maryland's behavioral health system of care including:</a:t>
            </a:r>
          </a:p>
          <a:p>
            <a:pPr lvl="2"/>
            <a:r>
              <a:rPr lang="en-US"/>
              <a:t>Establishing the Commission on Behavioral Health Treatment and Access</a:t>
            </a:r>
          </a:p>
          <a:p>
            <a:pPr lvl="2"/>
            <a:r>
              <a:rPr lang="en-US"/>
              <a:t>Implementing a 500-person value-based purchasing pilot program to help individuals at risk of visiting emergency departments due to behavioral health crises  </a:t>
            </a:r>
          </a:p>
          <a:p>
            <a:pPr lvl="2">
              <a:buFont typeface="Wingdings" panose="02070309020205020404" pitchFamily="49" charset="0"/>
              <a:buChar char="ü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35364-0E9B-DDCC-050E-9A8542DB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8B553-6FDF-CD4C-81D7-86AB780CE96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189B0-DF14-304A-61D8-F99DF9238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3721"/>
      </p:ext>
    </p:extLst>
  </p:cSld>
  <p:clrMapOvr>
    <a:masterClrMapping/>
  </p:clrMapOvr>
</p:sld>
</file>

<file path=ppt/theme/theme1.xml><?xml version="1.0" encoding="utf-8"?>
<a:theme xmlns:a="http://schemas.openxmlformats.org/drawingml/2006/main" name="MHA Theme">
  <a:themeElements>
    <a:clrScheme name="Custom 1">
      <a:dk1>
        <a:srgbClr val="2359A9"/>
      </a:dk1>
      <a:lt1>
        <a:sysClr val="window" lastClr="FFFFFF"/>
      </a:lt1>
      <a:dk2>
        <a:srgbClr val="444647"/>
      </a:dk2>
      <a:lt2>
        <a:srgbClr val="54A939"/>
      </a:lt2>
      <a:accent1>
        <a:srgbClr val="2359A9"/>
      </a:accent1>
      <a:accent2>
        <a:srgbClr val="54A939"/>
      </a:accent2>
      <a:accent3>
        <a:srgbClr val="888B8D"/>
      </a:accent3>
      <a:accent4>
        <a:srgbClr val="CCE2F1"/>
      </a:accent4>
      <a:accent5>
        <a:srgbClr val="001B49"/>
      </a:accent5>
      <a:accent6>
        <a:srgbClr val="FFFFFE"/>
      </a:accent6>
      <a:hlink>
        <a:srgbClr val="444647"/>
      </a:hlink>
      <a:folHlink>
        <a:srgbClr val="2359A9"/>
      </a:folHlink>
    </a:clrScheme>
    <a:fontScheme name="Custom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3200" dirty="0" smtClean="0">
            <a:solidFill>
              <a:srgbClr val="5E5E5E"/>
            </a:solidFill>
            <a:latin typeface="Myriad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HA Template March 31 2020" id="{6C0C657A-D541-4C94-B646-B2E8CCF33ECA}" vid="{7E3460F0-D896-49C4-BD77-61BB40D9C8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Myriad Pro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yriad Pro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Myriad Pro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yriad Pro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0390159DFDA4BB4B8281BD2300A1E" ma:contentTypeVersion="17" ma:contentTypeDescription="Create a new document." ma:contentTypeScope="" ma:versionID="647632de4487c622b6e1e86d8ce0077e">
  <xsd:schema xmlns:xsd="http://www.w3.org/2001/XMLSchema" xmlns:xs="http://www.w3.org/2001/XMLSchema" xmlns:p="http://schemas.microsoft.com/office/2006/metadata/properties" xmlns:ns1="http://schemas.microsoft.com/sharepoint/v3" xmlns:ns2="0c8f5b85-b2e1-4ea3-b679-58e316d6df9e" xmlns:ns3="f2ebf0fa-e4e5-49ad-8dfc-faa57323e538" xmlns:ns4="3897ab8f-4847-4b89-95c3-4eb8a86f2edb" targetNamespace="http://schemas.microsoft.com/office/2006/metadata/properties" ma:root="true" ma:fieldsID="ae0bf747a4308623cd0dce4f5da7beeb" ns1:_="" ns2:_="" ns3:_="" ns4:_="">
    <xsd:import namespace="http://schemas.microsoft.com/sharepoint/v3"/>
    <xsd:import namespace="0c8f5b85-b2e1-4ea3-b679-58e316d6df9e"/>
    <xsd:import namespace="f2ebf0fa-e4e5-49ad-8dfc-faa57323e538"/>
    <xsd:import namespace="3897ab8f-4847-4b89-95c3-4eb8a86f2e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PublishingStartDate" minOccurs="0"/>
                <xsd:element ref="ns1:PublishingExpirationDate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f5b85-b2e1-4ea3-b679-58e316d6df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bb1cd91-c6d9-4598-a6e5-5a758957f1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bf0fa-e4e5-49ad-8dfc-faa57323e53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7ab8f-4847-4b89-95c3-4eb8a86f2ed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d2b788ae-919b-4852-8831-24d6f30228d6}" ma:internalName="TaxCatchAll" ma:showField="CatchAllData" ma:web="3897ab8f-4847-4b89-95c3-4eb8a86f2e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f2ebf0fa-e4e5-49ad-8dfc-faa57323e538">
      <UserInfo>
        <DisplayName>Raswant, Maansi</DisplayName>
        <AccountId>101</AccountId>
        <AccountType/>
      </UserInfo>
      <UserInfo>
        <DisplayName>Witten, Jennifer</DisplayName>
        <AccountId>25</AccountId>
        <AccountType/>
      </UserInfo>
      <UserInfo>
        <DisplayName>Frazee, Brian</DisplayName>
        <AccountId>78</AccountId>
        <AccountType/>
      </UserInfo>
      <UserInfo>
        <DisplayName>Dorrien, Erin</DisplayName>
        <AccountId>171</AccountId>
        <AccountType/>
      </UserInfo>
      <UserInfo>
        <DisplayName>Stallings, Nicole</DisplayName>
        <AccountId>88</AccountId>
        <AccountType/>
      </UserInfo>
      <UserInfo>
        <DisplayName>Ross, Patricia</DisplayName>
        <AccountId>31</AccountId>
        <AccountType/>
      </UserInfo>
      <UserInfo>
        <DisplayName>Cunningham, Erin</DisplayName>
        <AccountId>311</AccountId>
        <AccountType/>
      </UserInfo>
      <UserInfo>
        <DisplayName>Pham, Hanh</DisplayName>
        <AccountId>489</AccountId>
        <AccountType/>
      </UserInfo>
      <UserInfo>
        <DisplayName>Krienke, Jane</DisplayName>
        <AccountId>35</AccountId>
        <AccountType/>
      </UserInfo>
      <UserInfo>
        <DisplayName>Hsu, Diana-Lynne</DisplayName>
        <AccountId>476</AccountId>
        <AccountType/>
      </UserInfo>
    </SharedWithUsers>
    <lcf76f155ced4ddcb4097134ff3c332f xmlns="0c8f5b85-b2e1-4ea3-b679-58e316d6df9e">
      <Terms xmlns="http://schemas.microsoft.com/office/infopath/2007/PartnerControls"/>
    </lcf76f155ced4ddcb4097134ff3c332f>
    <TaxCatchAll xmlns="3897ab8f-4847-4b89-95c3-4eb8a86f2edb" xsi:nil="true"/>
  </documentManagement>
</p:properties>
</file>

<file path=customXml/itemProps1.xml><?xml version="1.0" encoding="utf-8"?>
<ds:datastoreItem xmlns:ds="http://schemas.openxmlformats.org/officeDocument/2006/customXml" ds:itemID="{9CB4162F-5A78-46D1-ABDE-E598543D72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49F02E-92C4-45F7-B9DB-01C1B39AA1F5}">
  <ds:schemaRefs>
    <ds:schemaRef ds:uri="0c8f5b85-b2e1-4ea3-b679-58e316d6df9e"/>
    <ds:schemaRef ds:uri="3897ab8f-4847-4b89-95c3-4eb8a86f2edb"/>
    <ds:schemaRef ds:uri="f2ebf0fa-e4e5-49ad-8dfc-faa57323e5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02AB676-48CF-4963-9D0A-D170F7F18BFA}">
  <ds:schemaRefs>
    <ds:schemaRef ds:uri="0c8f5b85-b2e1-4ea3-b679-58e316d6df9e"/>
    <ds:schemaRef ds:uri="3897ab8f-4847-4b89-95c3-4eb8a86f2edb"/>
    <ds:schemaRef ds:uri="f2ebf0fa-e4e5-49ad-8dfc-faa57323e5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20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MHA Theme</vt:lpstr>
      <vt:lpstr>2023 general assembly session recap</vt:lpstr>
      <vt:lpstr>2023 SESSION AT A GLANCE</vt:lpstr>
      <vt:lpstr>2023 health care Legislative climate</vt:lpstr>
      <vt:lpstr>PowerPoint Presentation</vt:lpstr>
      <vt:lpstr>Outcomes on hospital field  priorities &amp; other key issues</vt:lpstr>
      <vt:lpstr>Mha 2023 legislative agenda</vt:lpstr>
      <vt:lpstr>Significant state Investments in health care </vt:lpstr>
      <vt:lpstr>All Workforce Priorities Advanced</vt:lpstr>
      <vt:lpstr> access to care proposals passed</vt:lpstr>
      <vt:lpstr>access to care proposals passed (cont.)</vt:lpstr>
      <vt:lpstr>Fended off attempts to worsen liability environment</vt:lpstr>
      <vt:lpstr>Successful outcome on challenging issues</vt:lpstr>
      <vt:lpstr>Supported passage of other key bills</vt:lpstr>
      <vt:lpstr>New Hospital operations Requirements</vt:lpstr>
      <vt:lpstr>HSCRC-related legislation</vt:lpstr>
      <vt:lpstr>2023 INTERIM WORK </vt:lpstr>
      <vt:lpstr>Interim work: MHA-led efforts to prepare for 2024 session</vt:lpstr>
      <vt:lpstr>Interim work: State Agency-led work</vt:lpstr>
      <vt:lpstr>Interim work: State Agency-led work</vt:lpstr>
      <vt:lpstr>more MHA member 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LEGISLATIVE ADVOCACY UPDATE</dc:title>
  <dc:creator>Cunningham, Erin</dc:creator>
  <cp:revision>3</cp:revision>
  <dcterms:created xsi:type="dcterms:W3CDTF">2021-04-23T14:48:55Z</dcterms:created>
  <dcterms:modified xsi:type="dcterms:W3CDTF">2023-04-19T17:23:31Z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0x0101006540390159DFDA4BB4B8281BD2300A1E</vt:lpwstr>
  </property>
  <property fmtid="{D5CDD505-2E9C-101B-9397-08002B2CF9AE}" pid="3" name="MediaServiceImageTags">
    <vt:lpwstr/>
  </property>
</Properties>
</file>