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4" r:id="rId4"/>
  </p:sldMasterIdLst>
  <p:notesMasterIdLst>
    <p:notesMasterId r:id="rId33"/>
  </p:notesMasterIdLst>
  <p:handoutMasterIdLst>
    <p:handoutMasterId r:id="rId34"/>
  </p:handoutMasterIdLst>
  <p:sldIdLst>
    <p:sldId id="271" r:id="rId5"/>
    <p:sldId id="839" r:id="rId6"/>
    <p:sldId id="2147471242" r:id="rId7"/>
    <p:sldId id="2147471251" r:id="rId8"/>
    <p:sldId id="308" r:id="rId9"/>
    <p:sldId id="273" r:id="rId10"/>
    <p:sldId id="812" r:id="rId11"/>
    <p:sldId id="837" r:id="rId12"/>
    <p:sldId id="2147471245" r:id="rId13"/>
    <p:sldId id="2147471246" r:id="rId14"/>
    <p:sldId id="2147471247" r:id="rId15"/>
    <p:sldId id="2147471240" r:id="rId16"/>
    <p:sldId id="2147471250" r:id="rId17"/>
    <p:sldId id="2147471241" r:id="rId18"/>
    <p:sldId id="819" r:id="rId19"/>
    <p:sldId id="2147471249" r:id="rId20"/>
    <p:sldId id="810" r:id="rId21"/>
    <p:sldId id="2147471248" r:id="rId22"/>
    <p:sldId id="835" r:id="rId23"/>
    <p:sldId id="833" r:id="rId24"/>
    <p:sldId id="808" r:id="rId25"/>
    <p:sldId id="289" r:id="rId26"/>
    <p:sldId id="836" r:id="rId27"/>
    <p:sldId id="2147471244" r:id="rId28"/>
    <p:sldId id="2147471243" r:id="rId29"/>
    <p:sldId id="828" r:id="rId30"/>
    <p:sldId id="788" r:id="rId31"/>
    <p:sldId id="785" r:id="rId32"/>
  </p:sldIdLst>
  <p:sldSz cx="12161838" cy="6858000"/>
  <p:notesSz cx="6858000" cy="9144000"/>
  <p:embeddedFontLst>
    <p:embeddedFont>
      <p:font typeface="Myriad Pro" panose="020B0503030403020204" charset="0"/>
      <p:regular r:id="rId35"/>
      <p:bold r:id="rId36"/>
      <p:italic r:id="rId37"/>
      <p:boldItalic r:id="rId38"/>
    </p:embeddedFont>
    <p:embeddedFont>
      <p:font typeface="Segoe UI" panose="020B0502040204020203" pitchFamily="34"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C47B12-153A-DB4C-F3C8-882FDC6ADF68}" name="Pallavi Arora" initials="PA" userId="S::parora@mhaonline.org::d2705bc1-a4fb-431b-ac73-93388a4e04b5" providerId="AD"/>
  <p188:author id="{99963E28-CABF-8DCE-D8EB-9732873ABA56}" name="Floyd, Brandon" initials="FB" userId="S::bfloyd@mhaonline.org::15c617d1-5997-46ae-aa21-2b3277128baa" providerId="AD"/>
  <p188:author id="{9722B529-3360-5E86-B289-0166A0BF8A3A}" name="Guest User" initials="GU" userId="S::urn:spo:anon#1b5a3363dd278e57e53d76f84539979197412f84e27a1842fd31143914cb2af3::" providerId="AD"/>
  <p188:author id="{F3815631-68AD-6E1F-80B4-827F35FBE3F1}" name="Hsu, Diana-Lynne" initials="HDL" userId="S::dhsu@mhaonline.org::94be7ce8-654f-4953-a89e-0992153cd0bf" providerId="AD"/>
  <p188:author id="{8F3D8B34-AA4B-3E3B-AC29-627280449B9D}" name="Stallings, Nicole" initials="SN" userId="S::nstallings@mhaonline.org::5378e22c-dc9f-46a5-9844-0b14cf28d29d" providerId="AD"/>
  <p188:author id="{BC325538-A8BB-E8B2-AF43-86E60F68ACA6}" name="Katherine Surko" initials="KS" userId="S::ksurko@mhaonline.org::f5d4d0c0-04ca-4771-8116-309c982e9d0f" providerId="AD"/>
  <p188:author id="{A3668F41-A10A-3AA4-336D-C86EEB2EE9E6}" name="Guest User" initials="GU" userId="S::urn:spo:anon#cbf1cd796d5a218b3d719469304b504b900f3f34c81693576f01f63a25a2fc76::" providerId="AD"/>
  <p188:author id="{CF8BFF50-0058-0F37-7F4E-281B316D1A99}" name="Krienke, Jane" initials="KJ" userId="S::jkrienke@mhaonline.org::7245fbc9-3535-4a8d-b3fa-fcddd2f1356d" providerId="AD"/>
  <p188:author id="{DA4A2783-F215-46B2-5C9F-0041A02C2F3F}" name="Chen, Steven" initials="CS" userId="S::schen@mhaonline.org::f4b519fd-b55b-401a-bb9d-2c2143a7a8fd" providerId="AD"/>
  <p188:author id="{25A61ADD-A8D6-30AB-55A6-DC03507B4CFF}" name="Sims, Brian" initials="SB" userId="S::bsims@mhaonline.org::76554c40-ed42-4796-9930-ffeef93c0c34" providerId="AD"/>
  <p188:author id="{DBCFF3E1-D167-166C-9C8A-622A4EDF54BF}" name="Diana Hsu" initials="DH" userId="Diana Hsu" providerId="None"/>
  <p188:author id="{3203F6EE-7DC5-1DB1-AEE2-E89AF75C6010}" name="Dorrien, Erin" initials="DE" userId="S::edorrien@mhaonline.org::fb7c722e-70fb-4ce6-97ce-af092adc90d8" providerId="AD"/>
  <p188:author id="{72F312F0-F3FA-6BCA-C211-3C749395048A}" name="Cunningham, Erin" initials="CE" userId="S::ecunningham@mhaonline.org::a3bafa61-c705-43b3-a60f-45829c3358da" providerId="AD"/>
  <p188:author id="{15A4BBF5-EBBD-6222-09BD-0E3CF8C69DC2}" name="Guest User" initials="GU" userId="S::urn:spo:anon#97c8c78bbc4417c408949fc6ac67bda595f0c4757c75299a4125afb4b27e6c4a::" providerId="AD"/>
  <p188:author id="{490D41F6-3929-93B8-0FCE-8B874BC7AEB8}" name="Frazee, Brian" initials="FB" userId="S::bfrazee@mhaonline.org::e72762ff-baa1-4e24-a32b-8698ef64e3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aswant, Maansi" initials="RM" lastIdx="3" clrIdx="6">
    <p:extLst>
      <p:ext uri="{19B8F6BF-5375-455C-9EA6-DF929625EA0E}">
        <p15:presenceInfo xmlns:p15="http://schemas.microsoft.com/office/powerpoint/2012/main" userId="S::mraswant@mhaonline.org::97207908-1fa2-4dd7-9266-670b540bd4b4" providerId="AD"/>
      </p:ext>
    </p:extLst>
  </p:cmAuthor>
  <p:cmAuthor id="1" name="Cunningham, Erin" initials="CE" lastIdx="1" clrIdx="0">
    <p:extLst>
      <p:ext uri="{19B8F6BF-5375-455C-9EA6-DF929625EA0E}">
        <p15:presenceInfo xmlns:p15="http://schemas.microsoft.com/office/powerpoint/2012/main" userId="S::ecunningham@mhaonline.org::a3bafa61-c705-43b3-a60f-45829c3358da" providerId="AD"/>
      </p:ext>
    </p:extLst>
  </p:cmAuthor>
  <p:cmAuthor id="8" name="Stallings, Nicole" initials="SN" lastIdx="5" clrIdx="7">
    <p:extLst>
      <p:ext uri="{19B8F6BF-5375-455C-9EA6-DF929625EA0E}">
        <p15:presenceInfo xmlns:p15="http://schemas.microsoft.com/office/powerpoint/2012/main" userId="S::nstallings@mhaonline.org::5378e22c-dc9f-46a5-9844-0b14cf28d29d" providerId="AD"/>
      </p:ext>
    </p:extLst>
  </p:cmAuthor>
  <p:cmAuthor id="2" name="Krienke, Jane" initials="KJ" lastIdx="23" clrIdx="1">
    <p:extLst>
      <p:ext uri="{19B8F6BF-5375-455C-9EA6-DF929625EA0E}">
        <p15:presenceInfo xmlns:p15="http://schemas.microsoft.com/office/powerpoint/2012/main" userId="S::jkrienke@mhaonline.org::7245fbc9-3535-4a8d-b3fa-fcddd2f1356d" providerId="AD"/>
      </p:ext>
    </p:extLst>
  </p:cmAuthor>
  <p:cmAuthor id="9" name="Stallings, Nicole" initials="SN [2]" lastIdx="4" clrIdx="8">
    <p:extLst>
      <p:ext uri="{19B8F6BF-5375-455C-9EA6-DF929625EA0E}">
        <p15:presenceInfo xmlns:p15="http://schemas.microsoft.com/office/powerpoint/2012/main" userId="S-1-5-21-1461305-1579772724-850339044-11300" providerId="AD"/>
      </p:ext>
    </p:extLst>
  </p:cmAuthor>
  <p:cmAuthor id="3" name="Dorrien, Erin" initials="DE" lastIdx="4" clrIdx="2">
    <p:extLst>
      <p:ext uri="{19B8F6BF-5375-455C-9EA6-DF929625EA0E}">
        <p15:presenceInfo xmlns:p15="http://schemas.microsoft.com/office/powerpoint/2012/main" userId="S::edorrien@mhaonline.org::fb7c722e-70fb-4ce6-97ce-af092adc90d8" providerId="AD"/>
      </p:ext>
    </p:extLst>
  </p:cmAuthor>
  <p:cmAuthor id="4" name="Witten, Jennifer" initials="WJ" lastIdx="1" clrIdx="3">
    <p:extLst>
      <p:ext uri="{19B8F6BF-5375-455C-9EA6-DF929625EA0E}">
        <p15:presenceInfo xmlns:p15="http://schemas.microsoft.com/office/powerpoint/2012/main" userId="S::jwitten@mhaonline.org::b55bc919-74f9-4037-b9e7-0ac3a5cbaa1e" providerId="AD"/>
      </p:ext>
    </p:extLst>
  </p:cmAuthor>
  <p:cmAuthor id="5" name="Krienke, Jane" initials="KJ [2]" lastIdx="9" clrIdx="4">
    <p:extLst>
      <p:ext uri="{19B8F6BF-5375-455C-9EA6-DF929625EA0E}">
        <p15:presenceInfo xmlns:p15="http://schemas.microsoft.com/office/powerpoint/2012/main" userId="Krienke, Jane" providerId="None"/>
      </p:ext>
    </p:extLst>
  </p:cmAuthor>
  <p:cmAuthor id="6" name="Frazee, Brian" initials="FB" lastIdx="1" clrIdx="5">
    <p:extLst>
      <p:ext uri="{19B8F6BF-5375-455C-9EA6-DF929625EA0E}">
        <p15:presenceInfo xmlns:p15="http://schemas.microsoft.com/office/powerpoint/2012/main" userId="S::bfrazee@mhaonline.org::e72762ff-baa1-4e24-a32b-8698ef64e3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BDE"/>
    <a:srgbClr val="54A939"/>
    <a:srgbClr val="2C468E"/>
    <a:srgbClr val="080808"/>
    <a:srgbClr val="001741"/>
    <a:srgbClr val="95979F"/>
    <a:srgbClr val="0B2867"/>
    <a:srgbClr val="3C5297"/>
    <a:srgbClr val="B4B5BC"/>
    <a:srgbClr val="CACB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4" y="52"/>
      </p:cViewPr>
      <p:guideLst>
        <p:guide orient="horz" pos="2160"/>
        <p:guide pos="288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7.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9194B4-A9F5-4778-8B99-FE974283B22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192319B-E80C-4A0C-BCF7-5182E44B83B9}">
      <dgm:prSet/>
      <dgm:spPr/>
      <dgm:t>
        <a:bodyPr/>
        <a:lstStyle/>
        <a:p>
          <a:pPr rtl="0"/>
          <a:r>
            <a:rPr lang="en-US">
              <a:effectLst>
                <a:outerShdw blurRad="38100" dist="38100" dir="2700000" algn="tl">
                  <a:srgbClr val="000000">
                    <a:alpha val="43137"/>
                  </a:srgbClr>
                </a:outerShdw>
              </a:effectLst>
            </a:rPr>
            <a:t>Administration Hitting Their Stride</a:t>
          </a:r>
        </a:p>
      </dgm:t>
    </dgm:pt>
    <dgm:pt modelId="{33C5551E-75E8-4D21-A0FE-7FC5028B62AC}" type="parTrans" cxnId="{411BA946-89B4-4BB5-B697-05CE16462525}">
      <dgm:prSet/>
      <dgm:spPr/>
      <dgm:t>
        <a:bodyPr/>
        <a:lstStyle/>
        <a:p>
          <a:endParaRPr lang="en-US">
            <a:effectLst>
              <a:outerShdw blurRad="38100" dist="38100" dir="2700000" algn="tl">
                <a:srgbClr val="000000">
                  <a:alpha val="43137"/>
                </a:srgbClr>
              </a:outerShdw>
            </a:effectLst>
          </a:endParaRPr>
        </a:p>
      </dgm:t>
    </dgm:pt>
    <dgm:pt modelId="{95D2BD2E-55FB-4EE9-B945-7BC3BAD1320C}" type="sibTrans" cxnId="{411BA946-89B4-4BB5-B697-05CE16462525}">
      <dgm:prSet/>
      <dgm:spPr/>
      <dgm:t>
        <a:bodyPr/>
        <a:lstStyle/>
        <a:p>
          <a:endParaRPr lang="en-US">
            <a:effectLst>
              <a:outerShdw blurRad="38100" dist="38100" dir="2700000" algn="tl">
                <a:srgbClr val="000000">
                  <a:alpha val="43137"/>
                </a:srgbClr>
              </a:outerShdw>
            </a:effectLst>
          </a:endParaRPr>
        </a:p>
      </dgm:t>
    </dgm:pt>
    <dgm:pt modelId="{3E5F4B98-7BC6-4D84-8C39-B17467A3356E}">
      <dgm:prSet/>
      <dgm:spPr/>
      <dgm:t>
        <a:bodyPr/>
        <a:lstStyle/>
        <a:p>
          <a:pPr rtl="0"/>
          <a:r>
            <a:rPr lang="en-US">
              <a:effectLst>
                <a:outerShdw blurRad="38100" dist="38100" dir="2700000" algn="tl">
                  <a:srgbClr val="000000">
                    <a:alpha val="43137"/>
                  </a:srgbClr>
                </a:outerShdw>
              </a:effectLst>
              <a:latin typeface="Myriad Pro"/>
            </a:rPr>
            <a:t>Influential Advocacy Groups</a:t>
          </a:r>
          <a:endParaRPr lang="en-US">
            <a:effectLst>
              <a:outerShdw blurRad="38100" dist="38100" dir="2700000" algn="tl">
                <a:srgbClr val="000000">
                  <a:alpha val="43137"/>
                </a:srgbClr>
              </a:outerShdw>
            </a:effectLst>
          </a:endParaRPr>
        </a:p>
      </dgm:t>
    </dgm:pt>
    <dgm:pt modelId="{21A08DF9-FFE9-4228-8B9E-9A19208745F7}" type="parTrans" cxnId="{112EA167-D18F-4CA9-BC40-59AC9D5F340C}">
      <dgm:prSet/>
      <dgm:spPr/>
      <dgm:t>
        <a:bodyPr/>
        <a:lstStyle/>
        <a:p>
          <a:endParaRPr lang="en-US">
            <a:effectLst>
              <a:outerShdw blurRad="38100" dist="38100" dir="2700000" algn="tl">
                <a:srgbClr val="000000">
                  <a:alpha val="43137"/>
                </a:srgbClr>
              </a:outerShdw>
            </a:effectLst>
          </a:endParaRPr>
        </a:p>
      </dgm:t>
    </dgm:pt>
    <dgm:pt modelId="{D3447737-8FE0-4769-834A-143B27B228C5}" type="sibTrans" cxnId="{112EA167-D18F-4CA9-BC40-59AC9D5F340C}">
      <dgm:prSet/>
      <dgm:spPr/>
      <dgm:t>
        <a:bodyPr/>
        <a:lstStyle/>
        <a:p>
          <a:endParaRPr lang="en-US">
            <a:effectLst>
              <a:outerShdw blurRad="38100" dist="38100" dir="2700000" algn="tl">
                <a:srgbClr val="000000">
                  <a:alpha val="43137"/>
                </a:srgbClr>
              </a:outerShdw>
            </a:effectLst>
          </a:endParaRPr>
        </a:p>
      </dgm:t>
    </dgm:pt>
    <dgm:pt modelId="{3053E508-5835-44F3-B448-402CECFC25A2}">
      <dgm:prSet/>
      <dgm:spPr/>
      <dgm:t>
        <a:bodyPr/>
        <a:lstStyle/>
        <a:p>
          <a:pPr rtl="0"/>
          <a:r>
            <a:rPr lang="en-US">
              <a:effectLst>
                <a:outerShdw blurRad="38100" dist="38100" dir="2700000" algn="tl">
                  <a:srgbClr val="000000">
                    <a:alpha val="43137"/>
                  </a:srgbClr>
                </a:outerShdw>
              </a:effectLst>
              <a:latin typeface="Myriad Pro"/>
            </a:rPr>
            <a:t> Anticipated Budget Shortfall</a:t>
          </a:r>
          <a:endParaRPr lang="en-US">
            <a:effectLst>
              <a:outerShdw blurRad="38100" dist="38100" dir="2700000" algn="tl">
                <a:srgbClr val="000000">
                  <a:alpha val="43137"/>
                </a:srgbClr>
              </a:outerShdw>
            </a:effectLst>
          </a:endParaRPr>
        </a:p>
      </dgm:t>
    </dgm:pt>
    <dgm:pt modelId="{B21DC256-DD18-4B13-9309-5B099E7B4357}" type="parTrans" cxnId="{A5CE1D33-420B-48AB-A372-928C8508913A}">
      <dgm:prSet/>
      <dgm:spPr/>
      <dgm:t>
        <a:bodyPr/>
        <a:lstStyle/>
        <a:p>
          <a:endParaRPr lang="en-US">
            <a:effectLst>
              <a:outerShdw blurRad="38100" dist="38100" dir="2700000" algn="tl">
                <a:srgbClr val="000000">
                  <a:alpha val="43137"/>
                </a:srgbClr>
              </a:outerShdw>
            </a:effectLst>
          </a:endParaRPr>
        </a:p>
      </dgm:t>
    </dgm:pt>
    <dgm:pt modelId="{734F13EE-D8B7-4897-B2CC-9FC95EB1C920}" type="sibTrans" cxnId="{A5CE1D33-420B-48AB-A372-928C8508913A}">
      <dgm:prSet/>
      <dgm:spPr/>
      <dgm:t>
        <a:bodyPr/>
        <a:lstStyle/>
        <a:p>
          <a:endParaRPr lang="en-US">
            <a:effectLst>
              <a:outerShdw blurRad="38100" dist="38100" dir="2700000" algn="tl">
                <a:srgbClr val="000000">
                  <a:alpha val="43137"/>
                </a:srgbClr>
              </a:outerShdw>
            </a:effectLst>
          </a:endParaRPr>
        </a:p>
      </dgm:t>
    </dgm:pt>
    <dgm:pt modelId="{34FEA277-0D2E-4894-A961-7740D946C786}">
      <dgm:prSet phldr="0"/>
      <dgm:spPr/>
      <dgm:t>
        <a:bodyPr/>
        <a:lstStyle/>
        <a:p>
          <a:pPr rtl="0"/>
          <a:r>
            <a:rPr lang="en-US">
              <a:effectLst>
                <a:outerShdw blurRad="38100" dist="38100" dir="2700000" algn="tl">
                  <a:srgbClr val="000000">
                    <a:alpha val="43137"/>
                  </a:srgbClr>
                </a:outerShdw>
              </a:effectLst>
              <a:latin typeface="Myriad Pro"/>
            </a:rPr>
            <a:t>Changing Committee Assignments</a:t>
          </a:r>
        </a:p>
      </dgm:t>
    </dgm:pt>
    <dgm:pt modelId="{B0E7FBCE-AA83-4778-B0DA-97C5B808A49F}" type="parTrans" cxnId="{12E9A496-55B4-43A2-BC96-C334E4BA9DDC}">
      <dgm:prSet/>
      <dgm:spPr/>
      <dgm:t>
        <a:bodyPr/>
        <a:lstStyle/>
        <a:p>
          <a:endParaRPr lang="en-US"/>
        </a:p>
      </dgm:t>
    </dgm:pt>
    <dgm:pt modelId="{B7222B58-6FB3-434E-AF45-F89E9D030ECB}" type="sibTrans" cxnId="{12E9A496-55B4-43A2-BC96-C334E4BA9DDC}">
      <dgm:prSet/>
      <dgm:spPr/>
      <dgm:t>
        <a:bodyPr/>
        <a:lstStyle/>
        <a:p>
          <a:endParaRPr lang="en-US"/>
        </a:p>
      </dgm:t>
    </dgm:pt>
    <dgm:pt modelId="{8678933C-CB88-4875-BB27-1BAB11709918}" type="pres">
      <dgm:prSet presAssocID="{149194B4-A9F5-4778-8B99-FE974283B222}" presName="linearFlow" presStyleCnt="0">
        <dgm:presLayoutVars>
          <dgm:dir/>
          <dgm:resizeHandles val="exact"/>
        </dgm:presLayoutVars>
      </dgm:prSet>
      <dgm:spPr/>
    </dgm:pt>
    <dgm:pt modelId="{2584FB84-74DD-4737-BF08-BD90B42FA10D}" type="pres">
      <dgm:prSet presAssocID="{5192319B-E80C-4A0C-BCF7-5182E44B83B9}" presName="composite" presStyleCnt="0"/>
      <dgm:spPr/>
    </dgm:pt>
    <dgm:pt modelId="{2418F478-62C7-4883-8E5E-E7F99CBCCD62}" type="pres">
      <dgm:prSet presAssocID="{5192319B-E80C-4A0C-BCF7-5182E44B83B9}" presName="imgShp" presStyleLbl="fgImgPlace1" presStyleIdx="0" presStyleCnt="4"/>
      <dgm:spPr>
        <a:blipFill>
          <a:blip xmlns:r="http://schemas.openxmlformats.org/officeDocument/2006/relationships" r:embed="rId1"/>
          <a:srcRect/>
          <a:stretch>
            <a:fillRect/>
          </a:stretch>
        </a:blipFill>
      </dgm:spPr>
    </dgm:pt>
    <dgm:pt modelId="{F40F48F0-4AF1-4A1C-8EBD-80B56585C2BE}" type="pres">
      <dgm:prSet presAssocID="{5192319B-E80C-4A0C-BCF7-5182E44B83B9}" presName="txShp" presStyleLbl="node1" presStyleIdx="0" presStyleCnt="4">
        <dgm:presLayoutVars>
          <dgm:bulletEnabled val="1"/>
        </dgm:presLayoutVars>
      </dgm:prSet>
      <dgm:spPr/>
    </dgm:pt>
    <dgm:pt modelId="{C9D9C5E4-3726-4111-88DC-FBDB8E28FD8A}" type="pres">
      <dgm:prSet presAssocID="{95D2BD2E-55FB-4EE9-B945-7BC3BAD1320C}" presName="spacing" presStyleCnt="0"/>
      <dgm:spPr/>
    </dgm:pt>
    <dgm:pt modelId="{CA12E2D6-B6A7-45D7-9480-F939074FDA55}" type="pres">
      <dgm:prSet presAssocID="{3E5F4B98-7BC6-4D84-8C39-B17467A3356E}" presName="composite" presStyleCnt="0"/>
      <dgm:spPr/>
    </dgm:pt>
    <dgm:pt modelId="{2682DE5A-A583-4A35-88BF-6392A2460114}" type="pres">
      <dgm:prSet presAssocID="{3E5F4B98-7BC6-4D84-8C39-B17467A3356E}" presName="imgShp" presStyleLbl="fgImgPlace1" presStyleIdx="1" presStyleCnt="4"/>
      <dgm:spPr>
        <a:blipFill>
          <a:blip xmlns:r="http://schemas.openxmlformats.org/officeDocument/2006/relationships" r:embed="rId2"/>
          <a:srcRect/>
          <a:stretch>
            <a:fillRect/>
          </a:stretch>
        </a:blipFill>
      </dgm:spPr>
    </dgm:pt>
    <dgm:pt modelId="{796FCE84-58D5-453C-86BB-9BB59F305F21}" type="pres">
      <dgm:prSet presAssocID="{3E5F4B98-7BC6-4D84-8C39-B17467A3356E}" presName="txShp" presStyleLbl="node1" presStyleIdx="1" presStyleCnt="4">
        <dgm:presLayoutVars>
          <dgm:bulletEnabled val="1"/>
        </dgm:presLayoutVars>
      </dgm:prSet>
      <dgm:spPr/>
    </dgm:pt>
    <dgm:pt modelId="{E5D28AD6-7D90-4E67-AD7C-5D876D0913EB}" type="pres">
      <dgm:prSet presAssocID="{D3447737-8FE0-4769-834A-143B27B228C5}" presName="spacing" presStyleCnt="0"/>
      <dgm:spPr/>
    </dgm:pt>
    <dgm:pt modelId="{532E38CB-354F-49D3-B39B-8326A928D5B2}" type="pres">
      <dgm:prSet presAssocID="{3053E508-5835-44F3-B448-402CECFC25A2}" presName="composite" presStyleCnt="0"/>
      <dgm:spPr/>
    </dgm:pt>
    <dgm:pt modelId="{98089503-E430-4B0C-A136-131473567880}" type="pres">
      <dgm:prSet presAssocID="{3053E508-5835-44F3-B448-402CECFC25A2}"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D81DDF81-F745-4D51-8BE2-74F4FAD451CB}" type="pres">
      <dgm:prSet presAssocID="{3053E508-5835-44F3-B448-402CECFC25A2}" presName="txShp" presStyleLbl="node1" presStyleIdx="2" presStyleCnt="4">
        <dgm:presLayoutVars>
          <dgm:bulletEnabled val="1"/>
        </dgm:presLayoutVars>
      </dgm:prSet>
      <dgm:spPr/>
    </dgm:pt>
    <dgm:pt modelId="{AA7A2C45-B124-403E-9668-CA481CB95892}" type="pres">
      <dgm:prSet presAssocID="{734F13EE-D8B7-4897-B2CC-9FC95EB1C920}" presName="spacing" presStyleCnt="0"/>
      <dgm:spPr/>
    </dgm:pt>
    <dgm:pt modelId="{73291C41-9A5A-41BD-A0BC-E015E021B036}" type="pres">
      <dgm:prSet presAssocID="{34FEA277-0D2E-4894-A961-7740D946C786}" presName="composite" presStyleCnt="0"/>
      <dgm:spPr/>
    </dgm:pt>
    <dgm:pt modelId="{5C922C3B-3B93-4A7A-9F7E-BE918992B9EC}" type="pres">
      <dgm:prSet presAssocID="{34FEA277-0D2E-4894-A961-7740D946C786}"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8D077A1C-F98D-43A4-8A7F-C1183F9C3CC8}" type="pres">
      <dgm:prSet presAssocID="{34FEA277-0D2E-4894-A961-7740D946C786}" presName="txShp" presStyleLbl="node1" presStyleIdx="3" presStyleCnt="4">
        <dgm:presLayoutVars>
          <dgm:bulletEnabled val="1"/>
        </dgm:presLayoutVars>
      </dgm:prSet>
      <dgm:spPr/>
    </dgm:pt>
  </dgm:ptLst>
  <dgm:cxnLst>
    <dgm:cxn modelId="{A5CE1D33-420B-48AB-A372-928C8508913A}" srcId="{149194B4-A9F5-4778-8B99-FE974283B222}" destId="{3053E508-5835-44F3-B448-402CECFC25A2}" srcOrd="2" destOrd="0" parTransId="{B21DC256-DD18-4B13-9309-5B099E7B4357}" sibTransId="{734F13EE-D8B7-4897-B2CC-9FC95EB1C920}"/>
    <dgm:cxn modelId="{0373BC3F-9572-4E7E-8A7E-1C2C4019E244}" type="presOf" srcId="{5192319B-E80C-4A0C-BCF7-5182E44B83B9}" destId="{F40F48F0-4AF1-4A1C-8EBD-80B56585C2BE}" srcOrd="0" destOrd="0" presId="urn:microsoft.com/office/officeart/2005/8/layout/vList3"/>
    <dgm:cxn modelId="{411BA946-89B4-4BB5-B697-05CE16462525}" srcId="{149194B4-A9F5-4778-8B99-FE974283B222}" destId="{5192319B-E80C-4A0C-BCF7-5182E44B83B9}" srcOrd="0" destOrd="0" parTransId="{33C5551E-75E8-4D21-A0FE-7FC5028B62AC}" sibTransId="{95D2BD2E-55FB-4EE9-B945-7BC3BAD1320C}"/>
    <dgm:cxn modelId="{112EA167-D18F-4CA9-BC40-59AC9D5F340C}" srcId="{149194B4-A9F5-4778-8B99-FE974283B222}" destId="{3E5F4B98-7BC6-4D84-8C39-B17467A3356E}" srcOrd="1" destOrd="0" parTransId="{21A08DF9-FFE9-4228-8B9E-9A19208745F7}" sibTransId="{D3447737-8FE0-4769-834A-143B27B228C5}"/>
    <dgm:cxn modelId="{15BCD14B-5C70-495C-9A5A-C878A1D2B8E7}" type="presOf" srcId="{3053E508-5835-44F3-B448-402CECFC25A2}" destId="{D81DDF81-F745-4D51-8BE2-74F4FAD451CB}" srcOrd="0" destOrd="0" presId="urn:microsoft.com/office/officeart/2005/8/layout/vList3"/>
    <dgm:cxn modelId="{12E9A496-55B4-43A2-BC96-C334E4BA9DDC}" srcId="{149194B4-A9F5-4778-8B99-FE974283B222}" destId="{34FEA277-0D2E-4894-A961-7740D946C786}" srcOrd="3" destOrd="0" parTransId="{B0E7FBCE-AA83-4778-B0DA-97C5B808A49F}" sibTransId="{B7222B58-6FB3-434E-AF45-F89E9D030ECB}"/>
    <dgm:cxn modelId="{08E649B3-FEA1-4EF6-80AB-9853F058AE49}" type="presOf" srcId="{34FEA277-0D2E-4894-A961-7740D946C786}" destId="{8D077A1C-F98D-43A4-8A7F-C1183F9C3CC8}" srcOrd="0" destOrd="0" presId="urn:microsoft.com/office/officeart/2005/8/layout/vList3"/>
    <dgm:cxn modelId="{378EFBBF-3938-470D-9FB4-876C426392A1}" type="presOf" srcId="{149194B4-A9F5-4778-8B99-FE974283B222}" destId="{8678933C-CB88-4875-BB27-1BAB11709918}" srcOrd="0" destOrd="0" presId="urn:microsoft.com/office/officeart/2005/8/layout/vList3"/>
    <dgm:cxn modelId="{69E507C3-F95E-4459-BD32-7F44F19082ED}" type="presOf" srcId="{3E5F4B98-7BC6-4D84-8C39-B17467A3356E}" destId="{796FCE84-58D5-453C-86BB-9BB59F305F21}" srcOrd="0" destOrd="0" presId="urn:microsoft.com/office/officeart/2005/8/layout/vList3"/>
    <dgm:cxn modelId="{95E8CA62-B0E8-470D-9B36-E13AD0BA7079}" type="presParOf" srcId="{8678933C-CB88-4875-BB27-1BAB11709918}" destId="{2584FB84-74DD-4737-BF08-BD90B42FA10D}" srcOrd="0" destOrd="0" presId="urn:microsoft.com/office/officeart/2005/8/layout/vList3"/>
    <dgm:cxn modelId="{37B330EA-9511-4D47-828F-DF2AA15BF00C}" type="presParOf" srcId="{2584FB84-74DD-4737-BF08-BD90B42FA10D}" destId="{2418F478-62C7-4883-8E5E-E7F99CBCCD62}" srcOrd="0" destOrd="0" presId="urn:microsoft.com/office/officeart/2005/8/layout/vList3"/>
    <dgm:cxn modelId="{2E6835C0-3344-4F46-B52F-6A452CB85A0A}" type="presParOf" srcId="{2584FB84-74DD-4737-BF08-BD90B42FA10D}" destId="{F40F48F0-4AF1-4A1C-8EBD-80B56585C2BE}" srcOrd="1" destOrd="0" presId="urn:microsoft.com/office/officeart/2005/8/layout/vList3"/>
    <dgm:cxn modelId="{30106AF2-ECC1-4F82-8A70-A6C4F866AE6B}" type="presParOf" srcId="{8678933C-CB88-4875-BB27-1BAB11709918}" destId="{C9D9C5E4-3726-4111-88DC-FBDB8E28FD8A}" srcOrd="1" destOrd="0" presId="urn:microsoft.com/office/officeart/2005/8/layout/vList3"/>
    <dgm:cxn modelId="{2A3EB091-9EF0-4F89-9A13-A8C7879A6B75}" type="presParOf" srcId="{8678933C-CB88-4875-BB27-1BAB11709918}" destId="{CA12E2D6-B6A7-45D7-9480-F939074FDA55}" srcOrd="2" destOrd="0" presId="urn:microsoft.com/office/officeart/2005/8/layout/vList3"/>
    <dgm:cxn modelId="{2946C2B7-8DA9-4E38-AB94-98FA0BE225D4}" type="presParOf" srcId="{CA12E2D6-B6A7-45D7-9480-F939074FDA55}" destId="{2682DE5A-A583-4A35-88BF-6392A2460114}" srcOrd="0" destOrd="0" presId="urn:microsoft.com/office/officeart/2005/8/layout/vList3"/>
    <dgm:cxn modelId="{222A78B1-31CF-4652-82A1-CE2E9FFAA665}" type="presParOf" srcId="{CA12E2D6-B6A7-45D7-9480-F939074FDA55}" destId="{796FCE84-58D5-453C-86BB-9BB59F305F21}" srcOrd="1" destOrd="0" presId="urn:microsoft.com/office/officeart/2005/8/layout/vList3"/>
    <dgm:cxn modelId="{A0F4D334-E195-43C2-AB7B-68CB94B51FD7}" type="presParOf" srcId="{8678933C-CB88-4875-BB27-1BAB11709918}" destId="{E5D28AD6-7D90-4E67-AD7C-5D876D0913EB}" srcOrd="3" destOrd="0" presId="urn:microsoft.com/office/officeart/2005/8/layout/vList3"/>
    <dgm:cxn modelId="{2BA4A0C0-10E0-4902-892E-B79538C32086}" type="presParOf" srcId="{8678933C-CB88-4875-BB27-1BAB11709918}" destId="{532E38CB-354F-49D3-B39B-8326A928D5B2}" srcOrd="4" destOrd="0" presId="urn:microsoft.com/office/officeart/2005/8/layout/vList3"/>
    <dgm:cxn modelId="{AD9D489F-928A-49D0-9B5B-7E95A020E134}" type="presParOf" srcId="{532E38CB-354F-49D3-B39B-8326A928D5B2}" destId="{98089503-E430-4B0C-A136-131473567880}" srcOrd="0" destOrd="0" presId="urn:microsoft.com/office/officeart/2005/8/layout/vList3"/>
    <dgm:cxn modelId="{1459C220-4C45-443A-9757-6F4555BF558E}" type="presParOf" srcId="{532E38CB-354F-49D3-B39B-8326A928D5B2}" destId="{D81DDF81-F745-4D51-8BE2-74F4FAD451CB}" srcOrd="1" destOrd="0" presId="urn:microsoft.com/office/officeart/2005/8/layout/vList3"/>
    <dgm:cxn modelId="{6C07D100-F35B-4894-A71A-F37883A3A322}" type="presParOf" srcId="{8678933C-CB88-4875-BB27-1BAB11709918}" destId="{AA7A2C45-B124-403E-9668-CA481CB95892}" srcOrd="5" destOrd="0" presId="urn:microsoft.com/office/officeart/2005/8/layout/vList3"/>
    <dgm:cxn modelId="{E9AD5159-4C9C-4A04-8235-C3EBE258B3C2}" type="presParOf" srcId="{8678933C-CB88-4875-BB27-1BAB11709918}" destId="{73291C41-9A5A-41BD-A0BC-E015E021B036}" srcOrd="6" destOrd="0" presId="urn:microsoft.com/office/officeart/2005/8/layout/vList3"/>
    <dgm:cxn modelId="{10841F75-6729-46E5-B1C0-71A9C8A40BC9}" type="presParOf" srcId="{73291C41-9A5A-41BD-A0BC-E015E021B036}" destId="{5C922C3B-3B93-4A7A-9F7E-BE918992B9EC}" srcOrd="0" destOrd="0" presId="urn:microsoft.com/office/officeart/2005/8/layout/vList3"/>
    <dgm:cxn modelId="{7090C508-2F69-47D4-B237-11F79977CD30}" type="presParOf" srcId="{73291C41-9A5A-41BD-A0BC-E015E021B036}" destId="{8D077A1C-F98D-43A4-8A7F-C1183F9C3CC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B956B0-CC40-43CF-A6C0-4EAECEC663E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C10DD55-2D53-4F27-AFF4-B909C821324A}">
      <dgm:prSet/>
      <dgm:spPr/>
      <dgm:t>
        <a:bodyPr/>
        <a:lstStyle/>
        <a:p>
          <a:r>
            <a:rPr lang="en-US"/>
            <a:t>GIFT Act </a:t>
          </a:r>
        </a:p>
      </dgm:t>
    </dgm:pt>
    <dgm:pt modelId="{6D78A18E-834E-4A72-88B0-DB55E945F6B6}" type="parTrans" cxnId="{C1E0C774-02F8-4603-90E1-1B3E97AC7DFE}">
      <dgm:prSet/>
      <dgm:spPr/>
      <dgm:t>
        <a:bodyPr/>
        <a:lstStyle/>
        <a:p>
          <a:endParaRPr lang="en-US"/>
        </a:p>
      </dgm:t>
    </dgm:pt>
    <dgm:pt modelId="{0ED746F0-B937-4AD3-BF05-2452ABE78EDB}" type="sibTrans" cxnId="{C1E0C774-02F8-4603-90E1-1B3E97AC7DFE}">
      <dgm:prSet/>
      <dgm:spPr/>
      <dgm:t>
        <a:bodyPr/>
        <a:lstStyle/>
        <a:p>
          <a:endParaRPr lang="en-US"/>
        </a:p>
      </dgm:t>
    </dgm:pt>
    <dgm:pt modelId="{B8DA0BCC-DA04-41DD-B2C2-48D8D4218753}">
      <dgm:prSet/>
      <dgm:spPr/>
      <dgm:t>
        <a:bodyPr/>
        <a:lstStyle/>
        <a:p>
          <a:r>
            <a:rPr lang="en-US">
              <a:latin typeface="Myriad Pro"/>
            </a:rPr>
            <a:t>Financial Assistance Eligibility - Modifications</a:t>
          </a:r>
          <a:endParaRPr lang="en-US"/>
        </a:p>
      </dgm:t>
    </dgm:pt>
    <dgm:pt modelId="{44D4B96B-9272-471E-835C-3DA55CA86528}" type="parTrans" cxnId="{5CB66EF4-8BB9-4A48-94A7-39C24BB2FD39}">
      <dgm:prSet/>
      <dgm:spPr/>
      <dgm:t>
        <a:bodyPr/>
        <a:lstStyle/>
        <a:p>
          <a:endParaRPr lang="en-US"/>
        </a:p>
      </dgm:t>
    </dgm:pt>
    <dgm:pt modelId="{9DF86519-20B3-4625-BD98-0082E0B4BBCB}" type="sibTrans" cxnId="{5CB66EF4-8BB9-4A48-94A7-39C24BB2FD39}">
      <dgm:prSet/>
      <dgm:spPr/>
      <dgm:t>
        <a:bodyPr/>
        <a:lstStyle/>
        <a:p>
          <a:endParaRPr lang="en-US"/>
        </a:p>
      </dgm:t>
    </dgm:pt>
    <dgm:pt modelId="{7F3EF7C4-6D69-4B03-B0FD-576637CC340A}">
      <dgm:prSet/>
      <dgm:spPr>
        <a:solidFill>
          <a:schemeClr val="bg1">
            <a:alpha val="90000"/>
          </a:schemeClr>
        </a:solidFill>
      </dgm:spPr>
      <dgm:t>
        <a:bodyPr/>
        <a:lstStyle/>
        <a:p>
          <a:r>
            <a:rPr lang="en-US"/>
            <a:t>Updates financial assistance eligibility requirements to remove consideration of patient’s zip code</a:t>
          </a:r>
        </a:p>
      </dgm:t>
    </dgm:pt>
    <dgm:pt modelId="{53BB96D2-AF3C-4C08-98C7-038A8E333268}" type="parTrans" cxnId="{72BB7B24-B83B-4D1B-924E-75490B3A7AD2}">
      <dgm:prSet/>
      <dgm:spPr/>
      <dgm:t>
        <a:bodyPr/>
        <a:lstStyle/>
        <a:p>
          <a:endParaRPr lang="en-US"/>
        </a:p>
      </dgm:t>
    </dgm:pt>
    <dgm:pt modelId="{D568AA6E-0E0B-4AEA-8D58-B6551F6E336A}" type="sibTrans" cxnId="{72BB7B24-B83B-4D1B-924E-75490B3A7AD2}">
      <dgm:prSet/>
      <dgm:spPr/>
      <dgm:t>
        <a:bodyPr/>
        <a:lstStyle/>
        <a:p>
          <a:endParaRPr lang="en-US"/>
        </a:p>
      </dgm:t>
    </dgm:pt>
    <dgm:pt modelId="{74CC6F45-78DF-442A-8802-7AD884754F56}">
      <dgm:prSet/>
      <dgm:spPr>
        <a:solidFill>
          <a:schemeClr val="bg1">
            <a:alpha val="90000"/>
          </a:schemeClr>
        </a:solidFill>
      </dgm:spPr>
      <dgm:t>
        <a:bodyPr/>
        <a:lstStyle/>
        <a:p>
          <a:endParaRPr lang="en-US"/>
        </a:p>
      </dgm:t>
    </dgm:pt>
    <dgm:pt modelId="{E74464FE-9F64-495E-A802-578E4D87F2F9}" type="parTrans" cxnId="{A20041E8-D423-4B8E-BA8B-92EB2A4828FB}">
      <dgm:prSet/>
      <dgm:spPr/>
      <dgm:t>
        <a:bodyPr/>
        <a:lstStyle/>
        <a:p>
          <a:endParaRPr lang="en-US"/>
        </a:p>
      </dgm:t>
    </dgm:pt>
    <dgm:pt modelId="{E1870231-AAE6-4380-89E4-BB6E79259535}" type="sibTrans" cxnId="{A20041E8-D423-4B8E-BA8B-92EB2A4828FB}">
      <dgm:prSet/>
      <dgm:spPr/>
      <dgm:t>
        <a:bodyPr/>
        <a:lstStyle/>
        <a:p>
          <a:endParaRPr lang="en-US"/>
        </a:p>
      </dgm:t>
    </dgm:pt>
    <dgm:pt modelId="{748FEF03-F407-4FA5-B577-09F6C74BF5BA}">
      <dgm:prSet/>
      <dgm:spPr>
        <a:solidFill>
          <a:schemeClr val="bg1">
            <a:alpha val="90000"/>
          </a:schemeClr>
        </a:solidFill>
      </dgm:spPr>
      <dgm:t>
        <a:bodyPr/>
        <a:lstStyle/>
        <a:p>
          <a:r>
            <a:rPr lang="en-US">
              <a:latin typeface="Myriad Pro"/>
            </a:rPr>
            <a:t>Requires healthcare providers to submit a  report to the Secretary of Health on pregnant women testing positive for HIV and on the</a:t>
          </a:r>
          <a:r>
            <a:rPr lang="en-US"/>
            <a:t> birth of an infant whose mother has tested positive for HIV</a:t>
          </a:r>
          <a:r>
            <a:rPr lang="en-US">
              <a:latin typeface="Myriad Pro"/>
            </a:rPr>
            <a:t>.</a:t>
          </a:r>
          <a:endParaRPr lang="en-US"/>
        </a:p>
      </dgm:t>
    </dgm:pt>
    <dgm:pt modelId="{1E73E3E0-A890-4D96-A8DF-37F2518F2BFE}" type="parTrans" cxnId="{CDAC0DA2-264D-4C33-AFAA-7E3F59A98FD9}">
      <dgm:prSet/>
      <dgm:spPr/>
      <dgm:t>
        <a:bodyPr/>
        <a:lstStyle/>
        <a:p>
          <a:endParaRPr lang="en-US"/>
        </a:p>
      </dgm:t>
    </dgm:pt>
    <dgm:pt modelId="{473AA4CF-E817-44A0-86F1-14BF83FC28F5}" type="sibTrans" cxnId="{CDAC0DA2-264D-4C33-AFAA-7E3F59A98FD9}">
      <dgm:prSet/>
      <dgm:spPr/>
      <dgm:t>
        <a:bodyPr/>
        <a:lstStyle/>
        <a:p>
          <a:endParaRPr lang="en-US"/>
        </a:p>
      </dgm:t>
    </dgm:pt>
    <dgm:pt modelId="{CFE31B9E-4307-4B16-B973-B689F272D300}">
      <dgm:prSet/>
      <dgm:spPr>
        <a:solidFill>
          <a:schemeClr val="bg1">
            <a:alpha val="90000"/>
          </a:schemeClr>
        </a:solidFill>
      </dgm:spPr>
      <dgm:t>
        <a:bodyPr/>
        <a:lstStyle/>
        <a:p>
          <a:r>
            <a:rPr lang="en-US"/>
            <a:t>Modifies amount of monetary assets that may be considered</a:t>
          </a:r>
        </a:p>
      </dgm:t>
    </dgm:pt>
    <dgm:pt modelId="{B68AA1F1-4CC1-4691-BDF8-3A2A64354A3E}" type="parTrans" cxnId="{A8E963E1-8C7F-413A-8327-90304081F3E1}">
      <dgm:prSet/>
      <dgm:spPr/>
      <dgm:t>
        <a:bodyPr/>
        <a:lstStyle/>
        <a:p>
          <a:endParaRPr lang="en-US"/>
        </a:p>
      </dgm:t>
    </dgm:pt>
    <dgm:pt modelId="{86A0973A-29E8-47B9-8E73-A2817168931B}" type="sibTrans" cxnId="{A8E963E1-8C7F-413A-8327-90304081F3E1}">
      <dgm:prSet/>
      <dgm:spPr/>
      <dgm:t>
        <a:bodyPr/>
        <a:lstStyle/>
        <a:p>
          <a:endParaRPr lang="en-US"/>
        </a:p>
      </dgm:t>
    </dgm:pt>
    <dgm:pt modelId="{D99E53D4-A525-4B8D-85EC-EA8E2B339F24}" type="pres">
      <dgm:prSet presAssocID="{A0B956B0-CC40-43CF-A6C0-4EAECEC663E9}" presName="Name0" presStyleCnt="0">
        <dgm:presLayoutVars>
          <dgm:dir/>
          <dgm:animLvl val="lvl"/>
          <dgm:resizeHandles val="exact"/>
        </dgm:presLayoutVars>
      </dgm:prSet>
      <dgm:spPr/>
    </dgm:pt>
    <dgm:pt modelId="{B3AD95A1-61B1-4B46-974A-1741DA93710E}" type="pres">
      <dgm:prSet presAssocID="{4C10DD55-2D53-4F27-AFF4-B909C821324A}" presName="composite" presStyleCnt="0"/>
      <dgm:spPr/>
    </dgm:pt>
    <dgm:pt modelId="{C3323412-D237-4857-8546-AFFA2691A508}" type="pres">
      <dgm:prSet presAssocID="{4C10DD55-2D53-4F27-AFF4-B909C821324A}" presName="parTx" presStyleLbl="alignNode1" presStyleIdx="0" presStyleCnt="2">
        <dgm:presLayoutVars>
          <dgm:chMax val="0"/>
          <dgm:chPref val="0"/>
          <dgm:bulletEnabled val="1"/>
        </dgm:presLayoutVars>
      </dgm:prSet>
      <dgm:spPr/>
    </dgm:pt>
    <dgm:pt modelId="{2F55EC7B-FF9D-4F0C-9F2B-1BC21B4CAF0D}" type="pres">
      <dgm:prSet presAssocID="{4C10DD55-2D53-4F27-AFF4-B909C821324A}" presName="desTx" presStyleLbl="alignAccFollowNode1" presStyleIdx="0" presStyleCnt="2">
        <dgm:presLayoutVars>
          <dgm:bulletEnabled val="1"/>
        </dgm:presLayoutVars>
      </dgm:prSet>
      <dgm:spPr/>
    </dgm:pt>
    <dgm:pt modelId="{B032D744-4E5C-41CC-97A0-ED1D34525DC3}" type="pres">
      <dgm:prSet presAssocID="{0ED746F0-B937-4AD3-BF05-2452ABE78EDB}" presName="space" presStyleCnt="0"/>
      <dgm:spPr/>
    </dgm:pt>
    <dgm:pt modelId="{CD5C1149-E106-43B9-AC48-A6F855CC3DBA}" type="pres">
      <dgm:prSet presAssocID="{B8DA0BCC-DA04-41DD-B2C2-48D8D4218753}" presName="composite" presStyleCnt="0"/>
      <dgm:spPr/>
    </dgm:pt>
    <dgm:pt modelId="{52EB034D-BBA6-4A66-A05A-AB12042CCCD6}" type="pres">
      <dgm:prSet presAssocID="{B8DA0BCC-DA04-41DD-B2C2-48D8D4218753}" presName="parTx" presStyleLbl="alignNode1" presStyleIdx="1" presStyleCnt="2">
        <dgm:presLayoutVars>
          <dgm:chMax val="0"/>
          <dgm:chPref val="0"/>
          <dgm:bulletEnabled val="1"/>
        </dgm:presLayoutVars>
      </dgm:prSet>
      <dgm:spPr/>
    </dgm:pt>
    <dgm:pt modelId="{F0186C14-9098-4028-AC53-18965D448B0A}" type="pres">
      <dgm:prSet presAssocID="{B8DA0BCC-DA04-41DD-B2C2-48D8D4218753}" presName="desTx" presStyleLbl="alignAccFollowNode1" presStyleIdx="1" presStyleCnt="2">
        <dgm:presLayoutVars>
          <dgm:bulletEnabled val="1"/>
        </dgm:presLayoutVars>
      </dgm:prSet>
      <dgm:spPr/>
    </dgm:pt>
  </dgm:ptLst>
  <dgm:cxnLst>
    <dgm:cxn modelId="{901C3404-48AB-4D2D-A43C-2204624D08DD}" type="presOf" srcId="{B8DA0BCC-DA04-41DD-B2C2-48D8D4218753}" destId="{52EB034D-BBA6-4A66-A05A-AB12042CCCD6}" srcOrd="0" destOrd="0" presId="urn:microsoft.com/office/officeart/2005/8/layout/hList1"/>
    <dgm:cxn modelId="{FC7B2A23-527F-4567-8B7B-BB82A55DECED}" type="presOf" srcId="{74CC6F45-78DF-442A-8802-7AD884754F56}" destId="{2F55EC7B-FF9D-4F0C-9F2B-1BC21B4CAF0D}" srcOrd="0" destOrd="1" presId="urn:microsoft.com/office/officeart/2005/8/layout/hList1"/>
    <dgm:cxn modelId="{72BB7B24-B83B-4D1B-924E-75490B3A7AD2}" srcId="{B8DA0BCC-DA04-41DD-B2C2-48D8D4218753}" destId="{7F3EF7C4-6D69-4B03-B0FD-576637CC340A}" srcOrd="0" destOrd="0" parTransId="{53BB96D2-AF3C-4C08-98C7-038A8E333268}" sibTransId="{D568AA6E-0E0B-4AEA-8D58-B6551F6E336A}"/>
    <dgm:cxn modelId="{CFE22C40-056E-4F21-8A29-B90C451CAD47}" type="presOf" srcId="{A0B956B0-CC40-43CF-A6C0-4EAECEC663E9}" destId="{D99E53D4-A525-4B8D-85EC-EA8E2B339F24}" srcOrd="0" destOrd="0" presId="urn:microsoft.com/office/officeart/2005/8/layout/hList1"/>
    <dgm:cxn modelId="{90B6955B-946A-4FF5-8A86-E76F5437EE0A}" type="presOf" srcId="{4C10DD55-2D53-4F27-AFF4-B909C821324A}" destId="{C3323412-D237-4857-8546-AFFA2691A508}" srcOrd="0" destOrd="0" presId="urn:microsoft.com/office/officeart/2005/8/layout/hList1"/>
    <dgm:cxn modelId="{C1E0C774-02F8-4603-90E1-1B3E97AC7DFE}" srcId="{A0B956B0-CC40-43CF-A6C0-4EAECEC663E9}" destId="{4C10DD55-2D53-4F27-AFF4-B909C821324A}" srcOrd="0" destOrd="0" parTransId="{6D78A18E-834E-4A72-88B0-DB55E945F6B6}" sibTransId="{0ED746F0-B937-4AD3-BF05-2452ABE78EDB}"/>
    <dgm:cxn modelId="{2E29DF7B-FF73-439B-9E4E-87B8D8C4A68A}" type="presOf" srcId="{7F3EF7C4-6D69-4B03-B0FD-576637CC340A}" destId="{F0186C14-9098-4028-AC53-18965D448B0A}" srcOrd="0" destOrd="0" presId="urn:microsoft.com/office/officeart/2005/8/layout/hList1"/>
    <dgm:cxn modelId="{B653D485-A6AB-4776-9841-734A114E33BC}" type="presOf" srcId="{748FEF03-F407-4FA5-B577-09F6C74BF5BA}" destId="{2F55EC7B-FF9D-4F0C-9F2B-1BC21B4CAF0D}" srcOrd="0" destOrd="0" presId="urn:microsoft.com/office/officeart/2005/8/layout/hList1"/>
    <dgm:cxn modelId="{CDAC0DA2-264D-4C33-AFAA-7E3F59A98FD9}" srcId="{4C10DD55-2D53-4F27-AFF4-B909C821324A}" destId="{748FEF03-F407-4FA5-B577-09F6C74BF5BA}" srcOrd="0" destOrd="0" parTransId="{1E73E3E0-A890-4D96-A8DF-37F2518F2BFE}" sibTransId="{473AA4CF-E817-44A0-86F1-14BF83FC28F5}"/>
    <dgm:cxn modelId="{A8E963E1-8C7F-413A-8327-90304081F3E1}" srcId="{B8DA0BCC-DA04-41DD-B2C2-48D8D4218753}" destId="{CFE31B9E-4307-4B16-B973-B689F272D300}" srcOrd="1" destOrd="0" parTransId="{B68AA1F1-4CC1-4691-BDF8-3A2A64354A3E}" sibTransId="{86A0973A-29E8-47B9-8E73-A2817168931B}"/>
    <dgm:cxn modelId="{A20041E8-D423-4B8E-BA8B-92EB2A4828FB}" srcId="{4C10DD55-2D53-4F27-AFF4-B909C821324A}" destId="{74CC6F45-78DF-442A-8802-7AD884754F56}" srcOrd="1" destOrd="0" parTransId="{E74464FE-9F64-495E-A802-578E4D87F2F9}" sibTransId="{E1870231-AAE6-4380-89E4-BB6E79259535}"/>
    <dgm:cxn modelId="{5CB66EF4-8BB9-4A48-94A7-39C24BB2FD39}" srcId="{A0B956B0-CC40-43CF-A6C0-4EAECEC663E9}" destId="{B8DA0BCC-DA04-41DD-B2C2-48D8D4218753}" srcOrd="1" destOrd="0" parTransId="{44D4B96B-9272-471E-835C-3DA55CA86528}" sibTransId="{9DF86519-20B3-4625-BD98-0082E0B4BBCB}"/>
    <dgm:cxn modelId="{C37190F4-34E7-4A5E-8F84-2F8BA6EE3D33}" type="presOf" srcId="{CFE31B9E-4307-4B16-B973-B689F272D300}" destId="{F0186C14-9098-4028-AC53-18965D448B0A}" srcOrd="0" destOrd="1" presId="urn:microsoft.com/office/officeart/2005/8/layout/hList1"/>
    <dgm:cxn modelId="{CA3E6123-7BE8-4E4F-89B9-2FE135783CC0}" type="presParOf" srcId="{D99E53D4-A525-4B8D-85EC-EA8E2B339F24}" destId="{B3AD95A1-61B1-4B46-974A-1741DA93710E}" srcOrd="0" destOrd="0" presId="urn:microsoft.com/office/officeart/2005/8/layout/hList1"/>
    <dgm:cxn modelId="{C7474CD7-8087-4C52-B692-E97F50D2AE35}" type="presParOf" srcId="{B3AD95A1-61B1-4B46-974A-1741DA93710E}" destId="{C3323412-D237-4857-8546-AFFA2691A508}" srcOrd="0" destOrd="0" presId="urn:microsoft.com/office/officeart/2005/8/layout/hList1"/>
    <dgm:cxn modelId="{91ED4D9D-7A50-4C67-A3CD-136E7F979A44}" type="presParOf" srcId="{B3AD95A1-61B1-4B46-974A-1741DA93710E}" destId="{2F55EC7B-FF9D-4F0C-9F2B-1BC21B4CAF0D}" srcOrd="1" destOrd="0" presId="urn:microsoft.com/office/officeart/2005/8/layout/hList1"/>
    <dgm:cxn modelId="{AC05B370-0F71-4CE8-8030-DEEFFFE196B6}" type="presParOf" srcId="{D99E53D4-A525-4B8D-85EC-EA8E2B339F24}" destId="{B032D744-4E5C-41CC-97A0-ED1D34525DC3}" srcOrd="1" destOrd="0" presId="urn:microsoft.com/office/officeart/2005/8/layout/hList1"/>
    <dgm:cxn modelId="{383BDC9F-342E-4AD7-A161-B716AD7907E2}" type="presParOf" srcId="{D99E53D4-A525-4B8D-85EC-EA8E2B339F24}" destId="{CD5C1149-E106-43B9-AC48-A6F855CC3DBA}" srcOrd="2" destOrd="0" presId="urn:microsoft.com/office/officeart/2005/8/layout/hList1"/>
    <dgm:cxn modelId="{52349D97-1DD5-4792-8AEF-1EB53A53C610}" type="presParOf" srcId="{CD5C1149-E106-43B9-AC48-A6F855CC3DBA}" destId="{52EB034D-BBA6-4A66-A05A-AB12042CCCD6}" srcOrd="0" destOrd="0" presId="urn:microsoft.com/office/officeart/2005/8/layout/hList1"/>
    <dgm:cxn modelId="{3874D4D0-EF28-47E2-AA22-D5874F47274B}" type="presParOf" srcId="{CD5C1149-E106-43B9-AC48-A6F855CC3DBA}" destId="{F0186C14-9098-4028-AC53-18965D448B0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2BB977A-9C28-40D5-B7A7-9B65B72A97E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9B247E22-CA7B-486F-94B3-74669ED86C73}">
      <dgm:prSet/>
      <dgm:spPr/>
      <dgm:t>
        <a:bodyPr/>
        <a:lstStyle/>
        <a:p>
          <a:r>
            <a:rPr lang="en-US"/>
            <a:t>Foster Youth Hospital Overstays </a:t>
          </a:r>
        </a:p>
      </dgm:t>
    </dgm:pt>
    <dgm:pt modelId="{1B866BCD-38D5-4EFC-AA72-3705FE1BB3C8}" type="parTrans" cxnId="{1478D1E8-BC96-4272-B8CF-4E10EB5B027B}">
      <dgm:prSet/>
      <dgm:spPr/>
      <dgm:t>
        <a:bodyPr/>
        <a:lstStyle/>
        <a:p>
          <a:endParaRPr lang="en-US"/>
        </a:p>
      </dgm:t>
    </dgm:pt>
    <dgm:pt modelId="{575055C3-0AE7-4C72-B17E-5FB4640602DB}" type="sibTrans" cxnId="{1478D1E8-BC96-4272-B8CF-4E10EB5B027B}">
      <dgm:prSet/>
      <dgm:spPr/>
      <dgm:t>
        <a:bodyPr/>
        <a:lstStyle/>
        <a:p>
          <a:endParaRPr lang="en-US"/>
        </a:p>
      </dgm:t>
    </dgm:pt>
    <dgm:pt modelId="{DC2B908A-F693-4079-84F6-569FED0331E4}">
      <dgm:prSet/>
      <dgm:spPr/>
      <dgm:t>
        <a:bodyPr/>
        <a:lstStyle/>
        <a:p>
          <a:r>
            <a:rPr lang="en-US" b="0"/>
            <a:t>Department of Human Services (DHS) to report on children and youth experiencing stays in emergency rooms or inpatient hospital settings for longer than is medically necessary. </a:t>
          </a:r>
        </a:p>
      </dgm:t>
    </dgm:pt>
    <dgm:pt modelId="{EF06100E-5553-406B-8237-60A4FDEBCF7D}" type="parTrans" cxnId="{99B19816-3CB8-4A97-8E4F-DF342CFF7BAC}">
      <dgm:prSet/>
      <dgm:spPr/>
      <dgm:t>
        <a:bodyPr/>
        <a:lstStyle/>
        <a:p>
          <a:endParaRPr lang="en-US"/>
        </a:p>
      </dgm:t>
    </dgm:pt>
    <dgm:pt modelId="{C3931171-9785-48B5-87BD-07B33F4360D1}" type="sibTrans" cxnId="{99B19816-3CB8-4A97-8E4F-DF342CFF7BAC}">
      <dgm:prSet/>
      <dgm:spPr/>
      <dgm:t>
        <a:bodyPr/>
        <a:lstStyle/>
        <a:p>
          <a:endParaRPr lang="en-US"/>
        </a:p>
      </dgm:t>
    </dgm:pt>
    <dgm:pt modelId="{817D629E-3264-49E5-85C7-B168F61D9EF1}">
      <dgm:prSet/>
      <dgm:spPr/>
      <dgm:t>
        <a:bodyPr/>
        <a:lstStyle/>
        <a:p>
          <a:r>
            <a:rPr lang="en-US" b="0" i="0"/>
            <a:t>Sexual Assault Exam Telehealth Feasibility Study &amp; Pilot </a:t>
          </a:r>
          <a:endParaRPr lang="en-US"/>
        </a:p>
      </dgm:t>
    </dgm:pt>
    <dgm:pt modelId="{07C2330E-DBD9-4896-9154-62C697144ADA}" type="parTrans" cxnId="{44EDF092-CD17-4B77-A5EC-6BC7EC17B03D}">
      <dgm:prSet/>
      <dgm:spPr/>
      <dgm:t>
        <a:bodyPr/>
        <a:lstStyle/>
        <a:p>
          <a:endParaRPr lang="en-US"/>
        </a:p>
      </dgm:t>
    </dgm:pt>
    <dgm:pt modelId="{AE9E4B88-1970-4BB6-90D7-58C482E530CC}" type="sibTrans" cxnId="{44EDF092-CD17-4B77-A5EC-6BC7EC17B03D}">
      <dgm:prSet/>
      <dgm:spPr/>
      <dgm:t>
        <a:bodyPr/>
        <a:lstStyle/>
        <a:p>
          <a:endParaRPr lang="en-US"/>
        </a:p>
      </dgm:t>
    </dgm:pt>
    <dgm:pt modelId="{F6C10AA0-1D2B-40B3-AB39-5293F82EE740}">
      <dgm:prSet/>
      <dgm:spPr/>
      <dgm:t>
        <a:bodyPr/>
        <a:lstStyle/>
        <a:p>
          <a:r>
            <a:rPr lang="en-US" b="0"/>
            <a:t>Maryland Sexual Assault Evidence Kit Policy &amp; Funding Committee to convene workgroup, which will include MHA staff and hospital representatives, to study the framework, development, implementation, and process to create a </a:t>
          </a:r>
          <a:r>
            <a:rPr lang="en-US" b="0" err="1"/>
            <a:t>TeleSAFE</a:t>
          </a:r>
          <a:r>
            <a:rPr lang="en-US" b="0"/>
            <a:t> Pilot Program</a:t>
          </a:r>
          <a:r>
            <a:rPr lang="en-US"/>
            <a:t>. </a:t>
          </a:r>
          <a:endParaRPr lang="en-US" b="0"/>
        </a:p>
      </dgm:t>
    </dgm:pt>
    <dgm:pt modelId="{FC9347D0-4A39-49C2-934C-A0B23694CDB4}" type="parTrans" cxnId="{97BCF8BB-90E2-4368-A17D-209DDB2A4007}">
      <dgm:prSet/>
      <dgm:spPr/>
      <dgm:t>
        <a:bodyPr/>
        <a:lstStyle/>
        <a:p>
          <a:endParaRPr lang="en-US"/>
        </a:p>
      </dgm:t>
    </dgm:pt>
    <dgm:pt modelId="{57C8A255-28EB-4606-958C-DFDCCAE38B9B}" type="sibTrans" cxnId="{97BCF8BB-90E2-4368-A17D-209DDB2A4007}">
      <dgm:prSet/>
      <dgm:spPr/>
      <dgm:t>
        <a:bodyPr/>
        <a:lstStyle/>
        <a:p>
          <a:endParaRPr lang="en-US"/>
        </a:p>
      </dgm:t>
    </dgm:pt>
    <dgm:pt modelId="{466C47AF-3522-4E7D-B9CE-B2719072384C}">
      <dgm:prSet/>
      <dgm:spPr/>
      <dgm:t>
        <a:bodyPr/>
        <a:lstStyle/>
        <a:p>
          <a:r>
            <a:rPr lang="en-US" b="0" i="0"/>
            <a:t>Noncompete – Private Equity </a:t>
          </a:r>
          <a:endParaRPr lang="en-US"/>
        </a:p>
      </dgm:t>
    </dgm:pt>
    <dgm:pt modelId="{38F4D7D1-0800-4C11-B5C9-0934E8691BCD}" type="parTrans" cxnId="{7581A93A-399E-49C0-BBA8-D3080776EF01}">
      <dgm:prSet/>
      <dgm:spPr/>
      <dgm:t>
        <a:bodyPr/>
        <a:lstStyle/>
        <a:p>
          <a:endParaRPr lang="en-US"/>
        </a:p>
      </dgm:t>
    </dgm:pt>
    <dgm:pt modelId="{E15CB33C-EC73-4857-A3FC-CCB6F9D8F09E}" type="sibTrans" cxnId="{7581A93A-399E-49C0-BBA8-D3080776EF01}">
      <dgm:prSet/>
      <dgm:spPr/>
      <dgm:t>
        <a:bodyPr/>
        <a:lstStyle/>
        <a:p>
          <a:endParaRPr lang="en-US"/>
        </a:p>
      </dgm:t>
    </dgm:pt>
    <dgm:pt modelId="{DE506F7F-9F8B-4D0A-AC0B-4FB1AC4B1A5F}">
      <dgm:prSet/>
      <dgm:spPr/>
      <dgm:t>
        <a:bodyPr/>
        <a:lstStyle/>
        <a:p>
          <a:r>
            <a:rPr lang="en-US" b="0"/>
            <a:t>Maryland Health Care Commission (MHCC)  is tasked with studying the effect of private equity firms on Maryland’s health care market, including impacts on health disparities, access to care, and workforce shortages. Hospital representatives will be consulted as relevant stakeholders.</a:t>
          </a:r>
        </a:p>
      </dgm:t>
    </dgm:pt>
    <dgm:pt modelId="{9A6CAC9B-4D31-40E4-91CA-1D8BD7F65EF4}" type="parTrans" cxnId="{FB0CB19F-38AE-44E5-AC59-14041150F168}">
      <dgm:prSet/>
      <dgm:spPr/>
      <dgm:t>
        <a:bodyPr/>
        <a:lstStyle/>
        <a:p>
          <a:endParaRPr lang="en-US"/>
        </a:p>
      </dgm:t>
    </dgm:pt>
    <dgm:pt modelId="{FEDE3AF6-4EBC-4E36-B3A8-EDB492921DE2}" type="sibTrans" cxnId="{FB0CB19F-38AE-44E5-AC59-14041150F168}">
      <dgm:prSet/>
      <dgm:spPr/>
      <dgm:t>
        <a:bodyPr/>
        <a:lstStyle/>
        <a:p>
          <a:endParaRPr lang="en-US"/>
        </a:p>
      </dgm:t>
    </dgm:pt>
    <dgm:pt modelId="{FC1F505E-59DC-42FE-A809-E0ACF85E8E7C}" type="pres">
      <dgm:prSet presAssocID="{F2BB977A-9C28-40D5-B7A7-9B65B72A97EE}" presName="linear" presStyleCnt="0">
        <dgm:presLayoutVars>
          <dgm:dir/>
          <dgm:animLvl val="lvl"/>
          <dgm:resizeHandles val="exact"/>
        </dgm:presLayoutVars>
      </dgm:prSet>
      <dgm:spPr/>
    </dgm:pt>
    <dgm:pt modelId="{AF92EFBA-6A6E-4E8D-9A83-25ABB8E2E12D}" type="pres">
      <dgm:prSet presAssocID="{9B247E22-CA7B-486F-94B3-74669ED86C73}" presName="parentLin" presStyleCnt="0"/>
      <dgm:spPr/>
    </dgm:pt>
    <dgm:pt modelId="{74F79219-782C-455E-A7F0-260958CC4127}" type="pres">
      <dgm:prSet presAssocID="{9B247E22-CA7B-486F-94B3-74669ED86C73}" presName="parentLeftMargin" presStyleLbl="node1" presStyleIdx="0" presStyleCnt="3"/>
      <dgm:spPr/>
    </dgm:pt>
    <dgm:pt modelId="{51BC69B0-ED5D-450A-993B-07F7BEAF428F}" type="pres">
      <dgm:prSet presAssocID="{9B247E22-CA7B-486F-94B3-74669ED86C73}" presName="parentText" presStyleLbl="node1" presStyleIdx="0" presStyleCnt="3">
        <dgm:presLayoutVars>
          <dgm:chMax val="0"/>
          <dgm:bulletEnabled val="1"/>
        </dgm:presLayoutVars>
      </dgm:prSet>
      <dgm:spPr/>
    </dgm:pt>
    <dgm:pt modelId="{57793EF6-8CCC-4921-812C-AC1D372921CD}" type="pres">
      <dgm:prSet presAssocID="{9B247E22-CA7B-486F-94B3-74669ED86C73}" presName="negativeSpace" presStyleCnt="0"/>
      <dgm:spPr/>
    </dgm:pt>
    <dgm:pt modelId="{B3D213BB-E0A4-45F0-B605-2C5844B78316}" type="pres">
      <dgm:prSet presAssocID="{9B247E22-CA7B-486F-94B3-74669ED86C73}" presName="childText" presStyleLbl="conFgAcc1" presStyleIdx="0" presStyleCnt="3">
        <dgm:presLayoutVars>
          <dgm:bulletEnabled val="1"/>
        </dgm:presLayoutVars>
      </dgm:prSet>
      <dgm:spPr/>
    </dgm:pt>
    <dgm:pt modelId="{8C9A47EF-0DE6-4F15-9065-E0A94ABE7F9D}" type="pres">
      <dgm:prSet presAssocID="{575055C3-0AE7-4C72-B17E-5FB4640602DB}" presName="spaceBetweenRectangles" presStyleCnt="0"/>
      <dgm:spPr/>
    </dgm:pt>
    <dgm:pt modelId="{5C6AA4E6-E67D-4701-872F-456FF9646AE7}" type="pres">
      <dgm:prSet presAssocID="{817D629E-3264-49E5-85C7-B168F61D9EF1}" presName="parentLin" presStyleCnt="0"/>
      <dgm:spPr/>
    </dgm:pt>
    <dgm:pt modelId="{3BBBFB53-5373-428F-AC28-B0D89B7F3DD8}" type="pres">
      <dgm:prSet presAssocID="{817D629E-3264-49E5-85C7-B168F61D9EF1}" presName="parentLeftMargin" presStyleLbl="node1" presStyleIdx="0" presStyleCnt="3"/>
      <dgm:spPr/>
    </dgm:pt>
    <dgm:pt modelId="{05496B13-EF5F-45FE-9CB4-3AF832F15B0A}" type="pres">
      <dgm:prSet presAssocID="{817D629E-3264-49E5-85C7-B168F61D9EF1}" presName="parentText" presStyleLbl="node1" presStyleIdx="1" presStyleCnt="3">
        <dgm:presLayoutVars>
          <dgm:chMax val="0"/>
          <dgm:bulletEnabled val="1"/>
        </dgm:presLayoutVars>
      </dgm:prSet>
      <dgm:spPr/>
    </dgm:pt>
    <dgm:pt modelId="{92A031A5-BF11-4E3B-B708-63524229A71F}" type="pres">
      <dgm:prSet presAssocID="{817D629E-3264-49E5-85C7-B168F61D9EF1}" presName="negativeSpace" presStyleCnt="0"/>
      <dgm:spPr/>
    </dgm:pt>
    <dgm:pt modelId="{5BD4AC08-C9A5-4574-8659-6C9515FF08FD}" type="pres">
      <dgm:prSet presAssocID="{817D629E-3264-49E5-85C7-B168F61D9EF1}" presName="childText" presStyleLbl="conFgAcc1" presStyleIdx="1" presStyleCnt="3">
        <dgm:presLayoutVars>
          <dgm:bulletEnabled val="1"/>
        </dgm:presLayoutVars>
      </dgm:prSet>
      <dgm:spPr/>
    </dgm:pt>
    <dgm:pt modelId="{B89C1C3F-17CC-44CF-A261-EC7F63DD6A72}" type="pres">
      <dgm:prSet presAssocID="{AE9E4B88-1970-4BB6-90D7-58C482E530CC}" presName="spaceBetweenRectangles" presStyleCnt="0"/>
      <dgm:spPr/>
    </dgm:pt>
    <dgm:pt modelId="{04E7EE66-2D4E-492D-B62C-9B25EAB4467D}" type="pres">
      <dgm:prSet presAssocID="{466C47AF-3522-4E7D-B9CE-B2719072384C}" presName="parentLin" presStyleCnt="0"/>
      <dgm:spPr/>
    </dgm:pt>
    <dgm:pt modelId="{EB77F5F2-AA22-4690-8B36-53A775D80879}" type="pres">
      <dgm:prSet presAssocID="{466C47AF-3522-4E7D-B9CE-B2719072384C}" presName="parentLeftMargin" presStyleLbl="node1" presStyleIdx="1" presStyleCnt="3"/>
      <dgm:spPr/>
    </dgm:pt>
    <dgm:pt modelId="{CCFD3E0D-6EB4-4827-9628-5B36A8EF77BE}" type="pres">
      <dgm:prSet presAssocID="{466C47AF-3522-4E7D-B9CE-B2719072384C}" presName="parentText" presStyleLbl="node1" presStyleIdx="2" presStyleCnt="3">
        <dgm:presLayoutVars>
          <dgm:chMax val="0"/>
          <dgm:bulletEnabled val="1"/>
        </dgm:presLayoutVars>
      </dgm:prSet>
      <dgm:spPr/>
    </dgm:pt>
    <dgm:pt modelId="{9F78A800-55FF-4EF9-85A1-818A3233CB79}" type="pres">
      <dgm:prSet presAssocID="{466C47AF-3522-4E7D-B9CE-B2719072384C}" presName="negativeSpace" presStyleCnt="0"/>
      <dgm:spPr/>
    </dgm:pt>
    <dgm:pt modelId="{671F0049-C380-43F6-B8C7-62C3B9DD3D8C}" type="pres">
      <dgm:prSet presAssocID="{466C47AF-3522-4E7D-B9CE-B2719072384C}" presName="childText" presStyleLbl="conFgAcc1" presStyleIdx="2" presStyleCnt="3">
        <dgm:presLayoutVars>
          <dgm:bulletEnabled val="1"/>
        </dgm:presLayoutVars>
      </dgm:prSet>
      <dgm:spPr/>
    </dgm:pt>
  </dgm:ptLst>
  <dgm:cxnLst>
    <dgm:cxn modelId="{99B19816-3CB8-4A97-8E4F-DF342CFF7BAC}" srcId="{9B247E22-CA7B-486F-94B3-74669ED86C73}" destId="{DC2B908A-F693-4079-84F6-569FED0331E4}" srcOrd="0" destOrd="0" parTransId="{EF06100E-5553-406B-8237-60A4FDEBCF7D}" sibTransId="{C3931171-9785-48B5-87BD-07B33F4360D1}"/>
    <dgm:cxn modelId="{02331C18-30D4-4577-BBB1-AC0C3A4B2490}" type="presOf" srcId="{DE506F7F-9F8B-4D0A-AC0B-4FB1AC4B1A5F}" destId="{671F0049-C380-43F6-B8C7-62C3B9DD3D8C}" srcOrd="0" destOrd="0" presId="urn:microsoft.com/office/officeart/2005/8/layout/list1"/>
    <dgm:cxn modelId="{C746761F-A3EA-45D9-99E1-95AA0823108C}" type="presOf" srcId="{817D629E-3264-49E5-85C7-B168F61D9EF1}" destId="{05496B13-EF5F-45FE-9CB4-3AF832F15B0A}" srcOrd="1" destOrd="0" presId="urn:microsoft.com/office/officeart/2005/8/layout/list1"/>
    <dgm:cxn modelId="{6A3B052A-D9EF-499A-877C-4B5237ED0507}" type="presOf" srcId="{466C47AF-3522-4E7D-B9CE-B2719072384C}" destId="{CCFD3E0D-6EB4-4827-9628-5B36A8EF77BE}" srcOrd="1" destOrd="0" presId="urn:microsoft.com/office/officeart/2005/8/layout/list1"/>
    <dgm:cxn modelId="{C000342A-AB75-4DE5-BC03-1872271D4F98}" type="presOf" srcId="{F2BB977A-9C28-40D5-B7A7-9B65B72A97EE}" destId="{FC1F505E-59DC-42FE-A809-E0ACF85E8E7C}" srcOrd="0" destOrd="0" presId="urn:microsoft.com/office/officeart/2005/8/layout/list1"/>
    <dgm:cxn modelId="{4A52F632-628C-4AE9-876D-578F40C224D6}" type="presOf" srcId="{466C47AF-3522-4E7D-B9CE-B2719072384C}" destId="{EB77F5F2-AA22-4690-8B36-53A775D80879}" srcOrd="0" destOrd="0" presId="urn:microsoft.com/office/officeart/2005/8/layout/list1"/>
    <dgm:cxn modelId="{7581A93A-399E-49C0-BBA8-D3080776EF01}" srcId="{F2BB977A-9C28-40D5-B7A7-9B65B72A97EE}" destId="{466C47AF-3522-4E7D-B9CE-B2719072384C}" srcOrd="2" destOrd="0" parTransId="{38F4D7D1-0800-4C11-B5C9-0934E8691BCD}" sibTransId="{E15CB33C-EC73-4857-A3FC-CCB6F9D8F09E}"/>
    <dgm:cxn modelId="{D2DB1760-5089-488E-94CF-26CD944339A6}" type="presOf" srcId="{9B247E22-CA7B-486F-94B3-74669ED86C73}" destId="{74F79219-782C-455E-A7F0-260958CC4127}" srcOrd="0" destOrd="0" presId="urn:microsoft.com/office/officeart/2005/8/layout/list1"/>
    <dgm:cxn modelId="{44EDF092-CD17-4B77-A5EC-6BC7EC17B03D}" srcId="{F2BB977A-9C28-40D5-B7A7-9B65B72A97EE}" destId="{817D629E-3264-49E5-85C7-B168F61D9EF1}" srcOrd="1" destOrd="0" parTransId="{07C2330E-DBD9-4896-9154-62C697144ADA}" sibTransId="{AE9E4B88-1970-4BB6-90D7-58C482E530CC}"/>
    <dgm:cxn modelId="{D1A8F796-53A2-4490-8C67-53A74988C46A}" type="presOf" srcId="{9B247E22-CA7B-486F-94B3-74669ED86C73}" destId="{51BC69B0-ED5D-450A-993B-07F7BEAF428F}" srcOrd="1" destOrd="0" presId="urn:microsoft.com/office/officeart/2005/8/layout/list1"/>
    <dgm:cxn modelId="{FB0CB19F-38AE-44E5-AC59-14041150F168}" srcId="{466C47AF-3522-4E7D-B9CE-B2719072384C}" destId="{DE506F7F-9F8B-4D0A-AC0B-4FB1AC4B1A5F}" srcOrd="0" destOrd="0" parTransId="{9A6CAC9B-4D31-40E4-91CA-1D8BD7F65EF4}" sibTransId="{FEDE3AF6-4EBC-4E36-B3A8-EDB492921DE2}"/>
    <dgm:cxn modelId="{97BCF8BB-90E2-4368-A17D-209DDB2A4007}" srcId="{817D629E-3264-49E5-85C7-B168F61D9EF1}" destId="{F6C10AA0-1D2B-40B3-AB39-5293F82EE740}" srcOrd="0" destOrd="0" parTransId="{FC9347D0-4A39-49C2-934C-A0B23694CDB4}" sibTransId="{57C8A255-28EB-4606-958C-DFDCCAE38B9B}"/>
    <dgm:cxn modelId="{41191CCC-9B3A-428B-B572-2116167FDB4F}" type="presOf" srcId="{817D629E-3264-49E5-85C7-B168F61D9EF1}" destId="{3BBBFB53-5373-428F-AC28-B0D89B7F3DD8}" srcOrd="0" destOrd="0" presId="urn:microsoft.com/office/officeart/2005/8/layout/list1"/>
    <dgm:cxn modelId="{1478D1E8-BC96-4272-B8CF-4E10EB5B027B}" srcId="{F2BB977A-9C28-40D5-B7A7-9B65B72A97EE}" destId="{9B247E22-CA7B-486F-94B3-74669ED86C73}" srcOrd="0" destOrd="0" parTransId="{1B866BCD-38D5-4EFC-AA72-3705FE1BB3C8}" sibTransId="{575055C3-0AE7-4C72-B17E-5FB4640602DB}"/>
    <dgm:cxn modelId="{ADE34CF6-8D48-4843-9877-9938C086E322}" type="presOf" srcId="{DC2B908A-F693-4079-84F6-569FED0331E4}" destId="{B3D213BB-E0A4-45F0-B605-2C5844B78316}" srcOrd="0" destOrd="0" presId="urn:microsoft.com/office/officeart/2005/8/layout/list1"/>
    <dgm:cxn modelId="{BD68B0F8-9FBA-4F6B-856C-661234BCDED3}" type="presOf" srcId="{F6C10AA0-1D2B-40B3-AB39-5293F82EE740}" destId="{5BD4AC08-C9A5-4574-8659-6C9515FF08FD}" srcOrd="0" destOrd="0" presId="urn:microsoft.com/office/officeart/2005/8/layout/list1"/>
    <dgm:cxn modelId="{2712EC6E-7BCA-442D-8D12-78BA12B54C1F}" type="presParOf" srcId="{FC1F505E-59DC-42FE-A809-E0ACF85E8E7C}" destId="{AF92EFBA-6A6E-4E8D-9A83-25ABB8E2E12D}" srcOrd="0" destOrd="0" presId="urn:microsoft.com/office/officeart/2005/8/layout/list1"/>
    <dgm:cxn modelId="{DC7B1B80-7BAB-47B2-BA8E-8C8E486B2451}" type="presParOf" srcId="{AF92EFBA-6A6E-4E8D-9A83-25ABB8E2E12D}" destId="{74F79219-782C-455E-A7F0-260958CC4127}" srcOrd="0" destOrd="0" presId="urn:microsoft.com/office/officeart/2005/8/layout/list1"/>
    <dgm:cxn modelId="{DD40B148-50E7-4A0E-81F5-7B9D64E6DDD5}" type="presParOf" srcId="{AF92EFBA-6A6E-4E8D-9A83-25ABB8E2E12D}" destId="{51BC69B0-ED5D-450A-993B-07F7BEAF428F}" srcOrd="1" destOrd="0" presId="urn:microsoft.com/office/officeart/2005/8/layout/list1"/>
    <dgm:cxn modelId="{CCE70544-0DA5-4390-B4AB-E86932A5FA56}" type="presParOf" srcId="{FC1F505E-59DC-42FE-A809-E0ACF85E8E7C}" destId="{57793EF6-8CCC-4921-812C-AC1D372921CD}" srcOrd="1" destOrd="0" presId="urn:microsoft.com/office/officeart/2005/8/layout/list1"/>
    <dgm:cxn modelId="{F158DBE1-35C0-4058-95B3-77D0FB244FAB}" type="presParOf" srcId="{FC1F505E-59DC-42FE-A809-E0ACF85E8E7C}" destId="{B3D213BB-E0A4-45F0-B605-2C5844B78316}" srcOrd="2" destOrd="0" presId="urn:microsoft.com/office/officeart/2005/8/layout/list1"/>
    <dgm:cxn modelId="{3EE3CD48-5921-4833-AFE9-C32038B1A63A}" type="presParOf" srcId="{FC1F505E-59DC-42FE-A809-E0ACF85E8E7C}" destId="{8C9A47EF-0DE6-4F15-9065-E0A94ABE7F9D}" srcOrd="3" destOrd="0" presId="urn:microsoft.com/office/officeart/2005/8/layout/list1"/>
    <dgm:cxn modelId="{71C54E7C-FC45-4B3B-BE81-12F9254FAACB}" type="presParOf" srcId="{FC1F505E-59DC-42FE-A809-E0ACF85E8E7C}" destId="{5C6AA4E6-E67D-4701-872F-456FF9646AE7}" srcOrd="4" destOrd="0" presId="urn:microsoft.com/office/officeart/2005/8/layout/list1"/>
    <dgm:cxn modelId="{2A757EC9-98FF-4078-82D6-3CF626F866A7}" type="presParOf" srcId="{5C6AA4E6-E67D-4701-872F-456FF9646AE7}" destId="{3BBBFB53-5373-428F-AC28-B0D89B7F3DD8}" srcOrd="0" destOrd="0" presId="urn:microsoft.com/office/officeart/2005/8/layout/list1"/>
    <dgm:cxn modelId="{F271E25D-AD68-46B8-91BF-BEEB4B45ECCB}" type="presParOf" srcId="{5C6AA4E6-E67D-4701-872F-456FF9646AE7}" destId="{05496B13-EF5F-45FE-9CB4-3AF832F15B0A}" srcOrd="1" destOrd="0" presId="urn:microsoft.com/office/officeart/2005/8/layout/list1"/>
    <dgm:cxn modelId="{D76BDBA9-68F9-4985-8D0A-B24036DAC3B3}" type="presParOf" srcId="{FC1F505E-59DC-42FE-A809-E0ACF85E8E7C}" destId="{92A031A5-BF11-4E3B-B708-63524229A71F}" srcOrd="5" destOrd="0" presId="urn:microsoft.com/office/officeart/2005/8/layout/list1"/>
    <dgm:cxn modelId="{EDC70A83-0E66-49AB-917E-536C084BF3A9}" type="presParOf" srcId="{FC1F505E-59DC-42FE-A809-E0ACF85E8E7C}" destId="{5BD4AC08-C9A5-4574-8659-6C9515FF08FD}" srcOrd="6" destOrd="0" presId="urn:microsoft.com/office/officeart/2005/8/layout/list1"/>
    <dgm:cxn modelId="{83B4DCAE-FBC9-4389-9980-75166226F0D9}" type="presParOf" srcId="{FC1F505E-59DC-42FE-A809-E0ACF85E8E7C}" destId="{B89C1C3F-17CC-44CF-A261-EC7F63DD6A72}" srcOrd="7" destOrd="0" presId="urn:microsoft.com/office/officeart/2005/8/layout/list1"/>
    <dgm:cxn modelId="{04B12592-0729-46FD-BB9D-26053A53DEBE}" type="presParOf" srcId="{FC1F505E-59DC-42FE-A809-E0ACF85E8E7C}" destId="{04E7EE66-2D4E-492D-B62C-9B25EAB4467D}" srcOrd="8" destOrd="0" presId="urn:microsoft.com/office/officeart/2005/8/layout/list1"/>
    <dgm:cxn modelId="{A9E9DE95-64D7-4114-83D8-9F1CCC4FA78D}" type="presParOf" srcId="{04E7EE66-2D4E-492D-B62C-9B25EAB4467D}" destId="{EB77F5F2-AA22-4690-8B36-53A775D80879}" srcOrd="0" destOrd="0" presId="urn:microsoft.com/office/officeart/2005/8/layout/list1"/>
    <dgm:cxn modelId="{68823DC4-5AFF-464A-8909-4122B8619364}" type="presParOf" srcId="{04E7EE66-2D4E-492D-B62C-9B25EAB4467D}" destId="{CCFD3E0D-6EB4-4827-9628-5B36A8EF77BE}" srcOrd="1" destOrd="0" presId="urn:microsoft.com/office/officeart/2005/8/layout/list1"/>
    <dgm:cxn modelId="{0BDDBA6F-D165-4077-BB94-5A26545DAC7D}" type="presParOf" srcId="{FC1F505E-59DC-42FE-A809-E0ACF85E8E7C}" destId="{9F78A800-55FF-4EF9-85A1-818A3233CB79}" srcOrd="9" destOrd="0" presId="urn:microsoft.com/office/officeart/2005/8/layout/list1"/>
    <dgm:cxn modelId="{332BF373-BD3B-43AB-8BE9-044EF77AC352}" type="presParOf" srcId="{FC1F505E-59DC-42FE-A809-E0ACF85E8E7C}" destId="{671F0049-C380-43F6-B8C7-62C3B9DD3D8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2BB977A-9C28-40D5-B7A7-9B65B72A97E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9B247E22-CA7B-486F-94B3-74669ED86C73}">
      <dgm:prSet/>
      <dgm:spPr/>
      <dgm:t>
        <a:bodyPr/>
        <a:lstStyle/>
        <a:p>
          <a:r>
            <a:rPr lang="en-US"/>
            <a:t>Reimbursement for Maternal Fetal Medicine </a:t>
          </a:r>
        </a:p>
      </dgm:t>
    </dgm:pt>
    <dgm:pt modelId="{1B866BCD-38D5-4EFC-AA72-3705FE1BB3C8}" type="parTrans" cxnId="{1478D1E8-BC96-4272-B8CF-4E10EB5B027B}">
      <dgm:prSet/>
      <dgm:spPr/>
      <dgm:t>
        <a:bodyPr/>
        <a:lstStyle/>
        <a:p>
          <a:endParaRPr lang="en-US"/>
        </a:p>
      </dgm:t>
    </dgm:pt>
    <dgm:pt modelId="{575055C3-0AE7-4C72-B17E-5FB4640602DB}" type="sibTrans" cxnId="{1478D1E8-BC96-4272-B8CF-4E10EB5B027B}">
      <dgm:prSet/>
      <dgm:spPr/>
      <dgm:t>
        <a:bodyPr/>
        <a:lstStyle/>
        <a:p>
          <a:endParaRPr lang="en-US"/>
        </a:p>
      </dgm:t>
    </dgm:pt>
    <dgm:pt modelId="{DC2B908A-F693-4079-84F6-569FED0331E4}">
      <dgm:prSet/>
      <dgm:spPr/>
      <dgm:t>
        <a:bodyPr/>
        <a:lstStyle/>
        <a:p>
          <a:r>
            <a:rPr lang="en-US" b="0"/>
            <a:t>MDH, MHCC, and HSCRC to study reimbursement rates under the Medicaid program for services provided by maternal fetal medicine specialists.</a:t>
          </a:r>
        </a:p>
      </dgm:t>
    </dgm:pt>
    <dgm:pt modelId="{EF06100E-5553-406B-8237-60A4FDEBCF7D}" type="parTrans" cxnId="{99B19816-3CB8-4A97-8E4F-DF342CFF7BAC}">
      <dgm:prSet/>
      <dgm:spPr/>
      <dgm:t>
        <a:bodyPr/>
        <a:lstStyle/>
        <a:p>
          <a:endParaRPr lang="en-US"/>
        </a:p>
      </dgm:t>
    </dgm:pt>
    <dgm:pt modelId="{C3931171-9785-48B5-87BD-07B33F4360D1}" type="sibTrans" cxnId="{99B19816-3CB8-4A97-8E4F-DF342CFF7BAC}">
      <dgm:prSet/>
      <dgm:spPr/>
      <dgm:t>
        <a:bodyPr/>
        <a:lstStyle/>
        <a:p>
          <a:endParaRPr lang="en-US"/>
        </a:p>
      </dgm:t>
    </dgm:pt>
    <dgm:pt modelId="{817D629E-3264-49E5-85C7-B168F61D9EF1}">
      <dgm:prSet/>
      <dgm:spPr/>
      <dgm:t>
        <a:bodyPr/>
        <a:lstStyle/>
        <a:p>
          <a:r>
            <a:rPr lang="en-US"/>
            <a:t>Maternal Health </a:t>
          </a:r>
        </a:p>
      </dgm:t>
    </dgm:pt>
    <dgm:pt modelId="{07C2330E-DBD9-4896-9154-62C697144ADA}" type="parTrans" cxnId="{44EDF092-CD17-4B77-A5EC-6BC7EC17B03D}">
      <dgm:prSet/>
      <dgm:spPr/>
      <dgm:t>
        <a:bodyPr/>
        <a:lstStyle/>
        <a:p>
          <a:endParaRPr lang="en-US"/>
        </a:p>
      </dgm:t>
    </dgm:pt>
    <dgm:pt modelId="{AE9E4B88-1970-4BB6-90D7-58C482E530CC}" type="sibTrans" cxnId="{44EDF092-CD17-4B77-A5EC-6BC7EC17B03D}">
      <dgm:prSet/>
      <dgm:spPr/>
      <dgm:t>
        <a:bodyPr/>
        <a:lstStyle/>
        <a:p>
          <a:endParaRPr lang="en-US"/>
        </a:p>
      </dgm:t>
    </dgm:pt>
    <dgm:pt modelId="{F6C10AA0-1D2B-40B3-AB39-5293F82EE740}">
      <dgm:prSet/>
      <dgm:spPr/>
      <dgm:t>
        <a:bodyPr/>
        <a:lstStyle/>
        <a:p>
          <a:r>
            <a:rPr lang="en-US" b="0"/>
            <a:t>MDH to convene a workgroup, which will include MHA representatives, to digitize forms required by the legislation for submission from hospitals to local health departments.</a:t>
          </a:r>
        </a:p>
      </dgm:t>
    </dgm:pt>
    <dgm:pt modelId="{FC9347D0-4A39-49C2-934C-A0B23694CDB4}" type="parTrans" cxnId="{97BCF8BB-90E2-4368-A17D-209DDB2A4007}">
      <dgm:prSet/>
      <dgm:spPr/>
      <dgm:t>
        <a:bodyPr/>
        <a:lstStyle/>
        <a:p>
          <a:endParaRPr lang="en-US"/>
        </a:p>
      </dgm:t>
    </dgm:pt>
    <dgm:pt modelId="{57C8A255-28EB-4606-958C-DFDCCAE38B9B}" type="sibTrans" cxnId="{97BCF8BB-90E2-4368-A17D-209DDB2A4007}">
      <dgm:prSet/>
      <dgm:spPr/>
      <dgm:t>
        <a:bodyPr/>
        <a:lstStyle/>
        <a:p>
          <a:endParaRPr lang="en-US"/>
        </a:p>
      </dgm:t>
    </dgm:pt>
    <dgm:pt modelId="{F061542B-BD81-41CC-B8D4-406EE20E972D}">
      <dgm:prSet/>
      <dgm:spPr/>
      <dgm:t>
        <a:bodyPr/>
        <a:lstStyle/>
        <a:p>
          <a:r>
            <a:rPr lang="en-US" b="0"/>
            <a:t>MDH, MHCC, HSCRC, and Maryland Society of Anesthesiologists to study barriers in recruitment and retention of anesthesiologists, as well as provide recommendations to eliminate identified barriers. </a:t>
          </a:r>
        </a:p>
      </dgm:t>
    </dgm:pt>
    <dgm:pt modelId="{B7F1D2AF-5782-45EB-876A-3A973F0F1EB3}" type="parTrans" cxnId="{14D4A44F-3E58-4681-AD38-293526271A18}">
      <dgm:prSet/>
      <dgm:spPr/>
      <dgm:t>
        <a:bodyPr/>
        <a:lstStyle/>
        <a:p>
          <a:endParaRPr lang="en-US"/>
        </a:p>
      </dgm:t>
    </dgm:pt>
    <dgm:pt modelId="{6777C9D6-E429-4314-85C2-8ABD770F2DFD}" type="sibTrans" cxnId="{14D4A44F-3E58-4681-AD38-293526271A18}">
      <dgm:prSet/>
      <dgm:spPr/>
      <dgm:t>
        <a:bodyPr/>
        <a:lstStyle/>
        <a:p>
          <a:endParaRPr lang="en-US"/>
        </a:p>
      </dgm:t>
    </dgm:pt>
    <dgm:pt modelId="{8077CFBA-12CD-4EA2-B2EB-7B881696EB5B}">
      <dgm:prSet/>
      <dgm:spPr/>
      <dgm:t>
        <a:bodyPr/>
        <a:lstStyle/>
        <a:p>
          <a:r>
            <a:rPr lang="en-US"/>
            <a:t>Recruitment &amp; Retention of Anesthesiologists </a:t>
          </a:r>
        </a:p>
      </dgm:t>
    </dgm:pt>
    <dgm:pt modelId="{64B0CB41-3234-4000-A379-AE09DAB2A16E}" type="sibTrans" cxnId="{2E3AE6EB-3C39-4677-8807-E8F5759A8C61}">
      <dgm:prSet/>
      <dgm:spPr/>
      <dgm:t>
        <a:bodyPr/>
        <a:lstStyle/>
        <a:p>
          <a:endParaRPr lang="en-US"/>
        </a:p>
      </dgm:t>
    </dgm:pt>
    <dgm:pt modelId="{359F8F35-4FB4-412A-9D48-9A4DFC6E4D45}" type="parTrans" cxnId="{2E3AE6EB-3C39-4677-8807-E8F5759A8C61}">
      <dgm:prSet/>
      <dgm:spPr/>
      <dgm:t>
        <a:bodyPr/>
        <a:lstStyle/>
        <a:p>
          <a:endParaRPr lang="en-US"/>
        </a:p>
      </dgm:t>
    </dgm:pt>
    <dgm:pt modelId="{FC1F505E-59DC-42FE-A809-E0ACF85E8E7C}" type="pres">
      <dgm:prSet presAssocID="{F2BB977A-9C28-40D5-B7A7-9B65B72A97EE}" presName="linear" presStyleCnt="0">
        <dgm:presLayoutVars>
          <dgm:dir/>
          <dgm:animLvl val="lvl"/>
          <dgm:resizeHandles val="exact"/>
        </dgm:presLayoutVars>
      </dgm:prSet>
      <dgm:spPr/>
    </dgm:pt>
    <dgm:pt modelId="{AF92EFBA-6A6E-4E8D-9A83-25ABB8E2E12D}" type="pres">
      <dgm:prSet presAssocID="{9B247E22-CA7B-486F-94B3-74669ED86C73}" presName="parentLin" presStyleCnt="0"/>
      <dgm:spPr/>
    </dgm:pt>
    <dgm:pt modelId="{74F79219-782C-455E-A7F0-260958CC4127}" type="pres">
      <dgm:prSet presAssocID="{9B247E22-CA7B-486F-94B3-74669ED86C73}" presName="parentLeftMargin" presStyleLbl="node1" presStyleIdx="0" presStyleCnt="3"/>
      <dgm:spPr/>
    </dgm:pt>
    <dgm:pt modelId="{51BC69B0-ED5D-450A-993B-07F7BEAF428F}" type="pres">
      <dgm:prSet presAssocID="{9B247E22-CA7B-486F-94B3-74669ED86C73}" presName="parentText" presStyleLbl="node1" presStyleIdx="0" presStyleCnt="3">
        <dgm:presLayoutVars>
          <dgm:chMax val="0"/>
          <dgm:bulletEnabled val="1"/>
        </dgm:presLayoutVars>
      </dgm:prSet>
      <dgm:spPr/>
    </dgm:pt>
    <dgm:pt modelId="{57793EF6-8CCC-4921-812C-AC1D372921CD}" type="pres">
      <dgm:prSet presAssocID="{9B247E22-CA7B-486F-94B3-74669ED86C73}" presName="negativeSpace" presStyleCnt="0"/>
      <dgm:spPr/>
    </dgm:pt>
    <dgm:pt modelId="{B3D213BB-E0A4-45F0-B605-2C5844B78316}" type="pres">
      <dgm:prSet presAssocID="{9B247E22-CA7B-486F-94B3-74669ED86C73}" presName="childText" presStyleLbl="conFgAcc1" presStyleIdx="0" presStyleCnt="3">
        <dgm:presLayoutVars>
          <dgm:bulletEnabled val="1"/>
        </dgm:presLayoutVars>
      </dgm:prSet>
      <dgm:spPr/>
    </dgm:pt>
    <dgm:pt modelId="{8C9A47EF-0DE6-4F15-9065-E0A94ABE7F9D}" type="pres">
      <dgm:prSet presAssocID="{575055C3-0AE7-4C72-B17E-5FB4640602DB}" presName="spaceBetweenRectangles" presStyleCnt="0"/>
      <dgm:spPr/>
    </dgm:pt>
    <dgm:pt modelId="{5C6AA4E6-E67D-4701-872F-456FF9646AE7}" type="pres">
      <dgm:prSet presAssocID="{817D629E-3264-49E5-85C7-B168F61D9EF1}" presName="parentLin" presStyleCnt="0"/>
      <dgm:spPr/>
    </dgm:pt>
    <dgm:pt modelId="{3BBBFB53-5373-428F-AC28-B0D89B7F3DD8}" type="pres">
      <dgm:prSet presAssocID="{817D629E-3264-49E5-85C7-B168F61D9EF1}" presName="parentLeftMargin" presStyleLbl="node1" presStyleIdx="0" presStyleCnt="3"/>
      <dgm:spPr/>
    </dgm:pt>
    <dgm:pt modelId="{05496B13-EF5F-45FE-9CB4-3AF832F15B0A}" type="pres">
      <dgm:prSet presAssocID="{817D629E-3264-49E5-85C7-B168F61D9EF1}" presName="parentText" presStyleLbl="node1" presStyleIdx="1" presStyleCnt="3">
        <dgm:presLayoutVars>
          <dgm:chMax val="0"/>
          <dgm:bulletEnabled val="1"/>
        </dgm:presLayoutVars>
      </dgm:prSet>
      <dgm:spPr/>
    </dgm:pt>
    <dgm:pt modelId="{92A031A5-BF11-4E3B-B708-63524229A71F}" type="pres">
      <dgm:prSet presAssocID="{817D629E-3264-49E5-85C7-B168F61D9EF1}" presName="negativeSpace" presStyleCnt="0"/>
      <dgm:spPr/>
    </dgm:pt>
    <dgm:pt modelId="{5BD4AC08-C9A5-4574-8659-6C9515FF08FD}" type="pres">
      <dgm:prSet presAssocID="{817D629E-3264-49E5-85C7-B168F61D9EF1}" presName="childText" presStyleLbl="conFgAcc1" presStyleIdx="1" presStyleCnt="3">
        <dgm:presLayoutVars>
          <dgm:bulletEnabled val="1"/>
        </dgm:presLayoutVars>
      </dgm:prSet>
      <dgm:spPr/>
    </dgm:pt>
    <dgm:pt modelId="{B89C1C3F-17CC-44CF-A261-EC7F63DD6A72}" type="pres">
      <dgm:prSet presAssocID="{AE9E4B88-1970-4BB6-90D7-58C482E530CC}" presName="spaceBetweenRectangles" presStyleCnt="0"/>
      <dgm:spPr/>
    </dgm:pt>
    <dgm:pt modelId="{9927F30B-8030-4CDE-A802-506DBFDA2D0C}" type="pres">
      <dgm:prSet presAssocID="{8077CFBA-12CD-4EA2-B2EB-7B881696EB5B}" presName="parentLin" presStyleCnt="0"/>
      <dgm:spPr/>
    </dgm:pt>
    <dgm:pt modelId="{9BB991AD-5D91-43BF-86C6-E557C27A5C72}" type="pres">
      <dgm:prSet presAssocID="{8077CFBA-12CD-4EA2-B2EB-7B881696EB5B}" presName="parentLeftMargin" presStyleLbl="node1" presStyleIdx="1" presStyleCnt="3"/>
      <dgm:spPr/>
    </dgm:pt>
    <dgm:pt modelId="{ADE5890C-1763-4C66-9252-3C94A3A71506}" type="pres">
      <dgm:prSet presAssocID="{8077CFBA-12CD-4EA2-B2EB-7B881696EB5B}" presName="parentText" presStyleLbl="node1" presStyleIdx="2" presStyleCnt="3">
        <dgm:presLayoutVars>
          <dgm:chMax val="0"/>
          <dgm:bulletEnabled val="1"/>
        </dgm:presLayoutVars>
      </dgm:prSet>
      <dgm:spPr/>
    </dgm:pt>
    <dgm:pt modelId="{45714F90-025F-4DC8-A131-2BE55143E110}" type="pres">
      <dgm:prSet presAssocID="{8077CFBA-12CD-4EA2-B2EB-7B881696EB5B}" presName="negativeSpace" presStyleCnt="0"/>
      <dgm:spPr/>
    </dgm:pt>
    <dgm:pt modelId="{A0D3A918-9D66-4E72-ACCF-6D0640C4D426}" type="pres">
      <dgm:prSet presAssocID="{8077CFBA-12CD-4EA2-B2EB-7B881696EB5B}" presName="childText" presStyleLbl="conFgAcc1" presStyleIdx="2" presStyleCnt="3">
        <dgm:presLayoutVars>
          <dgm:bulletEnabled val="1"/>
        </dgm:presLayoutVars>
      </dgm:prSet>
      <dgm:spPr/>
    </dgm:pt>
  </dgm:ptLst>
  <dgm:cxnLst>
    <dgm:cxn modelId="{99B19816-3CB8-4A97-8E4F-DF342CFF7BAC}" srcId="{9B247E22-CA7B-486F-94B3-74669ED86C73}" destId="{DC2B908A-F693-4079-84F6-569FED0331E4}" srcOrd="0" destOrd="0" parTransId="{EF06100E-5553-406B-8237-60A4FDEBCF7D}" sibTransId="{C3931171-9785-48B5-87BD-07B33F4360D1}"/>
    <dgm:cxn modelId="{C746761F-A3EA-45D9-99E1-95AA0823108C}" type="presOf" srcId="{817D629E-3264-49E5-85C7-B168F61D9EF1}" destId="{05496B13-EF5F-45FE-9CB4-3AF832F15B0A}" srcOrd="1" destOrd="0" presId="urn:microsoft.com/office/officeart/2005/8/layout/list1"/>
    <dgm:cxn modelId="{C000342A-AB75-4DE5-BC03-1872271D4F98}" type="presOf" srcId="{F2BB977A-9C28-40D5-B7A7-9B65B72A97EE}" destId="{FC1F505E-59DC-42FE-A809-E0ACF85E8E7C}" srcOrd="0" destOrd="0" presId="urn:microsoft.com/office/officeart/2005/8/layout/list1"/>
    <dgm:cxn modelId="{D2DB1760-5089-488E-94CF-26CD944339A6}" type="presOf" srcId="{9B247E22-CA7B-486F-94B3-74669ED86C73}" destId="{74F79219-782C-455E-A7F0-260958CC4127}" srcOrd="0" destOrd="0" presId="urn:microsoft.com/office/officeart/2005/8/layout/list1"/>
    <dgm:cxn modelId="{3DF60C6F-0242-41B1-A66B-33FD8350539F}" type="presOf" srcId="{8077CFBA-12CD-4EA2-B2EB-7B881696EB5B}" destId="{ADE5890C-1763-4C66-9252-3C94A3A71506}" srcOrd="1" destOrd="0" presId="urn:microsoft.com/office/officeart/2005/8/layout/list1"/>
    <dgm:cxn modelId="{14D4A44F-3E58-4681-AD38-293526271A18}" srcId="{8077CFBA-12CD-4EA2-B2EB-7B881696EB5B}" destId="{F061542B-BD81-41CC-B8D4-406EE20E972D}" srcOrd="0" destOrd="0" parTransId="{B7F1D2AF-5782-45EB-876A-3A973F0F1EB3}" sibTransId="{6777C9D6-E429-4314-85C2-8ABD770F2DFD}"/>
    <dgm:cxn modelId="{DA76FC56-8375-4ECA-8DF8-F0FB695B9D73}" type="presOf" srcId="{8077CFBA-12CD-4EA2-B2EB-7B881696EB5B}" destId="{9BB991AD-5D91-43BF-86C6-E557C27A5C72}" srcOrd="0" destOrd="0" presId="urn:microsoft.com/office/officeart/2005/8/layout/list1"/>
    <dgm:cxn modelId="{44EDF092-CD17-4B77-A5EC-6BC7EC17B03D}" srcId="{F2BB977A-9C28-40D5-B7A7-9B65B72A97EE}" destId="{817D629E-3264-49E5-85C7-B168F61D9EF1}" srcOrd="1" destOrd="0" parTransId="{07C2330E-DBD9-4896-9154-62C697144ADA}" sibTransId="{AE9E4B88-1970-4BB6-90D7-58C482E530CC}"/>
    <dgm:cxn modelId="{D1A8F796-53A2-4490-8C67-53A74988C46A}" type="presOf" srcId="{9B247E22-CA7B-486F-94B3-74669ED86C73}" destId="{51BC69B0-ED5D-450A-993B-07F7BEAF428F}" srcOrd="1" destOrd="0" presId="urn:microsoft.com/office/officeart/2005/8/layout/list1"/>
    <dgm:cxn modelId="{97BCF8BB-90E2-4368-A17D-209DDB2A4007}" srcId="{817D629E-3264-49E5-85C7-B168F61D9EF1}" destId="{F6C10AA0-1D2B-40B3-AB39-5293F82EE740}" srcOrd="0" destOrd="0" parTransId="{FC9347D0-4A39-49C2-934C-A0B23694CDB4}" sibTransId="{57C8A255-28EB-4606-958C-DFDCCAE38B9B}"/>
    <dgm:cxn modelId="{41191CCC-9B3A-428B-B572-2116167FDB4F}" type="presOf" srcId="{817D629E-3264-49E5-85C7-B168F61D9EF1}" destId="{3BBBFB53-5373-428F-AC28-B0D89B7F3DD8}" srcOrd="0" destOrd="0" presId="urn:microsoft.com/office/officeart/2005/8/layout/list1"/>
    <dgm:cxn modelId="{21CC61D9-475A-40F5-BC05-0A3CEB407436}" type="presOf" srcId="{F061542B-BD81-41CC-B8D4-406EE20E972D}" destId="{A0D3A918-9D66-4E72-ACCF-6D0640C4D426}" srcOrd="0" destOrd="0" presId="urn:microsoft.com/office/officeart/2005/8/layout/list1"/>
    <dgm:cxn modelId="{1478D1E8-BC96-4272-B8CF-4E10EB5B027B}" srcId="{F2BB977A-9C28-40D5-B7A7-9B65B72A97EE}" destId="{9B247E22-CA7B-486F-94B3-74669ED86C73}" srcOrd="0" destOrd="0" parTransId="{1B866BCD-38D5-4EFC-AA72-3705FE1BB3C8}" sibTransId="{575055C3-0AE7-4C72-B17E-5FB4640602DB}"/>
    <dgm:cxn modelId="{2E3AE6EB-3C39-4677-8807-E8F5759A8C61}" srcId="{F2BB977A-9C28-40D5-B7A7-9B65B72A97EE}" destId="{8077CFBA-12CD-4EA2-B2EB-7B881696EB5B}" srcOrd="2" destOrd="0" parTransId="{359F8F35-4FB4-412A-9D48-9A4DFC6E4D45}" sibTransId="{64B0CB41-3234-4000-A379-AE09DAB2A16E}"/>
    <dgm:cxn modelId="{ADE34CF6-8D48-4843-9877-9938C086E322}" type="presOf" srcId="{DC2B908A-F693-4079-84F6-569FED0331E4}" destId="{B3D213BB-E0A4-45F0-B605-2C5844B78316}" srcOrd="0" destOrd="0" presId="urn:microsoft.com/office/officeart/2005/8/layout/list1"/>
    <dgm:cxn modelId="{BD68B0F8-9FBA-4F6B-856C-661234BCDED3}" type="presOf" srcId="{F6C10AA0-1D2B-40B3-AB39-5293F82EE740}" destId="{5BD4AC08-C9A5-4574-8659-6C9515FF08FD}" srcOrd="0" destOrd="0" presId="urn:microsoft.com/office/officeart/2005/8/layout/list1"/>
    <dgm:cxn modelId="{2712EC6E-7BCA-442D-8D12-78BA12B54C1F}" type="presParOf" srcId="{FC1F505E-59DC-42FE-A809-E0ACF85E8E7C}" destId="{AF92EFBA-6A6E-4E8D-9A83-25ABB8E2E12D}" srcOrd="0" destOrd="0" presId="urn:microsoft.com/office/officeart/2005/8/layout/list1"/>
    <dgm:cxn modelId="{DC7B1B80-7BAB-47B2-BA8E-8C8E486B2451}" type="presParOf" srcId="{AF92EFBA-6A6E-4E8D-9A83-25ABB8E2E12D}" destId="{74F79219-782C-455E-A7F0-260958CC4127}" srcOrd="0" destOrd="0" presId="urn:microsoft.com/office/officeart/2005/8/layout/list1"/>
    <dgm:cxn modelId="{DD40B148-50E7-4A0E-81F5-7B9D64E6DDD5}" type="presParOf" srcId="{AF92EFBA-6A6E-4E8D-9A83-25ABB8E2E12D}" destId="{51BC69B0-ED5D-450A-993B-07F7BEAF428F}" srcOrd="1" destOrd="0" presId="urn:microsoft.com/office/officeart/2005/8/layout/list1"/>
    <dgm:cxn modelId="{CCE70544-0DA5-4390-B4AB-E86932A5FA56}" type="presParOf" srcId="{FC1F505E-59DC-42FE-A809-E0ACF85E8E7C}" destId="{57793EF6-8CCC-4921-812C-AC1D372921CD}" srcOrd="1" destOrd="0" presId="urn:microsoft.com/office/officeart/2005/8/layout/list1"/>
    <dgm:cxn modelId="{F158DBE1-35C0-4058-95B3-77D0FB244FAB}" type="presParOf" srcId="{FC1F505E-59DC-42FE-A809-E0ACF85E8E7C}" destId="{B3D213BB-E0A4-45F0-B605-2C5844B78316}" srcOrd="2" destOrd="0" presId="urn:microsoft.com/office/officeart/2005/8/layout/list1"/>
    <dgm:cxn modelId="{3EE3CD48-5921-4833-AFE9-C32038B1A63A}" type="presParOf" srcId="{FC1F505E-59DC-42FE-A809-E0ACF85E8E7C}" destId="{8C9A47EF-0DE6-4F15-9065-E0A94ABE7F9D}" srcOrd="3" destOrd="0" presId="urn:microsoft.com/office/officeart/2005/8/layout/list1"/>
    <dgm:cxn modelId="{71C54E7C-FC45-4B3B-BE81-12F9254FAACB}" type="presParOf" srcId="{FC1F505E-59DC-42FE-A809-E0ACF85E8E7C}" destId="{5C6AA4E6-E67D-4701-872F-456FF9646AE7}" srcOrd="4" destOrd="0" presId="urn:microsoft.com/office/officeart/2005/8/layout/list1"/>
    <dgm:cxn modelId="{2A757EC9-98FF-4078-82D6-3CF626F866A7}" type="presParOf" srcId="{5C6AA4E6-E67D-4701-872F-456FF9646AE7}" destId="{3BBBFB53-5373-428F-AC28-B0D89B7F3DD8}" srcOrd="0" destOrd="0" presId="urn:microsoft.com/office/officeart/2005/8/layout/list1"/>
    <dgm:cxn modelId="{F271E25D-AD68-46B8-91BF-BEEB4B45ECCB}" type="presParOf" srcId="{5C6AA4E6-E67D-4701-872F-456FF9646AE7}" destId="{05496B13-EF5F-45FE-9CB4-3AF832F15B0A}" srcOrd="1" destOrd="0" presId="urn:microsoft.com/office/officeart/2005/8/layout/list1"/>
    <dgm:cxn modelId="{D76BDBA9-68F9-4985-8D0A-B24036DAC3B3}" type="presParOf" srcId="{FC1F505E-59DC-42FE-A809-E0ACF85E8E7C}" destId="{92A031A5-BF11-4E3B-B708-63524229A71F}" srcOrd="5" destOrd="0" presId="urn:microsoft.com/office/officeart/2005/8/layout/list1"/>
    <dgm:cxn modelId="{EDC70A83-0E66-49AB-917E-536C084BF3A9}" type="presParOf" srcId="{FC1F505E-59DC-42FE-A809-E0ACF85E8E7C}" destId="{5BD4AC08-C9A5-4574-8659-6C9515FF08FD}" srcOrd="6" destOrd="0" presId="urn:microsoft.com/office/officeart/2005/8/layout/list1"/>
    <dgm:cxn modelId="{83B4DCAE-FBC9-4389-9980-75166226F0D9}" type="presParOf" srcId="{FC1F505E-59DC-42FE-A809-E0ACF85E8E7C}" destId="{B89C1C3F-17CC-44CF-A261-EC7F63DD6A72}" srcOrd="7" destOrd="0" presId="urn:microsoft.com/office/officeart/2005/8/layout/list1"/>
    <dgm:cxn modelId="{F0C24588-026A-4CF8-81B8-E37217965E1D}" type="presParOf" srcId="{FC1F505E-59DC-42FE-A809-E0ACF85E8E7C}" destId="{9927F30B-8030-4CDE-A802-506DBFDA2D0C}" srcOrd="8" destOrd="0" presId="urn:microsoft.com/office/officeart/2005/8/layout/list1"/>
    <dgm:cxn modelId="{45B53542-84DF-4B3B-A4E4-313EF9B9C696}" type="presParOf" srcId="{9927F30B-8030-4CDE-A802-506DBFDA2D0C}" destId="{9BB991AD-5D91-43BF-86C6-E557C27A5C72}" srcOrd="0" destOrd="0" presId="urn:microsoft.com/office/officeart/2005/8/layout/list1"/>
    <dgm:cxn modelId="{4AF959AE-7177-474F-AB9B-0E7B7C875194}" type="presParOf" srcId="{9927F30B-8030-4CDE-A802-506DBFDA2D0C}" destId="{ADE5890C-1763-4C66-9252-3C94A3A71506}" srcOrd="1" destOrd="0" presId="urn:microsoft.com/office/officeart/2005/8/layout/list1"/>
    <dgm:cxn modelId="{DC864789-DD2F-446B-ABBA-72B475F36073}" type="presParOf" srcId="{FC1F505E-59DC-42FE-A809-E0ACF85E8E7C}" destId="{45714F90-025F-4DC8-A131-2BE55143E110}" srcOrd="9" destOrd="0" presId="urn:microsoft.com/office/officeart/2005/8/layout/list1"/>
    <dgm:cxn modelId="{6A54BC9D-A34F-498E-9E70-F1041004C4D2}" type="presParOf" srcId="{FC1F505E-59DC-42FE-A809-E0ACF85E8E7C}" destId="{A0D3A918-9D66-4E72-ACCF-6D0640C4D42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2BB977A-9C28-40D5-B7A7-9B65B72A97E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9B247E22-CA7B-486F-94B3-74669ED86C73}">
      <dgm:prSet/>
      <dgm:spPr/>
      <dgm:t>
        <a:bodyPr/>
        <a:lstStyle/>
        <a:p>
          <a:r>
            <a:rPr lang="en-US" b="0" i="0"/>
            <a:t>Guardianship </a:t>
          </a:r>
          <a:endParaRPr lang="en-US"/>
        </a:p>
      </dgm:t>
    </dgm:pt>
    <dgm:pt modelId="{1B866BCD-38D5-4EFC-AA72-3705FE1BB3C8}" type="parTrans" cxnId="{1478D1E8-BC96-4272-B8CF-4E10EB5B027B}">
      <dgm:prSet/>
      <dgm:spPr/>
      <dgm:t>
        <a:bodyPr/>
        <a:lstStyle/>
        <a:p>
          <a:endParaRPr lang="en-US"/>
        </a:p>
      </dgm:t>
    </dgm:pt>
    <dgm:pt modelId="{575055C3-0AE7-4C72-B17E-5FB4640602DB}" type="sibTrans" cxnId="{1478D1E8-BC96-4272-B8CF-4E10EB5B027B}">
      <dgm:prSet/>
      <dgm:spPr/>
      <dgm:t>
        <a:bodyPr/>
        <a:lstStyle/>
        <a:p>
          <a:endParaRPr lang="en-US"/>
        </a:p>
      </dgm:t>
    </dgm:pt>
    <dgm:pt modelId="{DC2B908A-F693-4079-84F6-569FED0331E4}">
      <dgm:prSet/>
      <dgm:spPr/>
      <dgm:t>
        <a:bodyPr/>
        <a:lstStyle/>
        <a:p>
          <a:r>
            <a:rPr lang="en-US" b="0"/>
            <a:t>Diane Hoffmann from the University of Maryland Carey School of Law will convene a work group, which will include MHA staff and hospital representatives, exploring solutions for guardianship of patients with hospital overstays.</a:t>
          </a:r>
        </a:p>
      </dgm:t>
    </dgm:pt>
    <dgm:pt modelId="{EF06100E-5553-406B-8237-60A4FDEBCF7D}" type="parTrans" cxnId="{99B19816-3CB8-4A97-8E4F-DF342CFF7BAC}">
      <dgm:prSet/>
      <dgm:spPr/>
      <dgm:t>
        <a:bodyPr/>
        <a:lstStyle/>
        <a:p>
          <a:endParaRPr lang="en-US"/>
        </a:p>
      </dgm:t>
    </dgm:pt>
    <dgm:pt modelId="{C3931171-9785-48B5-87BD-07B33F4360D1}" type="sibTrans" cxnId="{99B19816-3CB8-4A97-8E4F-DF342CFF7BAC}">
      <dgm:prSet/>
      <dgm:spPr/>
      <dgm:t>
        <a:bodyPr/>
        <a:lstStyle/>
        <a:p>
          <a:endParaRPr lang="en-US"/>
        </a:p>
      </dgm:t>
    </dgm:pt>
    <dgm:pt modelId="{817D629E-3264-49E5-85C7-B168F61D9EF1}">
      <dgm:prSet/>
      <dgm:spPr/>
      <dgm:t>
        <a:bodyPr/>
        <a:lstStyle/>
        <a:p>
          <a:r>
            <a:rPr lang="en-US"/>
            <a:t>Outpatient Facility Fees</a:t>
          </a:r>
        </a:p>
      </dgm:t>
    </dgm:pt>
    <dgm:pt modelId="{07C2330E-DBD9-4896-9154-62C697144ADA}" type="parTrans" cxnId="{44EDF092-CD17-4B77-A5EC-6BC7EC17B03D}">
      <dgm:prSet/>
      <dgm:spPr/>
      <dgm:t>
        <a:bodyPr/>
        <a:lstStyle/>
        <a:p>
          <a:endParaRPr lang="en-US"/>
        </a:p>
      </dgm:t>
    </dgm:pt>
    <dgm:pt modelId="{AE9E4B88-1970-4BB6-90D7-58C482E530CC}" type="sibTrans" cxnId="{44EDF092-CD17-4B77-A5EC-6BC7EC17B03D}">
      <dgm:prSet/>
      <dgm:spPr/>
      <dgm:t>
        <a:bodyPr/>
        <a:lstStyle/>
        <a:p>
          <a:endParaRPr lang="en-US"/>
        </a:p>
      </dgm:t>
    </dgm:pt>
    <dgm:pt modelId="{F6C10AA0-1D2B-40B3-AB39-5293F82EE740}">
      <dgm:prSet/>
      <dgm:spPr/>
      <dgm:t>
        <a:bodyPr/>
        <a:lstStyle/>
        <a:p>
          <a:r>
            <a:rPr lang="en-US" b="0"/>
            <a:t>Health Services Cost Review Commission (HSCRC) with the Maryland Department of Health (MDH) and the Health Education Advocacy Unit of the Attorney General’s Office (HEAU) to convene a work group to advise on expanding application of facility fee notice to all outpatient services and the impact of such expansion on patients with different health insurance coverage. Hospital representatives will be included.</a:t>
          </a:r>
        </a:p>
      </dgm:t>
    </dgm:pt>
    <dgm:pt modelId="{FC9347D0-4A39-49C2-934C-A0B23694CDB4}" type="parTrans" cxnId="{97BCF8BB-90E2-4368-A17D-209DDB2A4007}">
      <dgm:prSet/>
      <dgm:spPr/>
      <dgm:t>
        <a:bodyPr/>
        <a:lstStyle/>
        <a:p>
          <a:endParaRPr lang="en-US"/>
        </a:p>
      </dgm:t>
    </dgm:pt>
    <dgm:pt modelId="{57C8A255-28EB-4606-958C-DFDCCAE38B9B}" type="sibTrans" cxnId="{97BCF8BB-90E2-4368-A17D-209DDB2A4007}">
      <dgm:prSet/>
      <dgm:spPr/>
      <dgm:t>
        <a:bodyPr/>
        <a:lstStyle/>
        <a:p>
          <a:endParaRPr lang="en-US"/>
        </a:p>
      </dgm:t>
    </dgm:pt>
    <dgm:pt modelId="{8077CFBA-12CD-4EA2-B2EB-7B881696EB5B}">
      <dgm:prSet/>
      <dgm:spPr/>
      <dgm:t>
        <a:bodyPr/>
        <a:lstStyle/>
        <a:p>
          <a:r>
            <a:rPr lang="en-US"/>
            <a:t>Cybersecurity Workgroup and Study </a:t>
          </a:r>
        </a:p>
      </dgm:t>
    </dgm:pt>
    <dgm:pt modelId="{359F8F35-4FB4-412A-9D48-9A4DFC6E4D45}" type="parTrans" cxnId="{2E3AE6EB-3C39-4677-8807-E8F5759A8C61}">
      <dgm:prSet/>
      <dgm:spPr/>
      <dgm:t>
        <a:bodyPr/>
        <a:lstStyle/>
        <a:p>
          <a:endParaRPr lang="en-US"/>
        </a:p>
      </dgm:t>
    </dgm:pt>
    <dgm:pt modelId="{64B0CB41-3234-4000-A379-AE09DAB2A16E}" type="sibTrans" cxnId="{2E3AE6EB-3C39-4677-8807-E8F5759A8C61}">
      <dgm:prSet/>
      <dgm:spPr/>
      <dgm:t>
        <a:bodyPr/>
        <a:lstStyle/>
        <a:p>
          <a:endParaRPr lang="en-US"/>
        </a:p>
      </dgm:t>
    </dgm:pt>
    <dgm:pt modelId="{F061542B-BD81-41CC-B8D4-406EE20E972D}">
      <dgm:prSet/>
      <dgm:spPr/>
      <dgm:t>
        <a:bodyPr/>
        <a:lstStyle/>
        <a:p>
          <a:r>
            <a:rPr lang="en-US"/>
            <a:t>At the request of Senator Hester-Fry and Del Kerr, MHA will work with the Maryland Cybersecurity Council to convene a work group to discuss minimum cybersecurity standards, third party assessments, reporting, designating Chief Information Security Officers and legislation in other states.   </a:t>
          </a:r>
        </a:p>
      </dgm:t>
    </dgm:pt>
    <dgm:pt modelId="{B7F1D2AF-5782-45EB-876A-3A973F0F1EB3}" type="parTrans" cxnId="{14D4A44F-3E58-4681-AD38-293526271A18}">
      <dgm:prSet/>
      <dgm:spPr/>
      <dgm:t>
        <a:bodyPr/>
        <a:lstStyle/>
        <a:p>
          <a:endParaRPr lang="en-US"/>
        </a:p>
      </dgm:t>
    </dgm:pt>
    <dgm:pt modelId="{6777C9D6-E429-4314-85C2-8ABD770F2DFD}" type="sibTrans" cxnId="{14D4A44F-3E58-4681-AD38-293526271A18}">
      <dgm:prSet/>
      <dgm:spPr/>
      <dgm:t>
        <a:bodyPr/>
        <a:lstStyle/>
        <a:p>
          <a:endParaRPr lang="en-US"/>
        </a:p>
      </dgm:t>
    </dgm:pt>
    <dgm:pt modelId="{FC1F505E-59DC-42FE-A809-E0ACF85E8E7C}" type="pres">
      <dgm:prSet presAssocID="{F2BB977A-9C28-40D5-B7A7-9B65B72A97EE}" presName="linear" presStyleCnt="0">
        <dgm:presLayoutVars>
          <dgm:dir/>
          <dgm:animLvl val="lvl"/>
          <dgm:resizeHandles val="exact"/>
        </dgm:presLayoutVars>
      </dgm:prSet>
      <dgm:spPr/>
    </dgm:pt>
    <dgm:pt modelId="{AF92EFBA-6A6E-4E8D-9A83-25ABB8E2E12D}" type="pres">
      <dgm:prSet presAssocID="{9B247E22-CA7B-486F-94B3-74669ED86C73}" presName="parentLin" presStyleCnt="0"/>
      <dgm:spPr/>
    </dgm:pt>
    <dgm:pt modelId="{74F79219-782C-455E-A7F0-260958CC4127}" type="pres">
      <dgm:prSet presAssocID="{9B247E22-CA7B-486F-94B3-74669ED86C73}" presName="parentLeftMargin" presStyleLbl="node1" presStyleIdx="0" presStyleCnt="3"/>
      <dgm:spPr/>
    </dgm:pt>
    <dgm:pt modelId="{51BC69B0-ED5D-450A-993B-07F7BEAF428F}" type="pres">
      <dgm:prSet presAssocID="{9B247E22-CA7B-486F-94B3-74669ED86C73}" presName="parentText" presStyleLbl="node1" presStyleIdx="0" presStyleCnt="3">
        <dgm:presLayoutVars>
          <dgm:chMax val="0"/>
          <dgm:bulletEnabled val="1"/>
        </dgm:presLayoutVars>
      </dgm:prSet>
      <dgm:spPr/>
    </dgm:pt>
    <dgm:pt modelId="{57793EF6-8CCC-4921-812C-AC1D372921CD}" type="pres">
      <dgm:prSet presAssocID="{9B247E22-CA7B-486F-94B3-74669ED86C73}" presName="negativeSpace" presStyleCnt="0"/>
      <dgm:spPr/>
    </dgm:pt>
    <dgm:pt modelId="{B3D213BB-E0A4-45F0-B605-2C5844B78316}" type="pres">
      <dgm:prSet presAssocID="{9B247E22-CA7B-486F-94B3-74669ED86C73}" presName="childText" presStyleLbl="conFgAcc1" presStyleIdx="0" presStyleCnt="3">
        <dgm:presLayoutVars>
          <dgm:bulletEnabled val="1"/>
        </dgm:presLayoutVars>
      </dgm:prSet>
      <dgm:spPr/>
    </dgm:pt>
    <dgm:pt modelId="{8C9A47EF-0DE6-4F15-9065-E0A94ABE7F9D}" type="pres">
      <dgm:prSet presAssocID="{575055C3-0AE7-4C72-B17E-5FB4640602DB}" presName="spaceBetweenRectangles" presStyleCnt="0"/>
      <dgm:spPr/>
    </dgm:pt>
    <dgm:pt modelId="{5C6AA4E6-E67D-4701-872F-456FF9646AE7}" type="pres">
      <dgm:prSet presAssocID="{817D629E-3264-49E5-85C7-B168F61D9EF1}" presName="parentLin" presStyleCnt="0"/>
      <dgm:spPr/>
    </dgm:pt>
    <dgm:pt modelId="{3BBBFB53-5373-428F-AC28-B0D89B7F3DD8}" type="pres">
      <dgm:prSet presAssocID="{817D629E-3264-49E5-85C7-B168F61D9EF1}" presName="parentLeftMargin" presStyleLbl="node1" presStyleIdx="0" presStyleCnt="3"/>
      <dgm:spPr/>
    </dgm:pt>
    <dgm:pt modelId="{05496B13-EF5F-45FE-9CB4-3AF832F15B0A}" type="pres">
      <dgm:prSet presAssocID="{817D629E-3264-49E5-85C7-B168F61D9EF1}" presName="parentText" presStyleLbl="node1" presStyleIdx="1" presStyleCnt="3">
        <dgm:presLayoutVars>
          <dgm:chMax val="0"/>
          <dgm:bulletEnabled val="1"/>
        </dgm:presLayoutVars>
      </dgm:prSet>
      <dgm:spPr/>
    </dgm:pt>
    <dgm:pt modelId="{92A031A5-BF11-4E3B-B708-63524229A71F}" type="pres">
      <dgm:prSet presAssocID="{817D629E-3264-49E5-85C7-B168F61D9EF1}" presName="negativeSpace" presStyleCnt="0"/>
      <dgm:spPr/>
    </dgm:pt>
    <dgm:pt modelId="{5BD4AC08-C9A5-4574-8659-6C9515FF08FD}" type="pres">
      <dgm:prSet presAssocID="{817D629E-3264-49E5-85C7-B168F61D9EF1}" presName="childText" presStyleLbl="conFgAcc1" presStyleIdx="1" presStyleCnt="3">
        <dgm:presLayoutVars>
          <dgm:bulletEnabled val="1"/>
        </dgm:presLayoutVars>
      </dgm:prSet>
      <dgm:spPr/>
    </dgm:pt>
    <dgm:pt modelId="{B89C1C3F-17CC-44CF-A261-EC7F63DD6A72}" type="pres">
      <dgm:prSet presAssocID="{AE9E4B88-1970-4BB6-90D7-58C482E530CC}" presName="spaceBetweenRectangles" presStyleCnt="0"/>
      <dgm:spPr/>
    </dgm:pt>
    <dgm:pt modelId="{9927F30B-8030-4CDE-A802-506DBFDA2D0C}" type="pres">
      <dgm:prSet presAssocID="{8077CFBA-12CD-4EA2-B2EB-7B881696EB5B}" presName="parentLin" presStyleCnt="0"/>
      <dgm:spPr/>
    </dgm:pt>
    <dgm:pt modelId="{9BB991AD-5D91-43BF-86C6-E557C27A5C72}" type="pres">
      <dgm:prSet presAssocID="{8077CFBA-12CD-4EA2-B2EB-7B881696EB5B}" presName="parentLeftMargin" presStyleLbl="node1" presStyleIdx="1" presStyleCnt="3"/>
      <dgm:spPr/>
    </dgm:pt>
    <dgm:pt modelId="{ADE5890C-1763-4C66-9252-3C94A3A71506}" type="pres">
      <dgm:prSet presAssocID="{8077CFBA-12CD-4EA2-B2EB-7B881696EB5B}" presName="parentText" presStyleLbl="node1" presStyleIdx="2" presStyleCnt="3">
        <dgm:presLayoutVars>
          <dgm:chMax val="0"/>
          <dgm:bulletEnabled val="1"/>
        </dgm:presLayoutVars>
      </dgm:prSet>
      <dgm:spPr/>
    </dgm:pt>
    <dgm:pt modelId="{45714F90-025F-4DC8-A131-2BE55143E110}" type="pres">
      <dgm:prSet presAssocID="{8077CFBA-12CD-4EA2-B2EB-7B881696EB5B}" presName="negativeSpace" presStyleCnt="0"/>
      <dgm:spPr/>
    </dgm:pt>
    <dgm:pt modelId="{A0D3A918-9D66-4E72-ACCF-6D0640C4D426}" type="pres">
      <dgm:prSet presAssocID="{8077CFBA-12CD-4EA2-B2EB-7B881696EB5B}" presName="childText" presStyleLbl="conFgAcc1" presStyleIdx="2" presStyleCnt="3">
        <dgm:presLayoutVars>
          <dgm:bulletEnabled val="1"/>
        </dgm:presLayoutVars>
      </dgm:prSet>
      <dgm:spPr/>
    </dgm:pt>
  </dgm:ptLst>
  <dgm:cxnLst>
    <dgm:cxn modelId="{99B19816-3CB8-4A97-8E4F-DF342CFF7BAC}" srcId="{9B247E22-CA7B-486F-94B3-74669ED86C73}" destId="{DC2B908A-F693-4079-84F6-569FED0331E4}" srcOrd="0" destOrd="0" parTransId="{EF06100E-5553-406B-8237-60A4FDEBCF7D}" sibTransId="{C3931171-9785-48B5-87BD-07B33F4360D1}"/>
    <dgm:cxn modelId="{C746761F-A3EA-45D9-99E1-95AA0823108C}" type="presOf" srcId="{817D629E-3264-49E5-85C7-B168F61D9EF1}" destId="{05496B13-EF5F-45FE-9CB4-3AF832F15B0A}" srcOrd="1" destOrd="0" presId="urn:microsoft.com/office/officeart/2005/8/layout/list1"/>
    <dgm:cxn modelId="{C000342A-AB75-4DE5-BC03-1872271D4F98}" type="presOf" srcId="{F2BB977A-9C28-40D5-B7A7-9B65B72A97EE}" destId="{FC1F505E-59DC-42FE-A809-E0ACF85E8E7C}" srcOrd="0" destOrd="0" presId="urn:microsoft.com/office/officeart/2005/8/layout/list1"/>
    <dgm:cxn modelId="{D2DB1760-5089-488E-94CF-26CD944339A6}" type="presOf" srcId="{9B247E22-CA7B-486F-94B3-74669ED86C73}" destId="{74F79219-782C-455E-A7F0-260958CC4127}" srcOrd="0" destOrd="0" presId="urn:microsoft.com/office/officeart/2005/8/layout/list1"/>
    <dgm:cxn modelId="{3DF60C6F-0242-41B1-A66B-33FD8350539F}" type="presOf" srcId="{8077CFBA-12CD-4EA2-B2EB-7B881696EB5B}" destId="{ADE5890C-1763-4C66-9252-3C94A3A71506}" srcOrd="1" destOrd="0" presId="urn:microsoft.com/office/officeart/2005/8/layout/list1"/>
    <dgm:cxn modelId="{14D4A44F-3E58-4681-AD38-293526271A18}" srcId="{8077CFBA-12CD-4EA2-B2EB-7B881696EB5B}" destId="{F061542B-BD81-41CC-B8D4-406EE20E972D}" srcOrd="0" destOrd="0" parTransId="{B7F1D2AF-5782-45EB-876A-3A973F0F1EB3}" sibTransId="{6777C9D6-E429-4314-85C2-8ABD770F2DFD}"/>
    <dgm:cxn modelId="{DA76FC56-8375-4ECA-8DF8-F0FB695B9D73}" type="presOf" srcId="{8077CFBA-12CD-4EA2-B2EB-7B881696EB5B}" destId="{9BB991AD-5D91-43BF-86C6-E557C27A5C72}" srcOrd="0" destOrd="0" presId="urn:microsoft.com/office/officeart/2005/8/layout/list1"/>
    <dgm:cxn modelId="{44EDF092-CD17-4B77-A5EC-6BC7EC17B03D}" srcId="{F2BB977A-9C28-40D5-B7A7-9B65B72A97EE}" destId="{817D629E-3264-49E5-85C7-B168F61D9EF1}" srcOrd="1" destOrd="0" parTransId="{07C2330E-DBD9-4896-9154-62C697144ADA}" sibTransId="{AE9E4B88-1970-4BB6-90D7-58C482E530CC}"/>
    <dgm:cxn modelId="{D1A8F796-53A2-4490-8C67-53A74988C46A}" type="presOf" srcId="{9B247E22-CA7B-486F-94B3-74669ED86C73}" destId="{51BC69B0-ED5D-450A-993B-07F7BEAF428F}" srcOrd="1" destOrd="0" presId="urn:microsoft.com/office/officeart/2005/8/layout/list1"/>
    <dgm:cxn modelId="{97BCF8BB-90E2-4368-A17D-209DDB2A4007}" srcId="{817D629E-3264-49E5-85C7-B168F61D9EF1}" destId="{F6C10AA0-1D2B-40B3-AB39-5293F82EE740}" srcOrd="0" destOrd="0" parTransId="{FC9347D0-4A39-49C2-934C-A0B23694CDB4}" sibTransId="{57C8A255-28EB-4606-958C-DFDCCAE38B9B}"/>
    <dgm:cxn modelId="{41191CCC-9B3A-428B-B572-2116167FDB4F}" type="presOf" srcId="{817D629E-3264-49E5-85C7-B168F61D9EF1}" destId="{3BBBFB53-5373-428F-AC28-B0D89B7F3DD8}" srcOrd="0" destOrd="0" presId="urn:microsoft.com/office/officeart/2005/8/layout/list1"/>
    <dgm:cxn modelId="{21CC61D9-475A-40F5-BC05-0A3CEB407436}" type="presOf" srcId="{F061542B-BD81-41CC-B8D4-406EE20E972D}" destId="{A0D3A918-9D66-4E72-ACCF-6D0640C4D426}" srcOrd="0" destOrd="0" presId="urn:microsoft.com/office/officeart/2005/8/layout/list1"/>
    <dgm:cxn modelId="{1478D1E8-BC96-4272-B8CF-4E10EB5B027B}" srcId="{F2BB977A-9C28-40D5-B7A7-9B65B72A97EE}" destId="{9B247E22-CA7B-486F-94B3-74669ED86C73}" srcOrd="0" destOrd="0" parTransId="{1B866BCD-38D5-4EFC-AA72-3705FE1BB3C8}" sibTransId="{575055C3-0AE7-4C72-B17E-5FB4640602DB}"/>
    <dgm:cxn modelId="{2E3AE6EB-3C39-4677-8807-E8F5759A8C61}" srcId="{F2BB977A-9C28-40D5-B7A7-9B65B72A97EE}" destId="{8077CFBA-12CD-4EA2-B2EB-7B881696EB5B}" srcOrd="2" destOrd="0" parTransId="{359F8F35-4FB4-412A-9D48-9A4DFC6E4D45}" sibTransId="{64B0CB41-3234-4000-A379-AE09DAB2A16E}"/>
    <dgm:cxn modelId="{ADE34CF6-8D48-4843-9877-9938C086E322}" type="presOf" srcId="{DC2B908A-F693-4079-84F6-569FED0331E4}" destId="{B3D213BB-E0A4-45F0-B605-2C5844B78316}" srcOrd="0" destOrd="0" presId="urn:microsoft.com/office/officeart/2005/8/layout/list1"/>
    <dgm:cxn modelId="{BD68B0F8-9FBA-4F6B-856C-661234BCDED3}" type="presOf" srcId="{F6C10AA0-1D2B-40B3-AB39-5293F82EE740}" destId="{5BD4AC08-C9A5-4574-8659-6C9515FF08FD}" srcOrd="0" destOrd="0" presId="urn:microsoft.com/office/officeart/2005/8/layout/list1"/>
    <dgm:cxn modelId="{2712EC6E-7BCA-442D-8D12-78BA12B54C1F}" type="presParOf" srcId="{FC1F505E-59DC-42FE-A809-E0ACF85E8E7C}" destId="{AF92EFBA-6A6E-4E8D-9A83-25ABB8E2E12D}" srcOrd="0" destOrd="0" presId="urn:microsoft.com/office/officeart/2005/8/layout/list1"/>
    <dgm:cxn modelId="{DC7B1B80-7BAB-47B2-BA8E-8C8E486B2451}" type="presParOf" srcId="{AF92EFBA-6A6E-4E8D-9A83-25ABB8E2E12D}" destId="{74F79219-782C-455E-A7F0-260958CC4127}" srcOrd="0" destOrd="0" presId="urn:microsoft.com/office/officeart/2005/8/layout/list1"/>
    <dgm:cxn modelId="{DD40B148-50E7-4A0E-81F5-7B9D64E6DDD5}" type="presParOf" srcId="{AF92EFBA-6A6E-4E8D-9A83-25ABB8E2E12D}" destId="{51BC69B0-ED5D-450A-993B-07F7BEAF428F}" srcOrd="1" destOrd="0" presId="urn:microsoft.com/office/officeart/2005/8/layout/list1"/>
    <dgm:cxn modelId="{CCE70544-0DA5-4390-B4AB-E86932A5FA56}" type="presParOf" srcId="{FC1F505E-59DC-42FE-A809-E0ACF85E8E7C}" destId="{57793EF6-8CCC-4921-812C-AC1D372921CD}" srcOrd="1" destOrd="0" presId="urn:microsoft.com/office/officeart/2005/8/layout/list1"/>
    <dgm:cxn modelId="{F158DBE1-35C0-4058-95B3-77D0FB244FAB}" type="presParOf" srcId="{FC1F505E-59DC-42FE-A809-E0ACF85E8E7C}" destId="{B3D213BB-E0A4-45F0-B605-2C5844B78316}" srcOrd="2" destOrd="0" presId="urn:microsoft.com/office/officeart/2005/8/layout/list1"/>
    <dgm:cxn modelId="{3EE3CD48-5921-4833-AFE9-C32038B1A63A}" type="presParOf" srcId="{FC1F505E-59DC-42FE-A809-E0ACF85E8E7C}" destId="{8C9A47EF-0DE6-4F15-9065-E0A94ABE7F9D}" srcOrd="3" destOrd="0" presId="urn:microsoft.com/office/officeart/2005/8/layout/list1"/>
    <dgm:cxn modelId="{71C54E7C-FC45-4B3B-BE81-12F9254FAACB}" type="presParOf" srcId="{FC1F505E-59DC-42FE-A809-E0ACF85E8E7C}" destId="{5C6AA4E6-E67D-4701-872F-456FF9646AE7}" srcOrd="4" destOrd="0" presId="urn:microsoft.com/office/officeart/2005/8/layout/list1"/>
    <dgm:cxn modelId="{2A757EC9-98FF-4078-82D6-3CF626F866A7}" type="presParOf" srcId="{5C6AA4E6-E67D-4701-872F-456FF9646AE7}" destId="{3BBBFB53-5373-428F-AC28-B0D89B7F3DD8}" srcOrd="0" destOrd="0" presId="urn:microsoft.com/office/officeart/2005/8/layout/list1"/>
    <dgm:cxn modelId="{F271E25D-AD68-46B8-91BF-BEEB4B45ECCB}" type="presParOf" srcId="{5C6AA4E6-E67D-4701-872F-456FF9646AE7}" destId="{05496B13-EF5F-45FE-9CB4-3AF832F15B0A}" srcOrd="1" destOrd="0" presId="urn:microsoft.com/office/officeart/2005/8/layout/list1"/>
    <dgm:cxn modelId="{D76BDBA9-68F9-4985-8D0A-B24036DAC3B3}" type="presParOf" srcId="{FC1F505E-59DC-42FE-A809-E0ACF85E8E7C}" destId="{92A031A5-BF11-4E3B-B708-63524229A71F}" srcOrd="5" destOrd="0" presId="urn:microsoft.com/office/officeart/2005/8/layout/list1"/>
    <dgm:cxn modelId="{EDC70A83-0E66-49AB-917E-536C084BF3A9}" type="presParOf" srcId="{FC1F505E-59DC-42FE-A809-E0ACF85E8E7C}" destId="{5BD4AC08-C9A5-4574-8659-6C9515FF08FD}" srcOrd="6" destOrd="0" presId="urn:microsoft.com/office/officeart/2005/8/layout/list1"/>
    <dgm:cxn modelId="{83B4DCAE-FBC9-4389-9980-75166226F0D9}" type="presParOf" srcId="{FC1F505E-59DC-42FE-A809-E0ACF85E8E7C}" destId="{B89C1C3F-17CC-44CF-A261-EC7F63DD6A72}" srcOrd="7" destOrd="0" presId="urn:microsoft.com/office/officeart/2005/8/layout/list1"/>
    <dgm:cxn modelId="{F0C24588-026A-4CF8-81B8-E37217965E1D}" type="presParOf" srcId="{FC1F505E-59DC-42FE-A809-E0ACF85E8E7C}" destId="{9927F30B-8030-4CDE-A802-506DBFDA2D0C}" srcOrd="8" destOrd="0" presId="urn:microsoft.com/office/officeart/2005/8/layout/list1"/>
    <dgm:cxn modelId="{45B53542-84DF-4B3B-A4E4-313EF9B9C696}" type="presParOf" srcId="{9927F30B-8030-4CDE-A802-506DBFDA2D0C}" destId="{9BB991AD-5D91-43BF-86C6-E557C27A5C72}" srcOrd="0" destOrd="0" presId="urn:microsoft.com/office/officeart/2005/8/layout/list1"/>
    <dgm:cxn modelId="{4AF959AE-7177-474F-AB9B-0E7B7C875194}" type="presParOf" srcId="{9927F30B-8030-4CDE-A802-506DBFDA2D0C}" destId="{ADE5890C-1763-4C66-9252-3C94A3A71506}" srcOrd="1" destOrd="0" presId="urn:microsoft.com/office/officeart/2005/8/layout/list1"/>
    <dgm:cxn modelId="{DC864789-DD2F-446B-ABBA-72B475F36073}" type="presParOf" srcId="{FC1F505E-59DC-42FE-A809-E0ACF85E8E7C}" destId="{45714F90-025F-4DC8-A131-2BE55143E110}" srcOrd="9" destOrd="0" presId="urn:microsoft.com/office/officeart/2005/8/layout/list1"/>
    <dgm:cxn modelId="{6A54BC9D-A34F-498E-9E70-F1041004C4D2}" type="presParOf" srcId="{FC1F505E-59DC-42FE-A809-E0ACF85E8E7C}" destId="{A0D3A918-9D66-4E72-ACCF-6D0640C4D42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B2322E7-7315-4EB3-A43C-71F01B2663F0}"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FF674A6E-05B6-4F0E-9FF7-1E31D97A3109}">
      <dgm:prSet custT="1"/>
      <dgm:spPr/>
      <dgm:t>
        <a:bodyPr/>
        <a:lstStyle/>
        <a:p>
          <a:pPr rtl="0"/>
          <a:r>
            <a:rPr lang="en-US" sz="3200">
              <a:latin typeface="Myriad Pro"/>
            </a:rPr>
            <a:t>Staffing Ratios</a:t>
          </a:r>
          <a:endParaRPr lang="en-US" sz="3200"/>
        </a:p>
      </dgm:t>
    </dgm:pt>
    <dgm:pt modelId="{00C0A6D3-5776-4213-8F66-B8DE3DF5F840}" type="parTrans" cxnId="{36106104-1D6B-41A6-8388-08ACFF3C9ED3}">
      <dgm:prSet/>
      <dgm:spPr/>
      <dgm:t>
        <a:bodyPr/>
        <a:lstStyle/>
        <a:p>
          <a:endParaRPr lang="en-US"/>
        </a:p>
      </dgm:t>
    </dgm:pt>
    <dgm:pt modelId="{313C953D-BC53-4F15-86B1-F47D8B920812}" type="sibTrans" cxnId="{36106104-1D6B-41A6-8388-08ACFF3C9ED3}">
      <dgm:prSet/>
      <dgm:spPr/>
      <dgm:t>
        <a:bodyPr/>
        <a:lstStyle/>
        <a:p>
          <a:endParaRPr lang="en-US"/>
        </a:p>
      </dgm:t>
    </dgm:pt>
    <dgm:pt modelId="{920787FD-69EE-4697-8709-7C268EB5A09B}">
      <dgm:prSet custT="1"/>
      <dgm:spPr/>
      <dgm:t>
        <a:bodyPr/>
        <a:lstStyle/>
        <a:p>
          <a:pPr rtl="0"/>
          <a:r>
            <a:rPr lang="en-US" sz="2200">
              <a:solidFill>
                <a:schemeClr val="tx2"/>
              </a:solidFill>
              <a:latin typeface="Myriad Pro"/>
            </a:rPr>
            <a:t>Educate state policymakers and stakeholders in anticipation of bill re-introduction</a:t>
          </a:r>
          <a:endParaRPr lang="en-US" sz="2200">
            <a:solidFill>
              <a:schemeClr val="tx2"/>
            </a:solidFill>
          </a:endParaRPr>
        </a:p>
      </dgm:t>
    </dgm:pt>
    <dgm:pt modelId="{EE823A92-A2D7-4696-B0F4-7D287A951343}" type="parTrans" cxnId="{EDCB50A2-2588-45C9-B7FE-F30BC9F0E2FD}">
      <dgm:prSet/>
      <dgm:spPr/>
      <dgm:t>
        <a:bodyPr/>
        <a:lstStyle/>
        <a:p>
          <a:endParaRPr lang="en-US"/>
        </a:p>
      </dgm:t>
    </dgm:pt>
    <dgm:pt modelId="{262E90E4-CBC1-4CC0-9930-749B32F9DD48}" type="sibTrans" cxnId="{EDCB50A2-2588-45C9-B7FE-F30BC9F0E2FD}">
      <dgm:prSet/>
      <dgm:spPr/>
      <dgm:t>
        <a:bodyPr/>
        <a:lstStyle/>
        <a:p>
          <a:endParaRPr lang="en-US"/>
        </a:p>
      </dgm:t>
    </dgm:pt>
    <dgm:pt modelId="{F5EA60A2-76CC-4FD3-85DA-B7CFB830B7CE}">
      <dgm:prSet custT="1"/>
      <dgm:spPr/>
      <dgm:t>
        <a:bodyPr/>
        <a:lstStyle/>
        <a:p>
          <a:r>
            <a:rPr lang="en-US" sz="3200">
              <a:solidFill>
                <a:schemeClr val="bg1"/>
              </a:solidFill>
            </a:rPr>
            <a:t>Protected Reproductive Health Information</a:t>
          </a:r>
        </a:p>
      </dgm:t>
    </dgm:pt>
    <dgm:pt modelId="{6CEB7026-8061-4A22-8675-B02CABEA1018}" type="parTrans" cxnId="{C672CC7D-4DF5-4F54-8615-773BC2DF3096}">
      <dgm:prSet/>
      <dgm:spPr/>
      <dgm:t>
        <a:bodyPr/>
        <a:lstStyle/>
        <a:p>
          <a:endParaRPr lang="en-US"/>
        </a:p>
      </dgm:t>
    </dgm:pt>
    <dgm:pt modelId="{6E67E38D-5071-44AD-9544-D4B14240BE44}" type="sibTrans" cxnId="{C672CC7D-4DF5-4F54-8615-773BC2DF3096}">
      <dgm:prSet/>
      <dgm:spPr/>
      <dgm:t>
        <a:bodyPr/>
        <a:lstStyle/>
        <a:p>
          <a:endParaRPr lang="en-US"/>
        </a:p>
      </dgm:t>
    </dgm:pt>
    <dgm:pt modelId="{87C03B8E-81C8-409C-A2FD-52D8CDA54C31}">
      <dgm:prSet custT="1"/>
      <dgm:spPr/>
      <dgm:t>
        <a:bodyPr/>
        <a:lstStyle/>
        <a:p>
          <a:pPr rtl="0"/>
          <a:r>
            <a:rPr lang="en-US" sz="2200">
              <a:solidFill>
                <a:schemeClr val="accent3">
                  <a:lumMod val="50000"/>
                </a:schemeClr>
              </a:solidFill>
              <a:latin typeface="+mj-lt"/>
            </a:rPr>
            <a:t>Collaborate with MHCC and electronic health record vendors to implement protections for reproductive health information with minimal administrative burdens</a:t>
          </a:r>
        </a:p>
      </dgm:t>
    </dgm:pt>
    <dgm:pt modelId="{5E174759-D377-4DB8-A303-1AE497688A50}" type="parTrans" cxnId="{C9D77B1B-8CB3-43D3-805F-627EC362AA1C}">
      <dgm:prSet/>
      <dgm:spPr/>
      <dgm:t>
        <a:bodyPr/>
        <a:lstStyle/>
        <a:p>
          <a:endParaRPr lang="en-US"/>
        </a:p>
      </dgm:t>
    </dgm:pt>
    <dgm:pt modelId="{1ED5D88B-87A6-47EF-AB31-D021A6C39E87}" type="sibTrans" cxnId="{C9D77B1B-8CB3-43D3-805F-627EC362AA1C}">
      <dgm:prSet/>
      <dgm:spPr/>
      <dgm:t>
        <a:bodyPr/>
        <a:lstStyle/>
        <a:p>
          <a:endParaRPr lang="en-US"/>
        </a:p>
      </dgm:t>
    </dgm:pt>
    <dgm:pt modelId="{AC445D66-DB13-4D86-BC93-BE3EF30E726C}">
      <dgm:prSet custT="1"/>
      <dgm:spPr/>
      <dgm:t>
        <a:bodyPr/>
        <a:lstStyle/>
        <a:p>
          <a:pPr rtl="0"/>
          <a:r>
            <a:rPr lang="en-US" sz="2200">
              <a:solidFill>
                <a:schemeClr val="tx2"/>
              </a:solidFill>
            </a:rPr>
            <a:t>Strategize and partner with MONL, CNOs, government affairs leads, and consultants to oppose potential future legislation</a:t>
          </a:r>
        </a:p>
      </dgm:t>
    </dgm:pt>
    <dgm:pt modelId="{DB601A5B-CDED-40B7-930D-DFC8CB6E57D8}" type="parTrans" cxnId="{2D914B4B-D833-4DE0-83BF-27C488190864}">
      <dgm:prSet/>
      <dgm:spPr/>
      <dgm:t>
        <a:bodyPr/>
        <a:lstStyle/>
        <a:p>
          <a:endParaRPr lang="en-US"/>
        </a:p>
      </dgm:t>
    </dgm:pt>
    <dgm:pt modelId="{294793BC-782A-4916-97AA-03B86C8CB7E8}" type="sibTrans" cxnId="{2D914B4B-D833-4DE0-83BF-27C488190864}">
      <dgm:prSet/>
      <dgm:spPr/>
      <dgm:t>
        <a:bodyPr/>
        <a:lstStyle/>
        <a:p>
          <a:endParaRPr lang="en-US"/>
        </a:p>
      </dgm:t>
    </dgm:pt>
    <dgm:pt modelId="{3B8C14D7-5310-45EB-B0E9-65CDD5322F8F}" type="pres">
      <dgm:prSet presAssocID="{EB2322E7-7315-4EB3-A43C-71F01B2663F0}" presName="linear" presStyleCnt="0">
        <dgm:presLayoutVars>
          <dgm:animLvl val="lvl"/>
          <dgm:resizeHandles val="exact"/>
        </dgm:presLayoutVars>
      </dgm:prSet>
      <dgm:spPr/>
    </dgm:pt>
    <dgm:pt modelId="{81FECF41-1CED-4BE3-9242-50942CEE51C6}" type="pres">
      <dgm:prSet presAssocID="{FF674A6E-05B6-4F0E-9FF7-1E31D97A3109}" presName="parentText" presStyleLbl="node1" presStyleIdx="0" presStyleCnt="2" custScaleY="72988" custLinFactNeighborX="0" custLinFactNeighborY="-32250">
        <dgm:presLayoutVars>
          <dgm:chMax val="0"/>
          <dgm:bulletEnabled val="1"/>
        </dgm:presLayoutVars>
      </dgm:prSet>
      <dgm:spPr/>
    </dgm:pt>
    <dgm:pt modelId="{8528709E-F2E9-46D4-81C6-80688296333D}" type="pres">
      <dgm:prSet presAssocID="{FF674A6E-05B6-4F0E-9FF7-1E31D97A3109}" presName="childText" presStyleLbl="revTx" presStyleIdx="0" presStyleCnt="2" custLinFactNeighborX="0" custLinFactNeighborY="-24447">
        <dgm:presLayoutVars>
          <dgm:bulletEnabled val="1"/>
        </dgm:presLayoutVars>
      </dgm:prSet>
      <dgm:spPr/>
    </dgm:pt>
    <dgm:pt modelId="{C6CA6B6A-35BC-4BD3-BC18-85896C904B8B}" type="pres">
      <dgm:prSet presAssocID="{F5EA60A2-76CC-4FD3-85DA-B7CFB830B7CE}" presName="parentText" presStyleLbl="node1" presStyleIdx="1" presStyleCnt="2" custScaleY="68991" custLinFactNeighborY="-1334">
        <dgm:presLayoutVars>
          <dgm:chMax val="0"/>
          <dgm:bulletEnabled val="1"/>
        </dgm:presLayoutVars>
      </dgm:prSet>
      <dgm:spPr/>
    </dgm:pt>
    <dgm:pt modelId="{8A5A6042-FB97-45BA-A5BE-BF8C9F50478B}" type="pres">
      <dgm:prSet presAssocID="{F5EA60A2-76CC-4FD3-85DA-B7CFB830B7CE}" presName="childText" presStyleLbl="revTx" presStyleIdx="1" presStyleCnt="2" custScaleY="97732" custLinFactNeighborY="5986">
        <dgm:presLayoutVars>
          <dgm:bulletEnabled val="1"/>
        </dgm:presLayoutVars>
      </dgm:prSet>
      <dgm:spPr/>
    </dgm:pt>
  </dgm:ptLst>
  <dgm:cxnLst>
    <dgm:cxn modelId="{14DD0E02-9574-4C36-BA8D-198B45D1974D}" type="presOf" srcId="{F5EA60A2-76CC-4FD3-85DA-B7CFB830B7CE}" destId="{C6CA6B6A-35BC-4BD3-BC18-85896C904B8B}" srcOrd="0" destOrd="0" presId="urn:microsoft.com/office/officeart/2005/8/layout/vList2"/>
    <dgm:cxn modelId="{36106104-1D6B-41A6-8388-08ACFF3C9ED3}" srcId="{EB2322E7-7315-4EB3-A43C-71F01B2663F0}" destId="{FF674A6E-05B6-4F0E-9FF7-1E31D97A3109}" srcOrd="0" destOrd="0" parTransId="{00C0A6D3-5776-4213-8F66-B8DE3DF5F840}" sibTransId="{313C953D-BC53-4F15-86B1-F47D8B920812}"/>
    <dgm:cxn modelId="{252A8B13-3FBE-4923-B387-88748391D49E}" type="presOf" srcId="{87C03B8E-81C8-409C-A2FD-52D8CDA54C31}" destId="{8A5A6042-FB97-45BA-A5BE-BF8C9F50478B}" srcOrd="0" destOrd="0" presId="urn:microsoft.com/office/officeart/2005/8/layout/vList2"/>
    <dgm:cxn modelId="{C9D77B1B-8CB3-43D3-805F-627EC362AA1C}" srcId="{F5EA60A2-76CC-4FD3-85DA-B7CFB830B7CE}" destId="{87C03B8E-81C8-409C-A2FD-52D8CDA54C31}" srcOrd="0" destOrd="0" parTransId="{5E174759-D377-4DB8-A303-1AE497688A50}" sibTransId="{1ED5D88B-87A6-47EF-AB31-D021A6C39E87}"/>
    <dgm:cxn modelId="{B813D15F-C427-45EB-83A0-B93F793C2D0D}" type="presOf" srcId="{AC445D66-DB13-4D86-BC93-BE3EF30E726C}" destId="{8528709E-F2E9-46D4-81C6-80688296333D}" srcOrd="0" destOrd="1" presId="urn:microsoft.com/office/officeart/2005/8/layout/vList2"/>
    <dgm:cxn modelId="{2D914B4B-D833-4DE0-83BF-27C488190864}" srcId="{FF674A6E-05B6-4F0E-9FF7-1E31D97A3109}" destId="{AC445D66-DB13-4D86-BC93-BE3EF30E726C}" srcOrd="1" destOrd="0" parTransId="{DB601A5B-CDED-40B7-930D-DFC8CB6E57D8}" sibTransId="{294793BC-782A-4916-97AA-03B86C8CB7E8}"/>
    <dgm:cxn modelId="{C672CC7D-4DF5-4F54-8615-773BC2DF3096}" srcId="{EB2322E7-7315-4EB3-A43C-71F01B2663F0}" destId="{F5EA60A2-76CC-4FD3-85DA-B7CFB830B7CE}" srcOrd="1" destOrd="0" parTransId="{6CEB7026-8061-4A22-8675-B02CABEA1018}" sibTransId="{6E67E38D-5071-44AD-9544-D4B14240BE44}"/>
    <dgm:cxn modelId="{EDCB50A2-2588-45C9-B7FE-F30BC9F0E2FD}" srcId="{FF674A6E-05B6-4F0E-9FF7-1E31D97A3109}" destId="{920787FD-69EE-4697-8709-7C268EB5A09B}" srcOrd="0" destOrd="0" parTransId="{EE823A92-A2D7-4696-B0F4-7D287A951343}" sibTransId="{262E90E4-CBC1-4CC0-9930-749B32F9DD48}"/>
    <dgm:cxn modelId="{E24C44A5-F8DC-4857-8EAB-8794C237391D}" type="presOf" srcId="{920787FD-69EE-4697-8709-7C268EB5A09B}" destId="{8528709E-F2E9-46D4-81C6-80688296333D}" srcOrd="0" destOrd="0" presId="urn:microsoft.com/office/officeart/2005/8/layout/vList2"/>
    <dgm:cxn modelId="{0B3580E6-CC7F-465D-8E29-57BD34A1D768}" type="presOf" srcId="{EB2322E7-7315-4EB3-A43C-71F01B2663F0}" destId="{3B8C14D7-5310-45EB-B0E9-65CDD5322F8F}" srcOrd="0" destOrd="0" presId="urn:microsoft.com/office/officeart/2005/8/layout/vList2"/>
    <dgm:cxn modelId="{5F565BF9-CF92-4758-90BB-D4273C609802}" type="presOf" srcId="{FF674A6E-05B6-4F0E-9FF7-1E31D97A3109}" destId="{81FECF41-1CED-4BE3-9242-50942CEE51C6}" srcOrd="0" destOrd="0" presId="urn:microsoft.com/office/officeart/2005/8/layout/vList2"/>
    <dgm:cxn modelId="{D3B440A0-53C2-4CA8-A9D4-E6264EFE6C56}" type="presParOf" srcId="{3B8C14D7-5310-45EB-B0E9-65CDD5322F8F}" destId="{81FECF41-1CED-4BE3-9242-50942CEE51C6}" srcOrd="0" destOrd="0" presId="urn:microsoft.com/office/officeart/2005/8/layout/vList2"/>
    <dgm:cxn modelId="{E95679CC-F27A-4BD6-8905-5D4A3A14267F}" type="presParOf" srcId="{3B8C14D7-5310-45EB-B0E9-65CDD5322F8F}" destId="{8528709E-F2E9-46D4-81C6-80688296333D}" srcOrd="1" destOrd="0" presId="urn:microsoft.com/office/officeart/2005/8/layout/vList2"/>
    <dgm:cxn modelId="{9E672264-8588-45F8-A9B0-B7029E55A709}" type="presParOf" srcId="{3B8C14D7-5310-45EB-B0E9-65CDD5322F8F}" destId="{C6CA6B6A-35BC-4BD3-BC18-85896C904B8B}" srcOrd="2" destOrd="0" presId="urn:microsoft.com/office/officeart/2005/8/layout/vList2"/>
    <dgm:cxn modelId="{B2A2D759-60EE-4117-BE91-D35D14B919EA}" type="presParOf" srcId="{3B8C14D7-5310-45EB-B0E9-65CDD5322F8F}" destId="{8A5A6042-FB97-45BA-A5BE-BF8C9F50478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CDEEEB3-AE4F-4597-92FE-2D795D7FDCB8}"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AF0D8B3D-704E-45FD-91C4-C9F13CAFEE57}">
      <dgm:prSet custT="1"/>
      <dgm:spPr/>
      <dgm:t>
        <a:bodyPr/>
        <a:lstStyle/>
        <a:p>
          <a:r>
            <a:rPr lang="en-US" sz="3200"/>
            <a:t>Pediatric Dental</a:t>
          </a:r>
        </a:p>
      </dgm:t>
    </dgm:pt>
    <dgm:pt modelId="{5A36E583-C136-44A9-B403-558A1A819AA9}" type="parTrans" cxnId="{1DE9DDED-1948-4FCD-ACFC-F5919BBC794C}">
      <dgm:prSet/>
      <dgm:spPr/>
      <dgm:t>
        <a:bodyPr/>
        <a:lstStyle/>
        <a:p>
          <a:endParaRPr lang="en-US" sz="1600"/>
        </a:p>
      </dgm:t>
    </dgm:pt>
    <dgm:pt modelId="{6137A757-EE96-4DC5-B2E3-96CCA2319303}" type="sibTrans" cxnId="{1DE9DDED-1948-4FCD-ACFC-F5919BBC794C}">
      <dgm:prSet/>
      <dgm:spPr/>
      <dgm:t>
        <a:bodyPr/>
        <a:lstStyle/>
        <a:p>
          <a:endParaRPr lang="en-US" sz="1600"/>
        </a:p>
      </dgm:t>
    </dgm:pt>
    <dgm:pt modelId="{EF4D9A0F-A007-41CF-ADAC-4EB69EE6140C}">
      <dgm:prSet phldr="0" custT="1"/>
      <dgm:spPr/>
      <dgm:t>
        <a:bodyPr/>
        <a:lstStyle/>
        <a:p>
          <a:pPr rtl="0"/>
          <a:r>
            <a:rPr lang="en-US" sz="2000">
              <a:solidFill>
                <a:schemeClr val="accent5"/>
              </a:solidFill>
            </a:rPr>
            <a:t>Maryland Department of Health to publish final report based on MHA, MHCC, and MDH surveys on dental OR capacity</a:t>
          </a:r>
        </a:p>
      </dgm:t>
    </dgm:pt>
    <dgm:pt modelId="{3B1FE9C0-9F22-46CC-A07D-CFC81A9F6943}" type="parTrans" cxnId="{C69AE03A-5EB4-4B95-84A0-9416A6B49617}">
      <dgm:prSet/>
      <dgm:spPr/>
      <dgm:t>
        <a:bodyPr/>
        <a:lstStyle/>
        <a:p>
          <a:endParaRPr lang="en-US" sz="1600"/>
        </a:p>
      </dgm:t>
    </dgm:pt>
    <dgm:pt modelId="{2A8DD945-E43C-4F63-B95A-46B8E63BFC3D}" type="sibTrans" cxnId="{C69AE03A-5EB4-4B95-84A0-9416A6B49617}">
      <dgm:prSet/>
      <dgm:spPr/>
      <dgm:t>
        <a:bodyPr/>
        <a:lstStyle/>
        <a:p>
          <a:endParaRPr lang="en-US" sz="1600"/>
        </a:p>
      </dgm:t>
    </dgm:pt>
    <dgm:pt modelId="{AF9008A0-E1F2-4B98-A17C-94BCEE9EA761}">
      <dgm:prSet custT="1"/>
      <dgm:spPr/>
      <dgm:t>
        <a:bodyPr/>
        <a:lstStyle/>
        <a:p>
          <a:r>
            <a:rPr lang="en-US" sz="3200"/>
            <a:t>Emergency Department Wait Times</a:t>
          </a:r>
        </a:p>
      </dgm:t>
    </dgm:pt>
    <dgm:pt modelId="{879867E6-A7B3-4C9C-BE9E-1695FF2B1415}" type="parTrans" cxnId="{551DC174-77E0-4507-AB50-6FDE307F7B80}">
      <dgm:prSet/>
      <dgm:spPr/>
      <dgm:t>
        <a:bodyPr/>
        <a:lstStyle/>
        <a:p>
          <a:endParaRPr lang="en-US" sz="1600"/>
        </a:p>
      </dgm:t>
    </dgm:pt>
    <dgm:pt modelId="{E021452D-B29D-40D7-BAAD-04F654A22651}" type="sibTrans" cxnId="{551DC174-77E0-4507-AB50-6FDE307F7B80}">
      <dgm:prSet/>
      <dgm:spPr/>
      <dgm:t>
        <a:bodyPr/>
        <a:lstStyle/>
        <a:p>
          <a:endParaRPr lang="en-US" sz="1600"/>
        </a:p>
      </dgm:t>
    </dgm:pt>
    <dgm:pt modelId="{D833B705-18DB-4D14-957A-F091A21B761B}">
      <dgm:prSet phldr="0" custT="1"/>
      <dgm:spPr/>
      <dgm:t>
        <a:bodyPr/>
        <a:lstStyle/>
        <a:p>
          <a:pPr rtl="0"/>
          <a:r>
            <a:rPr lang="en-US" sz="2000">
              <a:solidFill>
                <a:schemeClr val="tx2"/>
              </a:solidFill>
              <a:latin typeface="+mn-lt"/>
            </a:rPr>
            <a:t>Ongoing MHA improvement collaborative to share best practices on ED throughput</a:t>
          </a:r>
          <a:endParaRPr lang="en-US" sz="2000">
            <a:solidFill>
              <a:schemeClr val="tx2"/>
            </a:solidFill>
            <a:highlight>
              <a:srgbClr val="FFFF00"/>
            </a:highlight>
            <a:latin typeface="+mn-lt"/>
          </a:endParaRPr>
        </a:p>
      </dgm:t>
    </dgm:pt>
    <dgm:pt modelId="{A5AB2275-B13F-403A-AE07-F9E41FC93D32}" type="parTrans" cxnId="{476E0694-3683-49B7-880D-991DB85E6BD5}">
      <dgm:prSet/>
      <dgm:spPr/>
      <dgm:t>
        <a:bodyPr/>
        <a:lstStyle/>
        <a:p>
          <a:endParaRPr lang="en-US"/>
        </a:p>
      </dgm:t>
    </dgm:pt>
    <dgm:pt modelId="{9B39F23F-C0E7-4837-B4D5-7C00388573B8}" type="sibTrans" cxnId="{476E0694-3683-49B7-880D-991DB85E6BD5}">
      <dgm:prSet/>
      <dgm:spPr/>
      <dgm:t>
        <a:bodyPr/>
        <a:lstStyle/>
        <a:p>
          <a:endParaRPr lang="en-US"/>
        </a:p>
      </dgm:t>
    </dgm:pt>
    <dgm:pt modelId="{23185BD5-3E56-408A-ADAE-2E27C4077E0D}">
      <dgm:prSet phldr="0" custT="1"/>
      <dgm:spPr/>
      <dgm:t>
        <a:bodyPr/>
        <a:lstStyle/>
        <a:p>
          <a:pPr rtl="0"/>
          <a:r>
            <a:rPr lang="en-US" sz="3200">
              <a:solidFill>
                <a:schemeClr val="bg1"/>
              </a:solidFill>
              <a:latin typeface="+mn-lt"/>
            </a:rPr>
            <a:t>Medical Debt Refund Process</a:t>
          </a:r>
        </a:p>
      </dgm:t>
    </dgm:pt>
    <dgm:pt modelId="{DB1FCDFC-304E-4C99-A4A7-4D44653F872D}" type="parTrans" cxnId="{58852940-9E75-4FF5-83B9-16E340688A66}">
      <dgm:prSet/>
      <dgm:spPr/>
      <dgm:t>
        <a:bodyPr/>
        <a:lstStyle/>
        <a:p>
          <a:endParaRPr lang="en-US"/>
        </a:p>
      </dgm:t>
    </dgm:pt>
    <dgm:pt modelId="{2B0A9FB8-19A4-4FEE-9CE0-39E75DD6C5E4}" type="sibTrans" cxnId="{58852940-9E75-4FF5-83B9-16E340688A66}">
      <dgm:prSet/>
      <dgm:spPr/>
      <dgm:t>
        <a:bodyPr/>
        <a:lstStyle/>
        <a:p>
          <a:endParaRPr lang="en-US"/>
        </a:p>
      </dgm:t>
    </dgm:pt>
    <dgm:pt modelId="{F301A6D6-3AA2-4169-9CEF-E1B96E8C84D0}">
      <dgm:prSet phldr="0" custT="1"/>
      <dgm:spPr/>
      <dgm:t>
        <a:bodyPr/>
        <a:lstStyle/>
        <a:p>
          <a:pPr rtl="0"/>
          <a:r>
            <a:rPr lang="en-US" sz="2000">
              <a:solidFill>
                <a:schemeClr val="tx2"/>
              </a:solidFill>
              <a:latin typeface="+mn-lt"/>
            </a:rPr>
            <a:t>Technical work to revise refund process in response to Comptroller’s concerns on tax information security</a:t>
          </a:r>
        </a:p>
      </dgm:t>
    </dgm:pt>
    <dgm:pt modelId="{83ED7C47-8EF1-46AE-BFBB-4867A9B91130}" type="parTrans" cxnId="{A109F956-6C83-4979-8ED7-70229F252331}">
      <dgm:prSet/>
      <dgm:spPr/>
      <dgm:t>
        <a:bodyPr/>
        <a:lstStyle/>
        <a:p>
          <a:endParaRPr lang="en-US"/>
        </a:p>
      </dgm:t>
    </dgm:pt>
    <dgm:pt modelId="{5650CFDD-5496-467C-A629-E589D11381C9}" type="sibTrans" cxnId="{A109F956-6C83-4979-8ED7-70229F252331}">
      <dgm:prSet/>
      <dgm:spPr/>
      <dgm:t>
        <a:bodyPr/>
        <a:lstStyle/>
        <a:p>
          <a:endParaRPr lang="en-US"/>
        </a:p>
      </dgm:t>
    </dgm:pt>
    <dgm:pt modelId="{D2DDD1B8-DBDF-47CD-97C0-651CA3449A96}">
      <dgm:prSet phldr="0" custT="1"/>
      <dgm:spPr/>
      <dgm:t>
        <a:bodyPr/>
        <a:lstStyle/>
        <a:p>
          <a:pPr rtl="0"/>
          <a:r>
            <a:rPr lang="en-US" sz="2000">
              <a:solidFill>
                <a:schemeClr val="tx2"/>
              </a:solidFill>
              <a:latin typeface="+mn-lt"/>
            </a:rPr>
            <a:t>Participation in Maryland Emergency Department Wait Time Reduction Commission </a:t>
          </a:r>
        </a:p>
      </dgm:t>
    </dgm:pt>
    <dgm:pt modelId="{4627316F-4663-4B9B-B157-00EE930F348E}" type="parTrans" cxnId="{8151AA0B-8B6D-4073-8455-CAE4F5C896E2}">
      <dgm:prSet/>
      <dgm:spPr/>
      <dgm:t>
        <a:bodyPr/>
        <a:lstStyle/>
        <a:p>
          <a:endParaRPr lang="en-US"/>
        </a:p>
      </dgm:t>
    </dgm:pt>
    <dgm:pt modelId="{4DCE6940-CD80-42AB-99C9-5FB9178C63D9}" type="sibTrans" cxnId="{8151AA0B-8B6D-4073-8455-CAE4F5C896E2}">
      <dgm:prSet/>
      <dgm:spPr/>
      <dgm:t>
        <a:bodyPr/>
        <a:lstStyle/>
        <a:p>
          <a:endParaRPr lang="en-US"/>
        </a:p>
      </dgm:t>
    </dgm:pt>
    <dgm:pt modelId="{C368421C-C065-4B4B-BE7F-0ABF43330FD6}">
      <dgm:prSet phldr="0" custT="1"/>
      <dgm:spPr/>
      <dgm:t>
        <a:bodyPr/>
        <a:lstStyle/>
        <a:p>
          <a:pPr rtl="0"/>
          <a:r>
            <a:rPr lang="en-US" sz="2000">
              <a:solidFill>
                <a:schemeClr val="tx2"/>
              </a:solidFill>
              <a:latin typeface="Myriad Pro"/>
            </a:rPr>
            <a:t>High profile issue that will require continued engagement with dental association, relevant state agencies, and stakeholders</a:t>
          </a:r>
          <a:endParaRPr lang="en-US" sz="2000">
            <a:solidFill>
              <a:schemeClr val="tx2"/>
            </a:solidFill>
          </a:endParaRPr>
        </a:p>
      </dgm:t>
    </dgm:pt>
    <dgm:pt modelId="{B14A99D1-AD22-4052-906D-D225AEC30CD4}" type="parTrans" cxnId="{921B5338-E09C-48C9-AE4F-1535EBDAA855}">
      <dgm:prSet/>
      <dgm:spPr/>
    </dgm:pt>
    <dgm:pt modelId="{47ED8D81-ABAD-43D4-9192-D0F705309557}" type="sibTrans" cxnId="{921B5338-E09C-48C9-AE4F-1535EBDAA855}">
      <dgm:prSet/>
      <dgm:spPr/>
    </dgm:pt>
    <dgm:pt modelId="{B45B712D-D1A7-469E-95A6-DC47ACC75E86}" type="pres">
      <dgm:prSet presAssocID="{CCDEEEB3-AE4F-4597-92FE-2D795D7FDCB8}" presName="linear" presStyleCnt="0">
        <dgm:presLayoutVars>
          <dgm:animLvl val="lvl"/>
          <dgm:resizeHandles val="exact"/>
        </dgm:presLayoutVars>
      </dgm:prSet>
      <dgm:spPr/>
    </dgm:pt>
    <dgm:pt modelId="{0865D861-EA92-4333-A069-2A92A03904C7}" type="pres">
      <dgm:prSet presAssocID="{AF0D8B3D-704E-45FD-91C4-C9F13CAFEE57}" presName="parentText" presStyleLbl="node1" presStyleIdx="0" presStyleCnt="3" custScaleY="57288" custLinFactNeighborX="0" custLinFactNeighborY="-31974">
        <dgm:presLayoutVars>
          <dgm:chMax val="0"/>
          <dgm:bulletEnabled val="1"/>
        </dgm:presLayoutVars>
      </dgm:prSet>
      <dgm:spPr/>
    </dgm:pt>
    <dgm:pt modelId="{099D460A-F53C-4EAB-A8C2-6DB896B26A62}" type="pres">
      <dgm:prSet presAssocID="{AF0D8B3D-704E-45FD-91C4-C9F13CAFEE57}" presName="childText" presStyleLbl="revTx" presStyleIdx="0" presStyleCnt="3" custLinFactNeighborY="4638">
        <dgm:presLayoutVars>
          <dgm:bulletEnabled val="1"/>
        </dgm:presLayoutVars>
      </dgm:prSet>
      <dgm:spPr/>
    </dgm:pt>
    <dgm:pt modelId="{750BE543-0624-45FE-A4CE-6846EB4B8004}" type="pres">
      <dgm:prSet presAssocID="{AF9008A0-E1F2-4B98-A17C-94BCEE9EA761}" presName="parentText" presStyleLbl="node1" presStyleIdx="1" presStyleCnt="3" custScaleY="55639" custLinFactNeighborX="0" custLinFactNeighborY="5892">
        <dgm:presLayoutVars>
          <dgm:chMax val="0"/>
          <dgm:bulletEnabled val="1"/>
        </dgm:presLayoutVars>
      </dgm:prSet>
      <dgm:spPr/>
    </dgm:pt>
    <dgm:pt modelId="{E7E6061A-288E-47EF-8C23-66B2EA5D359D}" type="pres">
      <dgm:prSet presAssocID="{AF9008A0-E1F2-4B98-A17C-94BCEE9EA761}" presName="childText" presStyleLbl="revTx" presStyleIdx="1" presStyleCnt="3" custLinFactNeighborY="13719">
        <dgm:presLayoutVars>
          <dgm:bulletEnabled val="1"/>
        </dgm:presLayoutVars>
      </dgm:prSet>
      <dgm:spPr/>
    </dgm:pt>
    <dgm:pt modelId="{801BF81F-781E-4500-B43D-EB37B660444A}" type="pres">
      <dgm:prSet presAssocID="{23185BD5-3E56-408A-ADAE-2E27C4077E0D}" presName="parentText" presStyleLbl="node1" presStyleIdx="2" presStyleCnt="3" custScaleY="47854" custLinFactNeighborY="-4450">
        <dgm:presLayoutVars>
          <dgm:chMax val="0"/>
          <dgm:bulletEnabled val="1"/>
        </dgm:presLayoutVars>
      </dgm:prSet>
      <dgm:spPr/>
    </dgm:pt>
    <dgm:pt modelId="{DC236B02-8F25-4D4A-AE22-F8848A6B52EA}" type="pres">
      <dgm:prSet presAssocID="{23185BD5-3E56-408A-ADAE-2E27C4077E0D}" presName="childText" presStyleLbl="revTx" presStyleIdx="2" presStyleCnt="3" custLinFactNeighborX="-705" custLinFactNeighborY="14536">
        <dgm:presLayoutVars>
          <dgm:bulletEnabled val="1"/>
        </dgm:presLayoutVars>
      </dgm:prSet>
      <dgm:spPr/>
    </dgm:pt>
  </dgm:ptLst>
  <dgm:cxnLst>
    <dgm:cxn modelId="{8151AA0B-8B6D-4073-8455-CAE4F5C896E2}" srcId="{AF9008A0-E1F2-4B98-A17C-94BCEE9EA761}" destId="{D2DDD1B8-DBDF-47CD-97C0-651CA3449A96}" srcOrd="1" destOrd="0" parTransId="{4627316F-4663-4B9B-B157-00EE930F348E}" sibTransId="{4DCE6940-CD80-42AB-99C9-5FB9178C63D9}"/>
    <dgm:cxn modelId="{1D9CC628-5D4D-4121-BC67-174EAB10FFC0}" type="presOf" srcId="{D833B705-18DB-4D14-957A-F091A21B761B}" destId="{E7E6061A-288E-47EF-8C23-66B2EA5D359D}" srcOrd="0" destOrd="0" presId="urn:microsoft.com/office/officeart/2005/8/layout/vList2"/>
    <dgm:cxn modelId="{921B5338-E09C-48C9-AE4F-1535EBDAA855}" srcId="{AF0D8B3D-704E-45FD-91C4-C9F13CAFEE57}" destId="{C368421C-C065-4B4B-BE7F-0ABF43330FD6}" srcOrd="1" destOrd="0" parTransId="{B14A99D1-AD22-4052-906D-D225AEC30CD4}" sibTransId="{47ED8D81-ABAD-43D4-9192-D0F705309557}"/>
    <dgm:cxn modelId="{C69AE03A-5EB4-4B95-84A0-9416A6B49617}" srcId="{AF0D8B3D-704E-45FD-91C4-C9F13CAFEE57}" destId="{EF4D9A0F-A007-41CF-ADAC-4EB69EE6140C}" srcOrd="0" destOrd="0" parTransId="{3B1FE9C0-9F22-46CC-A07D-CFC81A9F6943}" sibTransId="{2A8DD945-E43C-4F63-B95A-46B8E63BFC3D}"/>
    <dgm:cxn modelId="{58852940-9E75-4FF5-83B9-16E340688A66}" srcId="{CCDEEEB3-AE4F-4597-92FE-2D795D7FDCB8}" destId="{23185BD5-3E56-408A-ADAE-2E27C4077E0D}" srcOrd="2" destOrd="0" parTransId="{DB1FCDFC-304E-4C99-A4A7-4D44653F872D}" sibTransId="{2B0A9FB8-19A4-4FEE-9CE0-39E75DD6C5E4}"/>
    <dgm:cxn modelId="{2984085B-8F9C-4001-9254-0CEE65D93290}" type="presOf" srcId="{AF0D8B3D-704E-45FD-91C4-C9F13CAFEE57}" destId="{0865D861-EA92-4333-A069-2A92A03904C7}" srcOrd="0" destOrd="0" presId="urn:microsoft.com/office/officeart/2005/8/layout/vList2"/>
    <dgm:cxn modelId="{2412DD62-89E4-42E3-B1B5-F476F8DB18DB}" type="presOf" srcId="{C368421C-C065-4B4B-BE7F-0ABF43330FD6}" destId="{099D460A-F53C-4EAB-A8C2-6DB896B26A62}" srcOrd="0" destOrd="1" presId="urn:microsoft.com/office/officeart/2005/8/layout/vList2"/>
    <dgm:cxn modelId="{DDC2814F-1ADF-4C60-A176-AC175B2AAE80}" type="presOf" srcId="{CCDEEEB3-AE4F-4597-92FE-2D795D7FDCB8}" destId="{B45B712D-D1A7-469E-95A6-DC47ACC75E86}" srcOrd="0" destOrd="0" presId="urn:microsoft.com/office/officeart/2005/8/layout/vList2"/>
    <dgm:cxn modelId="{551DC174-77E0-4507-AB50-6FDE307F7B80}" srcId="{CCDEEEB3-AE4F-4597-92FE-2D795D7FDCB8}" destId="{AF9008A0-E1F2-4B98-A17C-94BCEE9EA761}" srcOrd="1" destOrd="0" parTransId="{879867E6-A7B3-4C9C-BE9E-1695FF2B1415}" sibTransId="{E021452D-B29D-40D7-BAAD-04F654A22651}"/>
    <dgm:cxn modelId="{A109F956-6C83-4979-8ED7-70229F252331}" srcId="{23185BD5-3E56-408A-ADAE-2E27C4077E0D}" destId="{F301A6D6-3AA2-4169-9CEF-E1B96E8C84D0}" srcOrd="0" destOrd="0" parTransId="{83ED7C47-8EF1-46AE-BFBB-4867A9B91130}" sibTransId="{5650CFDD-5496-467C-A629-E589D11381C9}"/>
    <dgm:cxn modelId="{13DAED80-74CE-485F-BD84-70878F8E3AD6}" type="presOf" srcId="{D2DDD1B8-DBDF-47CD-97C0-651CA3449A96}" destId="{E7E6061A-288E-47EF-8C23-66B2EA5D359D}" srcOrd="0" destOrd="1" presId="urn:microsoft.com/office/officeart/2005/8/layout/vList2"/>
    <dgm:cxn modelId="{354D248B-B897-4E99-8FA3-1DAA3F45E936}" type="presOf" srcId="{AF9008A0-E1F2-4B98-A17C-94BCEE9EA761}" destId="{750BE543-0624-45FE-A4CE-6846EB4B8004}" srcOrd="0" destOrd="0" presId="urn:microsoft.com/office/officeart/2005/8/layout/vList2"/>
    <dgm:cxn modelId="{476E0694-3683-49B7-880D-991DB85E6BD5}" srcId="{AF9008A0-E1F2-4B98-A17C-94BCEE9EA761}" destId="{D833B705-18DB-4D14-957A-F091A21B761B}" srcOrd="0" destOrd="0" parTransId="{A5AB2275-B13F-403A-AE07-F9E41FC93D32}" sibTransId="{9B39F23F-C0E7-4837-B4D5-7C00388573B8}"/>
    <dgm:cxn modelId="{CC2443B5-9E35-4BE4-BB13-45E8D28A85A4}" type="presOf" srcId="{F301A6D6-3AA2-4169-9CEF-E1B96E8C84D0}" destId="{DC236B02-8F25-4D4A-AE22-F8848A6B52EA}" srcOrd="0" destOrd="0" presId="urn:microsoft.com/office/officeart/2005/8/layout/vList2"/>
    <dgm:cxn modelId="{C01782B8-8B05-4439-A283-AABC56878FF5}" type="presOf" srcId="{EF4D9A0F-A007-41CF-ADAC-4EB69EE6140C}" destId="{099D460A-F53C-4EAB-A8C2-6DB896B26A62}" srcOrd="0" destOrd="0" presId="urn:microsoft.com/office/officeart/2005/8/layout/vList2"/>
    <dgm:cxn modelId="{993AD6C7-7439-481E-AE15-A34D8E9A377F}" type="presOf" srcId="{23185BD5-3E56-408A-ADAE-2E27C4077E0D}" destId="{801BF81F-781E-4500-B43D-EB37B660444A}" srcOrd="0" destOrd="0" presId="urn:microsoft.com/office/officeart/2005/8/layout/vList2"/>
    <dgm:cxn modelId="{1DE9DDED-1948-4FCD-ACFC-F5919BBC794C}" srcId="{CCDEEEB3-AE4F-4597-92FE-2D795D7FDCB8}" destId="{AF0D8B3D-704E-45FD-91C4-C9F13CAFEE57}" srcOrd="0" destOrd="0" parTransId="{5A36E583-C136-44A9-B403-558A1A819AA9}" sibTransId="{6137A757-EE96-4DC5-B2E3-96CCA2319303}"/>
    <dgm:cxn modelId="{CCDBE444-7AEC-4ABF-BEEF-2CD4E5DE40BD}" type="presParOf" srcId="{B45B712D-D1A7-469E-95A6-DC47ACC75E86}" destId="{0865D861-EA92-4333-A069-2A92A03904C7}" srcOrd="0" destOrd="0" presId="urn:microsoft.com/office/officeart/2005/8/layout/vList2"/>
    <dgm:cxn modelId="{5B9AADD0-6E5A-47D4-A3CE-60E707F4E3F0}" type="presParOf" srcId="{B45B712D-D1A7-469E-95A6-DC47ACC75E86}" destId="{099D460A-F53C-4EAB-A8C2-6DB896B26A62}" srcOrd="1" destOrd="0" presId="urn:microsoft.com/office/officeart/2005/8/layout/vList2"/>
    <dgm:cxn modelId="{FA48DED8-2027-4D43-9971-E5BBEDEBACD0}" type="presParOf" srcId="{B45B712D-D1A7-469E-95A6-DC47ACC75E86}" destId="{750BE543-0624-45FE-A4CE-6846EB4B8004}" srcOrd="2" destOrd="0" presId="urn:microsoft.com/office/officeart/2005/8/layout/vList2"/>
    <dgm:cxn modelId="{C467920A-095D-466F-8887-44F89E1D06F5}" type="presParOf" srcId="{B45B712D-D1A7-469E-95A6-DC47ACC75E86}" destId="{E7E6061A-288E-47EF-8C23-66B2EA5D359D}" srcOrd="3" destOrd="0" presId="urn:microsoft.com/office/officeart/2005/8/layout/vList2"/>
    <dgm:cxn modelId="{F40F83F5-B9C0-465F-8521-D24B26F33D90}" type="presParOf" srcId="{B45B712D-D1A7-469E-95A6-DC47ACC75E86}" destId="{801BF81F-781E-4500-B43D-EB37B660444A}" srcOrd="4" destOrd="0" presId="urn:microsoft.com/office/officeart/2005/8/layout/vList2"/>
    <dgm:cxn modelId="{DD5B1AD1-A9D7-4D1A-983D-71FCFFB74660}" type="presParOf" srcId="{B45B712D-D1A7-469E-95A6-DC47ACC75E86}" destId="{DC236B02-8F25-4D4A-AE22-F8848A6B52E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D15829-10B9-4C8D-84D0-AA61CFB9C80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5F67FEF-BDDB-4721-A869-1170C5AED151}">
      <dgm:prSet/>
      <dgm:spPr/>
      <dgm:t>
        <a:bodyPr/>
        <a:lstStyle/>
        <a:p>
          <a:r>
            <a:rPr lang="en-US"/>
            <a:t>Ensure access to care and improve hospital throughput for all Marylanders</a:t>
          </a:r>
        </a:p>
      </dgm:t>
    </dgm:pt>
    <dgm:pt modelId="{13EEDC28-F42C-4BFC-BA1F-6067BE52EC97}" type="parTrans" cxnId="{79BD9929-AE4B-46FC-BA19-B852DF1E523C}">
      <dgm:prSet/>
      <dgm:spPr/>
      <dgm:t>
        <a:bodyPr/>
        <a:lstStyle/>
        <a:p>
          <a:endParaRPr lang="en-US"/>
        </a:p>
      </dgm:t>
    </dgm:pt>
    <dgm:pt modelId="{6340B62B-CD0B-4859-95E4-A3EAAEC0C3AB}" type="sibTrans" cxnId="{79BD9929-AE4B-46FC-BA19-B852DF1E523C}">
      <dgm:prSet/>
      <dgm:spPr/>
      <dgm:t>
        <a:bodyPr/>
        <a:lstStyle/>
        <a:p>
          <a:endParaRPr lang="en-US"/>
        </a:p>
      </dgm:t>
    </dgm:pt>
    <dgm:pt modelId="{B02EB61F-D4C5-4C8A-B6DA-FB1037EB8162}">
      <dgm:prSet/>
      <dgm:spPr/>
      <dgm:t>
        <a:bodyPr/>
        <a:lstStyle/>
        <a:p>
          <a:r>
            <a:rPr lang="en-US"/>
            <a:t>Strengthen Maryland’s health care and hospital workforce</a:t>
          </a:r>
        </a:p>
      </dgm:t>
    </dgm:pt>
    <dgm:pt modelId="{F52DAE1C-CBE6-4B5E-8A84-9A0FCD4E08EC}" type="parTrans" cxnId="{020F5323-304D-416F-9D5C-86C4542446BF}">
      <dgm:prSet/>
      <dgm:spPr/>
      <dgm:t>
        <a:bodyPr/>
        <a:lstStyle/>
        <a:p>
          <a:endParaRPr lang="en-US"/>
        </a:p>
      </dgm:t>
    </dgm:pt>
    <dgm:pt modelId="{CB18BAB6-49A7-4F60-A933-A05A6C4A49D1}" type="sibTrans" cxnId="{020F5323-304D-416F-9D5C-86C4542446BF}">
      <dgm:prSet/>
      <dgm:spPr/>
      <dgm:t>
        <a:bodyPr/>
        <a:lstStyle/>
        <a:p>
          <a:endParaRPr lang="en-US"/>
        </a:p>
      </dgm:t>
    </dgm:pt>
    <dgm:pt modelId="{44DFCDB7-BA9A-4651-BFBF-00E53F4E21F4}">
      <dgm:prSet/>
      <dgm:spPr/>
      <dgm:t>
        <a:bodyPr/>
        <a:lstStyle/>
        <a:p>
          <a:r>
            <a:rPr lang="en-US"/>
            <a:t>Protect Maryland’s liability climate and maintain the state as a viable place to practice medicine</a:t>
          </a:r>
        </a:p>
      </dgm:t>
    </dgm:pt>
    <dgm:pt modelId="{1B63A059-44B3-4779-B10E-7E30625A8282}" type="parTrans" cxnId="{AD85A3B6-5D9E-4920-B475-67962DA5EFE8}">
      <dgm:prSet/>
      <dgm:spPr/>
      <dgm:t>
        <a:bodyPr/>
        <a:lstStyle/>
        <a:p>
          <a:endParaRPr lang="en-US"/>
        </a:p>
      </dgm:t>
    </dgm:pt>
    <dgm:pt modelId="{65903908-94F8-4851-9532-8DD0E8F638D9}" type="sibTrans" cxnId="{AD85A3B6-5D9E-4920-B475-67962DA5EFE8}">
      <dgm:prSet/>
      <dgm:spPr/>
      <dgm:t>
        <a:bodyPr/>
        <a:lstStyle/>
        <a:p>
          <a:endParaRPr lang="en-US"/>
        </a:p>
      </dgm:t>
    </dgm:pt>
    <dgm:pt modelId="{7532A6C0-7646-4D79-B146-05F38826A821}" type="pres">
      <dgm:prSet presAssocID="{93D15829-10B9-4C8D-84D0-AA61CFB9C800}" presName="linearFlow" presStyleCnt="0">
        <dgm:presLayoutVars>
          <dgm:dir/>
          <dgm:resizeHandles val="exact"/>
        </dgm:presLayoutVars>
      </dgm:prSet>
      <dgm:spPr/>
    </dgm:pt>
    <dgm:pt modelId="{EA54A3CC-F34D-431C-BFF7-A5993E7CB78B}" type="pres">
      <dgm:prSet presAssocID="{65F67FEF-BDDB-4721-A869-1170C5AED151}" presName="composite" presStyleCnt="0"/>
      <dgm:spPr/>
    </dgm:pt>
    <dgm:pt modelId="{F35F85DA-90EF-40D9-A60C-57CAA3FCA846}" type="pres">
      <dgm:prSet presAssocID="{65F67FEF-BDDB-4721-A869-1170C5AED15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EF3A9A3-52EE-4F00-A5FD-2747F71BAC4A}" type="pres">
      <dgm:prSet presAssocID="{65F67FEF-BDDB-4721-A869-1170C5AED151}" presName="txShp" presStyleLbl="node1" presStyleIdx="0" presStyleCnt="3">
        <dgm:presLayoutVars>
          <dgm:bulletEnabled val="1"/>
        </dgm:presLayoutVars>
      </dgm:prSet>
      <dgm:spPr/>
    </dgm:pt>
    <dgm:pt modelId="{24928F30-3162-41C9-98BF-83578DD83DB5}" type="pres">
      <dgm:prSet presAssocID="{6340B62B-CD0B-4859-95E4-A3EAAEC0C3AB}" presName="spacing" presStyleCnt="0"/>
      <dgm:spPr/>
    </dgm:pt>
    <dgm:pt modelId="{98D7B35B-DCA9-49A2-82B9-B1E360D1EBD4}" type="pres">
      <dgm:prSet presAssocID="{B02EB61F-D4C5-4C8A-B6DA-FB1037EB8162}" presName="composite" presStyleCnt="0"/>
      <dgm:spPr/>
    </dgm:pt>
    <dgm:pt modelId="{48EEE19B-6BF3-4FFC-AA50-63E13CB675BD}" type="pres">
      <dgm:prSet presAssocID="{B02EB61F-D4C5-4C8A-B6DA-FB1037EB8162}"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C1A87D0-3136-4B7F-960C-F17613C8938F}" type="pres">
      <dgm:prSet presAssocID="{B02EB61F-D4C5-4C8A-B6DA-FB1037EB8162}" presName="txShp" presStyleLbl="node1" presStyleIdx="1" presStyleCnt="3">
        <dgm:presLayoutVars>
          <dgm:bulletEnabled val="1"/>
        </dgm:presLayoutVars>
      </dgm:prSet>
      <dgm:spPr/>
    </dgm:pt>
    <dgm:pt modelId="{D3C71034-8623-459F-AE63-AB017601C052}" type="pres">
      <dgm:prSet presAssocID="{CB18BAB6-49A7-4F60-A933-A05A6C4A49D1}" presName="spacing" presStyleCnt="0"/>
      <dgm:spPr/>
    </dgm:pt>
    <dgm:pt modelId="{21A008FD-E960-4BBB-B804-30C38E7336E4}" type="pres">
      <dgm:prSet presAssocID="{44DFCDB7-BA9A-4651-BFBF-00E53F4E21F4}" presName="composite" presStyleCnt="0"/>
      <dgm:spPr/>
    </dgm:pt>
    <dgm:pt modelId="{601F6BDC-4352-480E-BD44-612595954C9C}" type="pres">
      <dgm:prSet presAssocID="{44DFCDB7-BA9A-4651-BFBF-00E53F4E21F4}"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A0272A28-538C-4B0B-9703-8DE709006658}" type="pres">
      <dgm:prSet presAssocID="{44DFCDB7-BA9A-4651-BFBF-00E53F4E21F4}" presName="txShp" presStyleLbl="node1" presStyleIdx="2" presStyleCnt="3">
        <dgm:presLayoutVars>
          <dgm:bulletEnabled val="1"/>
        </dgm:presLayoutVars>
      </dgm:prSet>
      <dgm:spPr/>
    </dgm:pt>
  </dgm:ptLst>
  <dgm:cxnLst>
    <dgm:cxn modelId="{020F5323-304D-416F-9D5C-86C4542446BF}" srcId="{93D15829-10B9-4C8D-84D0-AA61CFB9C800}" destId="{B02EB61F-D4C5-4C8A-B6DA-FB1037EB8162}" srcOrd="1" destOrd="0" parTransId="{F52DAE1C-CBE6-4B5E-8A84-9A0FCD4E08EC}" sibTransId="{CB18BAB6-49A7-4F60-A933-A05A6C4A49D1}"/>
    <dgm:cxn modelId="{79BD9929-AE4B-46FC-BA19-B852DF1E523C}" srcId="{93D15829-10B9-4C8D-84D0-AA61CFB9C800}" destId="{65F67FEF-BDDB-4721-A869-1170C5AED151}" srcOrd="0" destOrd="0" parTransId="{13EEDC28-F42C-4BFC-BA1F-6067BE52EC97}" sibTransId="{6340B62B-CD0B-4859-95E4-A3EAAEC0C3AB}"/>
    <dgm:cxn modelId="{3D0C9E46-1A1B-4C93-AA3A-314E935F2C15}" type="presOf" srcId="{44DFCDB7-BA9A-4651-BFBF-00E53F4E21F4}" destId="{A0272A28-538C-4B0B-9703-8DE709006658}" srcOrd="0" destOrd="0" presId="urn:microsoft.com/office/officeart/2005/8/layout/vList3"/>
    <dgm:cxn modelId="{A25FDB80-CBAD-4879-A8E3-D2B8392FC1E3}" type="presOf" srcId="{B02EB61F-D4C5-4C8A-B6DA-FB1037EB8162}" destId="{BC1A87D0-3136-4B7F-960C-F17613C8938F}" srcOrd="0" destOrd="0" presId="urn:microsoft.com/office/officeart/2005/8/layout/vList3"/>
    <dgm:cxn modelId="{1E6BB49B-A69F-486A-B98B-4209D9295F6B}" type="presOf" srcId="{93D15829-10B9-4C8D-84D0-AA61CFB9C800}" destId="{7532A6C0-7646-4D79-B146-05F38826A821}" srcOrd="0" destOrd="0" presId="urn:microsoft.com/office/officeart/2005/8/layout/vList3"/>
    <dgm:cxn modelId="{AD85A3B6-5D9E-4920-B475-67962DA5EFE8}" srcId="{93D15829-10B9-4C8D-84D0-AA61CFB9C800}" destId="{44DFCDB7-BA9A-4651-BFBF-00E53F4E21F4}" srcOrd="2" destOrd="0" parTransId="{1B63A059-44B3-4779-B10E-7E30625A8282}" sibTransId="{65903908-94F8-4851-9532-8DD0E8F638D9}"/>
    <dgm:cxn modelId="{B2F5EBDE-E5A7-4E14-AA9D-2BC7E5B43CB3}" type="presOf" srcId="{65F67FEF-BDDB-4721-A869-1170C5AED151}" destId="{1EF3A9A3-52EE-4F00-A5FD-2747F71BAC4A}" srcOrd="0" destOrd="0" presId="urn:microsoft.com/office/officeart/2005/8/layout/vList3"/>
    <dgm:cxn modelId="{374B16FC-46C1-4DA5-9D43-C145B4188BF7}" type="presParOf" srcId="{7532A6C0-7646-4D79-B146-05F38826A821}" destId="{EA54A3CC-F34D-431C-BFF7-A5993E7CB78B}" srcOrd="0" destOrd="0" presId="urn:microsoft.com/office/officeart/2005/8/layout/vList3"/>
    <dgm:cxn modelId="{2DFFEE2A-1B18-4D4E-99B8-89F7339C3608}" type="presParOf" srcId="{EA54A3CC-F34D-431C-BFF7-A5993E7CB78B}" destId="{F35F85DA-90EF-40D9-A60C-57CAA3FCA846}" srcOrd="0" destOrd="0" presId="urn:microsoft.com/office/officeart/2005/8/layout/vList3"/>
    <dgm:cxn modelId="{8D1C33E9-98AA-4EA8-BF87-559171A60734}" type="presParOf" srcId="{EA54A3CC-F34D-431C-BFF7-A5993E7CB78B}" destId="{1EF3A9A3-52EE-4F00-A5FD-2747F71BAC4A}" srcOrd="1" destOrd="0" presId="urn:microsoft.com/office/officeart/2005/8/layout/vList3"/>
    <dgm:cxn modelId="{FE6FA3DF-D92E-49D9-925E-F911901E56CC}" type="presParOf" srcId="{7532A6C0-7646-4D79-B146-05F38826A821}" destId="{24928F30-3162-41C9-98BF-83578DD83DB5}" srcOrd="1" destOrd="0" presId="urn:microsoft.com/office/officeart/2005/8/layout/vList3"/>
    <dgm:cxn modelId="{0697154F-72D2-4126-9561-2EE0666D5B89}" type="presParOf" srcId="{7532A6C0-7646-4D79-B146-05F38826A821}" destId="{98D7B35B-DCA9-49A2-82B9-B1E360D1EBD4}" srcOrd="2" destOrd="0" presId="urn:microsoft.com/office/officeart/2005/8/layout/vList3"/>
    <dgm:cxn modelId="{11D3C90E-3969-46C4-8E70-7FE1EE041EEB}" type="presParOf" srcId="{98D7B35B-DCA9-49A2-82B9-B1E360D1EBD4}" destId="{48EEE19B-6BF3-4FFC-AA50-63E13CB675BD}" srcOrd="0" destOrd="0" presId="urn:microsoft.com/office/officeart/2005/8/layout/vList3"/>
    <dgm:cxn modelId="{B3E3BCE1-4BA6-4044-932B-EDECB073818E}" type="presParOf" srcId="{98D7B35B-DCA9-49A2-82B9-B1E360D1EBD4}" destId="{BC1A87D0-3136-4B7F-960C-F17613C8938F}" srcOrd="1" destOrd="0" presId="urn:microsoft.com/office/officeart/2005/8/layout/vList3"/>
    <dgm:cxn modelId="{35BFA031-84CB-4E3F-A276-64DEE1187FE3}" type="presParOf" srcId="{7532A6C0-7646-4D79-B146-05F38826A821}" destId="{D3C71034-8623-459F-AE63-AB017601C052}" srcOrd="3" destOrd="0" presId="urn:microsoft.com/office/officeart/2005/8/layout/vList3"/>
    <dgm:cxn modelId="{542068AE-9A55-494A-A63F-A76C9291D542}" type="presParOf" srcId="{7532A6C0-7646-4D79-B146-05F38826A821}" destId="{21A008FD-E960-4BBB-B804-30C38E7336E4}" srcOrd="4" destOrd="0" presId="urn:microsoft.com/office/officeart/2005/8/layout/vList3"/>
    <dgm:cxn modelId="{DB86536C-21C4-4984-8E15-95D2A32109A8}" type="presParOf" srcId="{21A008FD-E960-4BBB-B804-30C38E7336E4}" destId="{601F6BDC-4352-480E-BD44-612595954C9C}" srcOrd="0" destOrd="0" presId="urn:microsoft.com/office/officeart/2005/8/layout/vList3"/>
    <dgm:cxn modelId="{E9218FF7-348E-4338-B426-E2DAE9067334}" type="presParOf" srcId="{21A008FD-E960-4BBB-B804-30C38E7336E4}" destId="{A0272A28-538C-4B0B-9703-8DE70900665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9F122B-8FD0-4411-BCFC-52D570BEF7E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2D260C5-34CB-4CE7-8BE3-0011F65EFC0A}">
      <dgm:prSet/>
      <dgm:spPr/>
      <dgm:t>
        <a:bodyPr/>
        <a:lstStyle/>
        <a:p>
          <a:r>
            <a:rPr lang="en-US" b="1"/>
            <a:t>Physician and Physician Assistant Loan Repayment Program: $3 Million</a:t>
          </a:r>
        </a:p>
      </dgm:t>
    </dgm:pt>
    <dgm:pt modelId="{FCC81C6E-229C-46AD-B22A-B127A5ECDCCD}" type="parTrans" cxnId="{830CBBD9-0144-4317-958E-8DDE12387E75}">
      <dgm:prSet/>
      <dgm:spPr/>
      <dgm:t>
        <a:bodyPr/>
        <a:lstStyle/>
        <a:p>
          <a:endParaRPr lang="en-US"/>
        </a:p>
      </dgm:t>
    </dgm:pt>
    <dgm:pt modelId="{41F872FA-157A-4DD2-AC54-91CC602A928D}" type="sibTrans" cxnId="{830CBBD9-0144-4317-958E-8DDE12387E75}">
      <dgm:prSet/>
      <dgm:spPr/>
      <dgm:t>
        <a:bodyPr/>
        <a:lstStyle/>
        <a:p>
          <a:endParaRPr lang="en-US"/>
        </a:p>
      </dgm:t>
    </dgm:pt>
    <dgm:pt modelId="{4A548B99-B842-4176-89B6-351BC0248B41}">
      <dgm:prSet/>
      <dgm:spPr/>
      <dgm:t>
        <a:bodyPr/>
        <a:lstStyle/>
        <a:p>
          <a:r>
            <a:rPr lang="en-US"/>
            <a:t>Up from $400,000 in FY 2020 </a:t>
          </a:r>
        </a:p>
      </dgm:t>
    </dgm:pt>
    <dgm:pt modelId="{5578C562-053F-4CD5-AAFA-76494ACDF11D}" type="parTrans" cxnId="{FE233C24-77EE-4A62-908A-CFB30D177456}">
      <dgm:prSet/>
      <dgm:spPr/>
      <dgm:t>
        <a:bodyPr/>
        <a:lstStyle/>
        <a:p>
          <a:endParaRPr lang="en-US"/>
        </a:p>
      </dgm:t>
    </dgm:pt>
    <dgm:pt modelId="{CB2B635D-C6F6-4C09-BF0A-B55A8658A702}" type="sibTrans" cxnId="{FE233C24-77EE-4A62-908A-CFB30D177456}">
      <dgm:prSet/>
      <dgm:spPr/>
      <dgm:t>
        <a:bodyPr/>
        <a:lstStyle/>
        <a:p>
          <a:endParaRPr lang="en-US"/>
        </a:p>
      </dgm:t>
    </dgm:pt>
    <dgm:pt modelId="{2787B26D-D4DF-434D-AC65-8462C309520B}">
      <dgm:prSet/>
      <dgm:spPr/>
      <dgm:t>
        <a:bodyPr/>
        <a:lstStyle/>
        <a:p>
          <a:r>
            <a:rPr lang="en-US"/>
            <a:t>Generates $1 million federal match</a:t>
          </a:r>
        </a:p>
      </dgm:t>
    </dgm:pt>
    <dgm:pt modelId="{CD2C9C55-A31D-4639-9498-7D893D53E5B5}" type="parTrans" cxnId="{AD337FEE-B0F0-40E9-8E51-7ABA12DCF8AC}">
      <dgm:prSet/>
      <dgm:spPr/>
      <dgm:t>
        <a:bodyPr/>
        <a:lstStyle/>
        <a:p>
          <a:endParaRPr lang="en-US"/>
        </a:p>
      </dgm:t>
    </dgm:pt>
    <dgm:pt modelId="{4587318A-DFAC-4425-AA05-068D5324E911}" type="sibTrans" cxnId="{AD337FEE-B0F0-40E9-8E51-7ABA12DCF8AC}">
      <dgm:prSet/>
      <dgm:spPr/>
      <dgm:t>
        <a:bodyPr/>
        <a:lstStyle/>
        <a:p>
          <a:endParaRPr lang="en-US"/>
        </a:p>
      </dgm:t>
    </dgm:pt>
    <dgm:pt modelId="{925C8089-D6E6-4445-A71B-C20A90F423CC}">
      <dgm:prSet/>
      <dgm:spPr/>
      <dgm:t>
        <a:bodyPr/>
        <a:lstStyle/>
        <a:p>
          <a:r>
            <a:rPr lang="en-US" b="1"/>
            <a:t>Nurse Loan Repayment Program: $3 Million</a:t>
          </a:r>
        </a:p>
      </dgm:t>
    </dgm:pt>
    <dgm:pt modelId="{C0942F31-FDC8-4D27-9EAF-98FDB5E29A55}" type="parTrans" cxnId="{85DCC60B-5E4C-4F86-A130-6341590649DE}">
      <dgm:prSet/>
      <dgm:spPr/>
      <dgm:t>
        <a:bodyPr/>
        <a:lstStyle/>
        <a:p>
          <a:endParaRPr lang="en-US"/>
        </a:p>
      </dgm:t>
    </dgm:pt>
    <dgm:pt modelId="{FE36BAAE-807F-41C6-BE73-8320AABE7CD6}" type="sibTrans" cxnId="{85DCC60B-5E4C-4F86-A130-6341590649DE}">
      <dgm:prSet/>
      <dgm:spPr/>
      <dgm:t>
        <a:bodyPr/>
        <a:lstStyle/>
        <a:p>
          <a:endParaRPr lang="en-US"/>
        </a:p>
      </dgm:t>
    </dgm:pt>
    <dgm:pt modelId="{BF54B072-236D-40FA-ABD1-FEBE76BF9341}">
      <dgm:prSet/>
      <dgm:spPr/>
      <dgm:t>
        <a:bodyPr/>
        <a:lstStyle/>
        <a:p>
          <a:r>
            <a:rPr lang="en-US" b="1"/>
            <a:t>Capital Budget: </a:t>
          </a:r>
        </a:p>
        <a:p>
          <a:r>
            <a:rPr lang="en-US" b="1"/>
            <a:t>$6.8 Million</a:t>
          </a:r>
        </a:p>
      </dgm:t>
    </dgm:pt>
    <dgm:pt modelId="{DD82EF37-74A0-4F2D-8C9C-9E24D12329B0}" type="parTrans" cxnId="{5B788E43-AA29-46B0-B166-0D674A75E5C2}">
      <dgm:prSet/>
      <dgm:spPr/>
      <dgm:t>
        <a:bodyPr/>
        <a:lstStyle/>
        <a:p>
          <a:endParaRPr lang="en-US"/>
        </a:p>
      </dgm:t>
    </dgm:pt>
    <dgm:pt modelId="{8D664567-3E29-4E6F-B04E-223D33FA6B3F}" type="sibTrans" cxnId="{5B788E43-AA29-46B0-B166-0D674A75E5C2}">
      <dgm:prSet/>
      <dgm:spPr/>
      <dgm:t>
        <a:bodyPr/>
        <a:lstStyle/>
        <a:p>
          <a:endParaRPr lang="en-US"/>
        </a:p>
      </dgm:t>
    </dgm:pt>
    <dgm:pt modelId="{EA353AB9-D2D8-40FC-A6DF-7067314C9BFC}">
      <dgm:prSet/>
      <dgm:spPr/>
      <dgm:t>
        <a:bodyPr/>
        <a:lstStyle/>
        <a:p>
          <a:pPr rtl="0"/>
          <a:r>
            <a:rPr lang="en-US"/>
            <a:t>Secured funds for 6 projects across the state, vast majority impacting behavioral health care access for youth</a:t>
          </a:r>
        </a:p>
      </dgm:t>
    </dgm:pt>
    <dgm:pt modelId="{CFEFFF1B-3E23-4F34-A2C4-CDAB0610B215}" type="parTrans" cxnId="{C9B1FC39-3AB9-4719-95AD-9D730BD14F5F}">
      <dgm:prSet/>
      <dgm:spPr/>
      <dgm:t>
        <a:bodyPr/>
        <a:lstStyle/>
        <a:p>
          <a:endParaRPr lang="en-US"/>
        </a:p>
      </dgm:t>
    </dgm:pt>
    <dgm:pt modelId="{F2C7F9E8-B783-43DE-866F-A45DC5DBB058}" type="sibTrans" cxnId="{C9B1FC39-3AB9-4719-95AD-9D730BD14F5F}">
      <dgm:prSet/>
      <dgm:spPr/>
      <dgm:t>
        <a:bodyPr/>
        <a:lstStyle/>
        <a:p>
          <a:endParaRPr lang="en-US"/>
        </a:p>
      </dgm:t>
    </dgm:pt>
    <dgm:pt modelId="{19A65A87-594B-4B86-A319-5C411DAF506C}">
      <dgm:prSet custT="1"/>
      <dgm:spPr/>
      <dgm:t>
        <a:bodyPr/>
        <a:lstStyle/>
        <a:p>
          <a:r>
            <a:rPr lang="en-US" sz="2000" kern="1200">
              <a:latin typeface="Myriad Pro"/>
              <a:ea typeface="+mn-ea"/>
              <a:cs typeface="+mn-cs"/>
            </a:rPr>
            <a:t>Established during 2022 session through legislation supported by MHA</a:t>
          </a:r>
        </a:p>
      </dgm:t>
    </dgm:pt>
    <dgm:pt modelId="{E926E8AF-CE41-4121-9E1F-6D280B6394A4}" type="parTrans" cxnId="{3E455291-A329-4F54-9C9E-F9218DBD0158}">
      <dgm:prSet/>
      <dgm:spPr/>
      <dgm:t>
        <a:bodyPr/>
        <a:lstStyle/>
        <a:p>
          <a:endParaRPr lang="en-US"/>
        </a:p>
      </dgm:t>
    </dgm:pt>
    <dgm:pt modelId="{2E45B5EE-8C0E-43C3-AF65-52CD27B938C3}" type="sibTrans" cxnId="{3E455291-A329-4F54-9C9E-F9218DBD0158}">
      <dgm:prSet/>
      <dgm:spPr/>
      <dgm:t>
        <a:bodyPr/>
        <a:lstStyle/>
        <a:p>
          <a:endParaRPr lang="en-US"/>
        </a:p>
      </dgm:t>
    </dgm:pt>
    <dgm:pt modelId="{8EBE82B2-B95F-45BD-9B01-A463BBE37F21}">
      <dgm:prSet custT="1"/>
      <dgm:spPr/>
      <dgm:t>
        <a:bodyPr/>
        <a:lstStyle/>
        <a:p>
          <a:r>
            <a:rPr lang="en-US" sz="2000" kern="1200">
              <a:latin typeface="Myriad Pro"/>
              <a:ea typeface="+mn-ea"/>
              <a:cs typeface="+mn-cs"/>
            </a:rPr>
            <a:t>Launched in March 2023</a:t>
          </a:r>
        </a:p>
      </dgm:t>
    </dgm:pt>
    <dgm:pt modelId="{87273D32-65C0-4213-A10F-03A4F14374F9}" type="parTrans" cxnId="{54968E06-7E4C-48F7-8A35-D926CEED4268}">
      <dgm:prSet/>
      <dgm:spPr/>
      <dgm:t>
        <a:bodyPr/>
        <a:lstStyle/>
        <a:p>
          <a:endParaRPr lang="en-US"/>
        </a:p>
      </dgm:t>
    </dgm:pt>
    <dgm:pt modelId="{0CCADD12-2123-46EC-95D7-B4117C23502F}" type="sibTrans" cxnId="{54968E06-7E4C-48F7-8A35-D926CEED4268}">
      <dgm:prSet/>
      <dgm:spPr/>
      <dgm:t>
        <a:bodyPr/>
        <a:lstStyle/>
        <a:p>
          <a:endParaRPr lang="en-US"/>
        </a:p>
      </dgm:t>
    </dgm:pt>
    <dgm:pt modelId="{EF4A07FD-2058-492F-A84B-6CAFAEC3E70E}">
      <dgm:prSet custT="1"/>
      <dgm:spPr/>
      <dgm:t>
        <a:bodyPr/>
        <a:lstStyle/>
        <a:p>
          <a:endParaRPr lang="en-US" sz="1500" kern="1200">
            <a:latin typeface="Myriad Pro"/>
            <a:ea typeface="+mn-ea"/>
            <a:cs typeface="+mn-cs"/>
          </a:endParaRPr>
        </a:p>
      </dgm:t>
    </dgm:pt>
    <dgm:pt modelId="{10696982-7DB4-474E-BA59-A3DEC9B2B7AF}" type="parTrans" cxnId="{441BA37F-9C0A-4DBF-AF96-3D021E200E3F}">
      <dgm:prSet/>
      <dgm:spPr/>
      <dgm:t>
        <a:bodyPr/>
        <a:lstStyle/>
        <a:p>
          <a:endParaRPr lang="en-US"/>
        </a:p>
      </dgm:t>
    </dgm:pt>
    <dgm:pt modelId="{C907D3E4-B842-47A7-8AC4-BD2BF601CB5A}" type="sibTrans" cxnId="{441BA37F-9C0A-4DBF-AF96-3D021E200E3F}">
      <dgm:prSet/>
      <dgm:spPr/>
      <dgm:t>
        <a:bodyPr/>
        <a:lstStyle/>
        <a:p>
          <a:endParaRPr lang="en-US"/>
        </a:p>
      </dgm:t>
    </dgm:pt>
    <dgm:pt modelId="{400C3D12-B924-434E-B89A-5F5D6B1B9377}" type="pres">
      <dgm:prSet presAssocID="{1C9F122B-8FD0-4411-BCFC-52D570BEF7EE}" presName="Name0" presStyleCnt="0">
        <dgm:presLayoutVars>
          <dgm:dir/>
          <dgm:animLvl val="lvl"/>
          <dgm:resizeHandles val="exact"/>
        </dgm:presLayoutVars>
      </dgm:prSet>
      <dgm:spPr/>
    </dgm:pt>
    <dgm:pt modelId="{CD797971-4D2B-4452-AB32-92FFCB4EE156}" type="pres">
      <dgm:prSet presAssocID="{72D260C5-34CB-4CE7-8BE3-0011F65EFC0A}" presName="linNode" presStyleCnt="0"/>
      <dgm:spPr/>
    </dgm:pt>
    <dgm:pt modelId="{675B34F4-1F13-4BF3-83A3-5CA47F325CF8}" type="pres">
      <dgm:prSet presAssocID="{72D260C5-34CB-4CE7-8BE3-0011F65EFC0A}" presName="parentText" presStyleLbl="node1" presStyleIdx="0" presStyleCnt="3">
        <dgm:presLayoutVars>
          <dgm:chMax val="1"/>
          <dgm:bulletEnabled val="1"/>
        </dgm:presLayoutVars>
      </dgm:prSet>
      <dgm:spPr/>
    </dgm:pt>
    <dgm:pt modelId="{B0AA7B78-BCE5-4D3B-BEF5-9930D06E19F6}" type="pres">
      <dgm:prSet presAssocID="{72D260C5-34CB-4CE7-8BE3-0011F65EFC0A}" presName="descendantText" presStyleLbl="alignAccFollowNode1" presStyleIdx="0" presStyleCnt="3">
        <dgm:presLayoutVars>
          <dgm:bulletEnabled val="1"/>
        </dgm:presLayoutVars>
      </dgm:prSet>
      <dgm:spPr/>
    </dgm:pt>
    <dgm:pt modelId="{67D7385C-2329-4A96-A2EC-F30BD7C65C6D}" type="pres">
      <dgm:prSet presAssocID="{41F872FA-157A-4DD2-AC54-91CC602A928D}" presName="sp" presStyleCnt="0"/>
      <dgm:spPr/>
    </dgm:pt>
    <dgm:pt modelId="{1264E8D1-66EC-4497-9272-42498EDB13E7}" type="pres">
      <dgm:prSet presAssocID="{925C8089-D6E6-4445-A71B-C20A90F423CC}" presName="linNode" presStyleCnt="0"/>
      <dgm:spPr/>
    </dgm:pt>
    <dgm:pt modelId="{C13F4E30-0027-450A-A948-979EA1454E9A}" type="pres">
      <dgm:prSet presAssocID="{925C8089-D6E6-4445-A71B-C20A90F423CC}" presName="parentText" presStyleLbl="node1" presStyleIdx="1" presStyleCnt="3">
        <dgm:presLayoutVars>
          <dgm:chMax val="1"/>
          <dgm:bulletEnabled val="1"/>
        </dgm:presLayoutVars>
      </dgm:prSet>
      <dgm:spPr/>
    </dgm:pt>
    <dgm:pt modelId="{8E68406A-C3C7-4375-BA2E-427B62ED2D46}" type="pres">
      <dgm:prSet presAssocID="{925C8089-D6E6-4445-A71B-C20A90F423CC}" presName="descendantText" presStyleLbl="alignAccFollowNode1" presStyleIdx="1" presStyleCnt="3">
        <dgm:presLayoutVars>
          <dgm:bulletEnabled val="1"/>
        </dgm:presLayoutVars>
      </dgm:prSet>
      <dgm:spPr/>
    </dgm:pt>
    <dgm:pt modelId="{5B02F7F8-982A-4D5F-80F7-9A8FE9E631B1}" type="pres">
      <dgm:prSet presAssocID="{FE36BAAE-807F-41C6-BE73-8320AABE7CD6}" presName="sp" presStyleCnt="0"/>
      <dgm:spPr/>
    </dgm:pt>
    <dgm:pt modelId="{46E70CDA-930C-4225-A1D2-3E80FD5AB3B4}" type="pres">
      <dgm:prSet presAssocID="{BF54B072-236D-40FA-ABD1-FEBE76BF9341}" presName="linNode" presStyleCnt="0"/>
      <dgm:spPr/>
    </dgm:pt>
    <dgm:pt modelId="{B7BAFC8D-BCE7-4CFD-AC61-416192E36A91}" type="pres">
      <dgm:prSet presAssocID="{BF54B072-236D-40FA-ABD1-FEBE76BF9341}" presName="parentText" presStyleLbl="node1" presStyleIdx="2" presStyleCnt="3">
        <dgm:presLayoutVars>
          <dgm:chMax val="1"/>
          <dgm:bulletEnabled val="1"/>
        </dgm:presLayoutVars>
      </dgm:prSet>
      <dgm:spPr/>
    </dgm:pt>
    <dgm:pt modelId="{FF43979E-317D-4789-BABB-5744DDA5A40E}" type="pres">
      <dgm:prSet presAssocID="{BF54B072-236D-40FA-ABD1-FEBE76BF9341}" presName="descendantText" presStyleLbl="alignAccFollowNode1" presStyleIdx="2" presStyleCnt="3">
        <dgm:presLayoutVars>
          <dgm:bulletEnabled val="1"/>
        </dgm:presLayoutVars>
      </dgm:prSet>
      <dgm:spPr/>
    </dgm:pt>
  </dgm:ptLst>
  <dgm:cxnLst>
    <dgm:cxn modelId="{D727D604-AD17-49BE-A80B-B7C892CC53BC}" type="presOf" srcId="{925C8089-D6E6-4445-A71B-C20A90F423CC}" destId="{C13F4E30-0027-450A-A948-979EA1454E9A}" srcOrd="0" destOrd="0" presId="urn:microsoft.com/office/officeart/2005/8/layout/vList5"/>
    <dgm:cxn modelId="{54968E06-7E4C-48F7-8A35-D926CEED4268}" srcId="{925C8089-D6E6-4445-A71B-C20A90F423CC}" destId="{8EBE82B2-B95F-45BD-9B01-A463BBE37F21}" srcOrd="1" destOrd="0" parTransId="{87273D32-65C0-4213-A10F-03A4F14374F9}" sibTransId="{0CCADD12-2123-46EC-95D7-B4117C23502F}"/>
    <dgm:cxn modelId="{3F17DC07-1AD6-41C4-9E1C-59D05BB8EB17}" type="presOf" srcId="{19A65A87-594B-4B86-A319-5C411DAF506C}" destId="{8E68406A-C3C7-4375-BA2E-427B62ED2D46}" srcOrd="0" destOrd="0" presId="urn:microsoft.com/office/officeart/2005/8/layout/vList5"/>
    <dgm:cxn modelId="{85DCC60B-5E4C-4F86-A130-6341590649DE}" srcId="{1C9F122B-8FD0-4411-BCFC-52D570BEF7EE}" destId="{925C8089-D6E6-4445-A71B-C20A90F423CC}" srcOrd="1" destOrd="0" parTransId="{C0942F31-FDC8-4D27-9EAF-98FDB5E29A55}" sibTransId="{FE36BAAE-807F-41C6-BE73-8320AABE7CD6}"/>
    <dgm:cxn modelId="{A26BD410-7000-4DA7-B4C9-7442FC9DD456}" type="presOf" srcId="{4A548B99-B842-4176-89B6-351BC0248B41}" destId="{B0AA7B78-BCE5-4D3B-BEF5-9930D06E19F6}" srcOrd="0" destOrd="0" presId="urn:microsoft.com/office/officeart/2005/8/layout/vList5"/>
    <dgm:cxn modelId="{FE233C24-77EE-4A62-908A-CFB30D177456}" srcId="{72D260C5-34CB-4CE7-8BE3-0011F65EFC0A}" destId="{4A548B99-B842-4176-89B6-351BC0248B41}" srcOrd="0" destOrd="0" parTransId="{5578C562-053F-4CD5-AAFA-76494ACDF11D}" sibTransId="{CB2B635D-C6F6-4C09-BF0A-B55A8658A702}"/>
    <dgm:cxn modelId="{C9B1FC39-3AB9-4719-95AD-9D730BD14F5F}" srcId="{BF54B072-236D-40FA-ABD1-FEBE76BF9341}" destId="{EA353AB9-D2D8-40FC-A6DF-7067314C9BFC}" srcOrd="0" destOrd="0" parTransId="{CFEFFF1B-3E23-4F34-A2C4-CDAB0610B215}" sibTransId="{F2C7F9E8-B783-43DE-866F-A45DC5DBB058}"/>
    <dgm:cxn modelId="{5B788E43-AA29-46B0-B166-0D674A75E5C2}" srcId="{1C9F122B-8FD0-4411-BCFC-52D570BEF7EE}" destId="{BF54B072-236D-40FA-ABD1-FEBE76BF9341}" srcOrd="2" destOrd="0" parTransId="{DD82EF37-74A0-4F2D-8C9C-9E24D12329B0}" sibTransId="{8D664567-3E29-4E6F-B04E-223D33FA6B3F}"/>
    <dgm:cxn modelId="{7753DA74-0229-41CE-A663-58D30CB70144}" type="presOf" srcId="{72D260C5-34CB-4CE7-8BE3-0011F65EFC0A}" destId="{675B34F4-1F13-4BF3-83A3-5CA47F325CF8}" srcOrd="0" destOrd="0" presId="urn:microsoft.com/office/officeart/2005/8/layout/vList5"/>
    <dgm:cxn modelId="{441BA37F-9C0A-4DBF-AF96-3D021E200E3F}" srcId="{925C8089-D6E6-4445-A71B-C20A90F423CC}" destId="{EF4A07FD-2058-492F-A84B-6CAFAEC3E70E}" srcOrd="2" destOrd="0" parTransId="{10696982-7DB4-474E-BA59-A3DEC9B2B7AF}" sibTransId="{C907D3E4-B842-47A7-8AC4-BD2BF601CB5A}"/>
    <dgm:cxn modelId="{3E455291-A329-4F54-9C9E-F9218DBD0158}" srcId="{925C8089-D6E6-4445-A71B-C20A90F423CC}" destId="{19A65A87-594B-4B86-A319-5C411DAF506C}" srcOrd="0" destOrd="0" parTransId="{E926E8AF-CE41-4121-9E1F-6D280B6394A4}" sibTransId="{2E45B5EE-8C0E-43C3-AF65-52CD27B938C3}"/>
    <dgm:cxn modelId="{82EFBD98-EA0F-4D9B-AC88-D0FDDAA616EF}" type="presOf" srcId="{1C9F122B-8FD0-4411-BCFC-52D570BEF7EE}" destId="{400C3D12-B924-434E-B89A-5F5D6B1B9377}" srcOrd="0" destOrd="0" presId="urn:microsoft.com/office/officeart/2005/8/layout/vList5"/>
    <dgm:cxn modelId="{F5C8F3AA-28C5-4E23-A3DD-A18BD45C6412}" type="presOf" srcId="{BF54B072-236D-40FA-ABD1-FEBE76BF9341}" destId="{B7BAFC8D-BCE7-4CFD-AC61-416192E36A91}" srcOrd="0" destOrd="0" presId="urn:microsoft.com/office/officeart/2005/8/layout/vList5"/>
    <dgm:cxn modelId="{783D5ACE-F240-48DD-90A2-1BAFFC827691}" type="presOf" srcId="{EF4A07FD-2058-492F-A84B-6CAFAEC3E70E}" destId="{8E68406A-C3C7-4375-BA2E-427B62ED2D46}" srcOrd="0" destOrd="2" presId="urn:microsoft.com/office/officeart/2005/8/layout/vList5"/>
    <dgm:cxn modelId="{830CBBD9-0144-4317-958E-8DDE12387E75}" srcId="{1C9F122B-8FD0-4411-BCFC-52D570BEF7EE}" destId="{72D260C5-34CB-4CE7-8BE3-0011F65EFC0A}" srcOrd="0" destOrd="0" parTransId="{FCC81C6E-229C-46AD-B22A-B127A5ECDCCD}" sibTransId="{41F872FA-157A-4DD2-AC54-91CC602A928D}"/>
    <dgm:cxn modelId="{2036D7E0-18D4-4168-98F7-6B161E7CE4CF}" type="presOf" srcId="{EA353AB9-D2D8-40FC-A6DF-7067314C9BFC}" destId="{FF43979E-317D-4789-BABB-5744DDA5A40E}" srcOrd="0" destOrd="0" presId="urn:microsoft.com/office/officeart/2005/8/layout/vList5"/>
    <dgm:cxn modelId="{C8CECEE5-5784-4B9C-A684-A383A2AAC92F}" type="presOf" srcId="{8EBE82B2-B95F-45BD-9B01-A463BBE37F21}" destId="{8E68406A-C3C7-4375-BA2E-427B62ED2D46}" srcOrd="0" destOrd="1" presId="urn:microsoft.com/office/officeart/2005/8/layout/vList5"/>
    <dgm:cxn modelId="{AD337FEE-B0F0-40E9-8E51-7ABA12DCF8AC}" srcId="{72D260C5-34CB-4CE7-8BE3-0011F65EFC0A}" destId="{2787B26D-D4DF-434D-AC65-8462C309520B}" srcOrd="1" destOrd="0" parTransId="{CD2C9C55-A31D-4639-9498-7D893D53E5B5}" sibTransId="{4587318A-DFAC-4425-AA05-068D5324E911}"/>
    <dgm:cxn modelId="{A22FD5F2-EF11-4D13-A460-C51270C582D2}" type="presOf" srcId="{2787B26D-D4DF-434D-AC65-8462C309520B}" destId="{B0AA7B78-BCE5-4D3B-BEF5-9930D06E19F6}" srcOrd="0" destOrd="1" presId="urn:microsoft.com/office/officeart/2005/8/layout/vList5"/>
    <dgm:cxn modelId="{D0B538D3-6F93-4566-B9CA-396A7BE884BD}" type="presParOf" srcId="{400C3D12-B924-434E-B89A-5F5D6B1B9377}" destId="{CD797971-4D2B-4452-AB32-92FFCB4EE156}" srcOrd="0" destOrd="0" presId="urn:microsoft.com/office/officeart/2005/8/layout/vList5"/>
    <dgm:cxn modelId="{D93164CE-2159-4E65-9058-4BE29FBBF659}" type="presParOf" srcId="{CD797971-4D2B-4452-AB32-92FFCB4EE156}" destId="{675B34F4-1F13-4BF3-83A3-5CA47F325CF8}" srcOrd="0" destOrd="0" presId="urn:microsoft.com/office/officeart/2005/8/layout/vList5"/>
    <dgm:cxn modelId="{42A9BE2A-F6E3-4A7F-A6BE-41CDD5CA8A7E}" type="presParOf" srcId="{CD797971-4D2B-4452-AB32-92FFCB4EE156}" destId="{B0AA7B78-BCE5-4D3B-BEF5-9930D06E19F6}" srcOrd="1" destOrd="0" presId="urn:microsoft.com/office/officeart/2005/8/layout/vList5"/>
    <dgm:cxn modelId="{D79C4EC0-B4A7-42B1-9728-FC91CCCF471A}" type="presParOf" srcId="{400C3D12-B924-434E-B89A-5F5D6B1B9377}" destId="{67D7385C-2329-4A96-A2EC-F30BD7C65C6D}" srcOrd="1" destOrd="0" presId="urn:microsoft.com/office/officeart/2005/8/layout/vList5"/>
    <dgm:cxn modelId="{01CFD7B3-0BAB-4EAC-AEEF-F3BB6E1FA790}" type="presParOf" srcId="{400C3D12-B924-434E-B89A-5F5D6B1B9377}" destId="{1264E8D1-66EC-4497-9272-42498EDB13E7}" srcOrd="2" destOrd="0" presId="urn:microsoft.com/office/officeart/2005/8/layout/vList5"/>
    <dgm:cxn modelId="{29185E67-E224-457D-9D6F-8F70B590F765}" type="presParOf" srcId="{1264E8D1-66EC-4497-9272-42498EDB13E7}" destId="{C13F4E30-0027-450A-A948-979EA1454E9A}" srcOrd="0" destOrd="0" presId="urn:microsoft.com/office/officeart/2005/8/layout/vList5"/>
    <dgm:cxn modelId="{92D9E9BB-037E-40FD-A6DF-E452041EB7EF}" type="presParOf" srcId="{1264E8D1-66EC-4497-9272-42498EDB13E7}" destId="{8E68406A-C3C7-4375-BA2E-427B62ED2D46}" srcOrd="1" destOrd="0" presId="urn:microsoft.com/office/officeart/2005/8/layout/vList5"/>
    <dgm:cxn modelId="{CBE1ECA2-0D99-488D-9FDB-FC6FCC7BE0CD}" type="presParOf" srcId="{400C3D12-B924-434E-B89A-5F5D6B1B9377}" destId="{5B02F7F8-982A-4D5F-80F7-9A8FE9E631B1}" srcOrd="3" destOrd="0" presId="urn:microsoft.com/office/officeart/2005/8/layout/vList5"/>
    <dgm:cxn modelId="{DD5FF987-6DA1-43DF-A9B1-BE68D72FCE00}" type="presParOf" srcId="{400C3D12-B924-434E-B89A-5F5D6B1B9377}" destId="{46E70CDA-930C-4225-A1D2-3E80FD5AB3B4}" srcOrd="4" destOrd="0" presId="urn:microsoft.com/office/officeart/2005/8/layout/vList5"/>
    <dgm:cxn modelId="{1BA9A4AA-81F7-4E0A-8919-C16562394904}" type="presParOf" srcId="{46E70CDA-930C-4225-A1D2-3E80FD5AB3B4}" destId="{B7BAFC8D-BCE7-4CFD-AC61-416192E36A91}" srcOrd="0" destOrd="0" presId="urn:microsoft.com/office/officeart/2005/8/layout/vList5"/>
    <dgm:cxn modelId="{73B4BC79-2E6A-496E-A6FF-7ECE27BE6C58}" type="presParOf" srcId="{46E70CDA-930C-4225-A1D2-3E80FD5AB3B4}" destId="{FF43979E-317D-4789-BABB-5744DDA5A4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7D7239-BA88-4D29-A828-687BAE7A41B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51D82D5-2A42-45FC-90EC-7F9BC9B0949D}">
      <dgm:prSet custT="1"/>
      <dgm:spPr/>
      <dgm:t>
        <a:bodyPr/>
        <a:lstStyle/>
        <a:p>
          <a:r>
            <a:rPr lang="en-US" sz="2500" b="1"/>
            <a:t>Investment in Trauma Response Care</a:t>
          </a:r>
        </a:p>
      </dgm:t>
    </dgm:pt>
    <dgm:pt modelId="{688D84BE-A203-4DC8-B722-B414E3F80253}" type="parTrans" cxnId="{D4D5CA02-5FE0-4115-9B6E-1CEF9C11CCE3}">
      <dgm:prSet/>
      <dgm:spPr/>
      <dgm:t>
        <a:bodyPr/>
        <a:lstStyle/>
        <a:p>
          <a:endParaRPr lang="en-US"/>
        </a:p>
      </dgm:t>
    </dgm:pt>
    <dgm:pt modelId="{56C9456A-0DDA-4A7C-8DF6-D4A86EAA672F}" type="sibTrans" cxnId="{D4D5CA02-5FE0-4115-9B6E-1CEF9C11CCE3}">
      <dgm:prSet/>
      <dgm:spPr/>
      <dgm:t>
        <a:bodyPr/>
        <a:lstStyle/>
        <a:p>
          <a:endParaRPr lang="en-US"/>
        </a:p>
      </dgm:t>
    </dgm:pt>
    <dgm:pt modelId="{998A23C9-157C-4358-B3C1-5DAD7637D2D3}">
      <dgm:prSet custT="1"/>
      <dgm:spPr/>
      <dgm:t>
        <a:bodyPr/>
        <a:lstStyle/>
        <a:p>
          <a:pPr algn="l"/>
          <a:r>
            <a:rPr lang="en-US" sz="1700"/>
            <a:t>$105M of new revenue for EMS services beginning FY 25</a:t>
          </a:r>
        </a:p>
      </dgm:t>
    </dgm:pt>
    <dgm:pt modelId="{859910B6-DD5F-4EE6-BC3B-D01159F1A2ED}" type="parTrans" cxnId="{8038BF29-183B-4C6E-8BDD-5E8CC05A81D0}">
      <dgm:prSet/>
      <dgm:spPr/>
      <dgm:t>
        <a:bodyPr/>
        <a:lstStyle/>
        <a:p>
          <a:endParaRPr lang="en-US"/>
        </a:p>
      </dgm:t>
    </dgm:pt>
    <dgm:pt modelId="{F768334E-4F41-4B6B-AA31-85459E11A74B}" type="sibTrans" cxnId="{8038BF29-183B-4C6E-8BDD-5E8CC05A81D0}">
      <dgm:prSet/>
      <dgm:spPr/>
      <dgm:t>
        <a:bodyPr/>
        <a:lstStyle/>
        <a:p>
          <a:endParaRPr lang="en-US"/>
        </a:p>
      </dgm:t>
    </dgm:pt>
    <dgm:pt modelId="{7DB010C7-A006-44D3-9397-D3A2E23D7DF4}">
      <dgm:prSet custT="1"/>
      <dgm:spPr/>
      <dgm:t>
        <a:bodyPr/>
        <a:lstStyle/>
        <a:p>
          <a:r>
            <a:rPr lang="en-US" sz="2500" b="1"/>
            <a:t>Provider Rate Increase</a:t>
          </a:r>
        </a:p>
      </dgm:t>
    </dgm:pt>
    <dgm:pt modelId="{877390FB-92DB-4072-A4BB-5740974C6851}" type="parTrans" cxnId="{F3411960-0699-4F97-AFA7-885C47114BA7}">
      <dgm:prSet/>
      <dgm:spPr/>
      <dgm:t>
        <a:bodyPr/>
        <a:lstStyle/>
        <a:p>
          <a:endParaRPr lang="en-US"/>
        </a:p>
      </dgm:t>
    </dgm:pt>
    <dgm:pt modelId="{A87033D8-6696-4D81-84D6-D7556123BA38}" type="sibTrans" cxnId="{F3411960-0699-4F97-AFA7-885C47114BA7}">
      <dgm:prSet/>
      <dgm:spPr/>
      <dgm:t>
        <a:bodyPr/>
        <a:lstStyle/>
        <a:p>
          <a:endParaRPr lang="en-US"/>
        </a:p>
      </dgm:t>
    </dgm:pt>
    <dgm:pt modelId="{11772C8D-E081-4897-830F-67405E1049F9}">
      <dgm:prSet custT="1"/>
      <dgm:spPr/>
      <dgm:t>
        <a:bodyPr/>
        <a:lstStyle/>
        <a:p>
          <a:r>
            <a:rPr lang="en-US" sz="1700"/>
            <a:t>$14.4B for Medicaid with 3% rate increase for providers including development disability, behavioral health, nursing homes, and community-based providers</a:t>
          </a:r>
        </a:p>
      </dgm:t>
    </dgm:pt>
    <dgm:pt modelId="{37999EA3-A7D4-4C9F-9958-DB25E3BB32BA}" type="parTrans" cxnId="{D3AACBA4-1817-4041-8518-7034575F7C6A}">
      <dgm:prSet/>
      <dgm:spPr/>
      <dgm:t>
        <a:bodyPr/>
        <a:lstStyle/>
        <a:p>
          <a:endParaRPr lang="en-US"/>
        </a:p>
      </dgm:t>
    </dgm:pt>
    <dgm:pt modelId="{0CED5640-DC7D-449F-8272-DB87C7DD9DE8}" type="sibTrans" cxnId="{D3AACBA4-1817-4041-8518-7034575F7C6A}">
      <dgm:prSet/>
      <dgm:spPr/>
      <dgm:t>
        <a:bodyPr/>
        <a:lstStyle/>
        <a:p>
          <a:endParaRPr lang="en-US"/>
        </a:p>
      </dgm:t>
    </dgm:pt>
    <dgm:pt modelId="{B2167C55-EAAB-46BE-B941-C494A622972A}">
      <dgm:prSet custT="1"/>
      <dgm:spPr/>
      <dgm:t>
        <a:bodyPr/>
        <a:lstStyle/>
        <a:p>
          <a:r>
            <a:rPr lang="en-US" sz="2500" b="1"/>
            <a:t>Climate Initiative</a:t>
          </a:r>
        </a:p>
      </dgm:t>
    </dgm:pt>
    <dgm:pt modelId="{D90747ED-A392-4F62-A4EE-435EE0C71FBA}" type="parTrans" cxnId="{EBE2F273-C3BD-4815-8B96-F4BE837A67D9}">
      <dgm:prSet/>
      <dgm:spPr/>
      <dgm:t>
        <a:bodyPr/>
        <a:lstStyle/>
        <a:p>
          <a:endParaRPr lang="en-US"/>
        </a:p>
      </dgm:t>
    </dgm:pt>
    <dgm:pt modelId="{7B04A2D9-DF02-4444-866C-8DBB66EFF5B2}" type="sibTrans" cxnId="{EBE2F273-C3BD-4815-8B96-F4BE837A67D9}">
      <dgm:prSet/>
      <dgm:spPr/>
      <dgm:t>
        <a:bodyPr/>
        <a:lstStyle/>
        <a:p>
          <a:endParaRPr lang="en-US"/>
        </a:p>
      </dgm:t>
    </dgm:pt>
    <dgm:pt modelId="{FF1298A2-C1D2-47BE-A594-34666F133BB2}">
      <dgm:prSet custT="1"/>
      <dgm:spPr/>
      <dgm:t>
        <a:bodyPr/>
        <a:lstStyle/>
        <a:p>
          <a:r>
            <a:rPr lang="en-US" sz="1700"/>
            <a:t>$90M Climate Pollution Reduction Effort includes $50M in grants to electrify hospital, schools, and other community buildings</a:t>
          </a:r>
        </a:p>
      </dgm:t>
    </dgm:pt>
    <dgm:pt modelId="{2E3ECE0E-B5CB-4C86-A04B-D823DA4291BE}" type="parTrans" cxnId="{4825ED2A-EF69-4FCC-ABFC-225B1144278E}">
      <dgm:prSet/>
      <dgm:spPr/>
      <dgm:t>
        <a:bodyPr/>
        <a:lstStyle/>
        <a:p>
          <a:endParaRPr lang="en-US"/>
        </a:p>
      </dgm:t>
    </dgm:pt>
    <dgm:pt modelId="{D97379AB-112A-48B5-B410-412F532ECA5C}" type="sibTrans" cxnId="{4825ED2A-EF69-4FCC-ABFC-225B1144278E}">
      <dgm:prSet/>
      <dgm:spPr/>
      <dgm:t>
        <a:bodyPr/>
        <a:lstStyle/>
        <a:p>
          <a:endParaRPr lang="en-US"/>
        </a:p>
      </dgm:t>
    </dgm:pt>
    <dgm:pt modelId="{BC46C5E3-D815-4669-A665-7B33D7AA25F8}">
      <dgm:prSet custT="1"/>
      <dgm:spPr/>
      <dgm:t>
        <a:bodyPr/>
        <a:lstStyle/>
        <a:p>
          <a:r>
            <a:rPr lang="en-US" sz="2500" b="1"/>
            <a:t>Investment in Gun Violence Prevention </a:t>
          </a:r>
        </a:p>
      </dgm:t>
    </dgm:pt>
    <dgm:pt modelId="{1FD435AF-CA0F-4510-B113-DBB2CC48AE92}" type="parTrans" cxnId="{BA25AFD8-6944-490B-8ECA-E54947E081E8}">
      <dgm:prSet/>
      <dgm:spPr/>
      <dgm:t>
        <a:bodyPr/>
        <a:lstStyle/>
        <a:p>
          <a:endParaRPr lang="en-US"/>
        </a:p>
      </dgm:t>
    </dgm:pt>
    <dgm:pt modelId="{D6CAD53A-B015-4CAD-A051-146211A396D4}" type="sibTrans" cxnId="{BA25AFD8-6944-490B-8ECA-E54947E081E8}">
      <dgm:prSet/>
      <dgm:spPr/>
      <dgm:t>
        <a:bodyPr/>
        <a:lstStyle/>
        <a:p>
          <a:endParaRPr lang="en-US"/>
        </a:p>
      </dgm:t>
    </dgm:pt>
    <dgm:pt modelId="{1E584A4A-5D96-4687-B5DD-4E55769CDA3C}">
      <dgm:prSet custT="1"/>
      <dgm:spPr/>
      <dgm:t>
        <a:bodyPr/>
        <a:lstStyle/>
        <a:p>
          <a:r>
            <a:rPr lang="en-US" sz="1700"/>
            <a:t>$8M for gun violence prevention and intervention programs </a:t>
          </a:r>
        </a:p>
      </dgm:t>
    </dgm:pt>
    <dgm:pt modelId="{97BA8030-B04B-4ADE-B2BD-0B62224E879C}" type="parTrans" cxnId="{88BC201C-924C-4FEF-8054-118B10BD80BB}">
      <dgm:prSet/>
      <dgm:spPr/>
      <dgm:t>
        <a:bodyPr/>
        <a:lstStyle/>
        <a:p>
          <a:endParaRPr lang="en-US"/>
        </a:p>
      </dgm:t>
    </dgm:pt>
    <dgm:pt modelId="{2D060327-832A-4EA0-973D-5940EAB0AD50}" type="sibTrans" cxnId="{88BC201C-924C-4FEF-8054-118B10BD80BB}">
      <dgm:prSet/>
      <dgm:spPr/>
      <dgm:t>
        <a:bodyPr/>
        <a:lstStyle/>
        <a:p>
          <a:endParaRPr lang="en-US"/>
        </a:p>
      </dgm:t>
    </dgm:pt>
    <dgm:pt modelId="{D2DE938D-F2DD-4DCB-9D06-494345ECB57D}">
      <dgm:prSet custT="1"/>
      <dgm:spPr/>
      <dgm:t>
        <a:bodyPr/>
        <a:lstStyle/>
        <a:p>
          <a:pPr algn="l">
            <a:buFont typeface="Courier New" panose="02070309020205020404" pitchFamily="49" charset="0"/>
            <a:buChar char="o"/>
          </a:pPr>
          <a:r>
            <a:rPr lang="en-US" sz="1700"/>
            <a:t>$41M for Shock Trauma</a:t>
          </a:r>
        </a:p>
      </dgm:t>
    </dgm:pt>
    <dgm:pt modelId="{8BD5AB26-083B-4E22-967C-A8377C9BE172}" type="parTrans" cxnId="{32B83475-3F28-491D-B321-515025AADAB2}">
      <dgm:prSet/>
      <dgm:spPr/>
      <dgm:t>
        <a:bodyPr/>
        <a:lstStyle/>
        <a:p>
          <a:endParaRPr lang="en-US"/>
        </a:p>
      </dgm:t>
    </dgm:pt>
    <dgm:pt modelId="{C159D6CB-AF20-4C27-A7A8-5369518C874C}" type="sibTrans" cxnId="{32B83475-3F28-491D-B321-515025AADAB2}">
      <dgm:prSet/>
      <dgm:spPr/>
      <dgm:t>
        <a:bodyPr/>
        <a:lstStyle/>
        <a:p>
          <a:endParaRPr lang="en-US"/>
        </a:p>
      </dgm:t>
    </dgm:pt>
    <dgm:pt modelId="{3474AB1B-66A4-4B60-8276-8FDDED4F3472}">
      <dgm:prSet custT="1"/>
      <dgm:spPr/>
      <dgm:t>
        <a:bodyPr/>
        <a:lstStyle/>
        <a:p>
          <a:pPr algn="l">
            <a:buFont typeface="Courier New" panose="02070309020205020404" pitchFamily="49" charset="0"/>
            <a:buChar char="o"/>
          </a:pPr>
          <a:r>
            <a:rPr lang="en-US" sz="1700"/>
            <a:t>$18M to expand reimbursements from Maryland Trauma Services Fund</a:t>
          </a:r>
        </a:p>
      </dgm:t>
    </dgm:pt>
    <dgm:pt modelId="{A5A70793-64C2-4068-92E9-66D825BEAEB7}" type="parTrans" cxnId="{CD8889DE-5399-4E9D-A151-37831D2D8B1C}">
      <dgm:prSet/>
      <dgm:spPr/>
      <dgm:t>
        <a:bodyPr/>
        <a:lstStyle/>
        <a:p>
          <a:endParaRPr lang="en-US"/>
        </a:p>
      </dgm:t>
    </dgm:pt>
    <dgm:pt modelId="{D7F97688-B9BB-4DBD-97A1-149021C96191}" type="sibTrans" cxnId="{CD8889DE-5399-4E9D-A151-37831D2D8B1C}">
      <dgm:prSet/>
      <dgm:spPr/>
      <dgm:t>
        <a:bodyPr/>
        <a:lstStyle/>
        <a:p>
          <a:endParaRPr lang="en-US"/>
        </a:p>
      </dgm:t>
    </dgm:pt>
    <dgm:pt modelId="{F4732222-096F-444E-A01F-9AE799B5D663}" type="pres">
      <dgm:prSet presAssocID="{817D7239-BA88-4D29-A828-687BAE7A41BF}" presName="Name0" presStyleCnt="0">
        <dgm:presLayoutVars>
          <dgm:dir/>
          <dgm:animLvl val="lvl"/>
          <dgm:resizeHandles val="exact"/>
        </dgm:presLayoutVars>
      </dgm:prSet>
      <dgm:spPr/>
    </dgm:pt>
    <dgm:pt modelId="{57E63606-1379-4801-8843-29DBC18925AF}" type="pres">
      <dgm:prSet presAssocID="{951D82D5-2A42-45FC-90EC-7F9BC9B0949D}" presName="linNode" presStyleCnt="0"/>
      <dgm:spPr/>
    </dgm:pt>
    <dgm:pt modelId="{E8C22DB1-234F-4938-813D-32BA809C7901}" type="pres">
      <dgm:prSet presAssocID="{951D82D5-2A42-45FC-90EC-7F9BC9B0949D}" presName="parentText" presStyleLbl="node1" presStyleIdx="0" presStyleCnt="4" custScaleY="120132">
        <dgm:presLayoutVars>
          <dgm:chMax val="1"/>
          <dgm:bulletEnabled val="1"/>
        </dgm:presLayoutVars>
      </dgm:prSet>
      <dgm:spPr/>
    </dgm:pt>
    <dgm:pt modelId="{00ADF599-2FB6-43A8-9AAB-7A66BFE58A8F}" type="pres">
      <dgm:prSet presAssocID="{951D82D5-2A42-45FC-90EC-7F9BC9B0949D}" presName="descendantText" presStyleLbl="alignAccFollowNode1" presStyleIdx="0" presStyleCnt="4" custScaleY="150295" custLinFactNeighborX="-547" custLinFactNeighborY="3715">
        <dgm:presLayoutVars>
          <dgm:bulletEnabled val="1"/>
        </dgm:presLayoutVars>
      </dgm:prSet>
      <dgm:spPr/>
    </dgm:pt>
    <dgm:pt modelId="{6B95902D-8B49-4429-BAB9-DBD841A5BAC7}" type="pres">
      <dgm:prSet presAssocID="{56C9456A-0DDA-4A7C-8DF6-D4A86EAA672F}" presName="sp" presStyleCnt="0"/>
      <dgm:spPr/>
    </dgm:pt>
    <dgm:pt modelId="{F3DCA96D-7FC4-47BE-A733-73C0CE25324E}" type="pres">
      <dgm:prSet presAssocID="{7DB010C7-A006-44D3-9397-D3A2E23D7DF4}" presName="linNode" presStyleCnt="0"/>
      <dgm:spPr/>
    </dgm:pt>
    <dgm:pt modelId="{94FB61C2-A437-4960-B1DC-FA08F373C071}" type="pres">
      <dgm:prSet presAssocID="{7DB010C7-A006-44D3-9397-D3A2E23D7DF4}" presName="parentText" presStyleLbl="node1" presStyleIdx="1" presStyleCnt="4" custScaleY="135062">
        <dgm:presLayoutVars>
          <dgm:chMax val="1"/>
          <dgm:bulletEnabled val="1"/>
        </dgm:presLayoutVars>
      </dgm:prSet>
      <dgm:spPr/>
    </dgm:pt>
    <dgm:pt modelId="{12BBC0F7-CA7E-4152-88C7-0F52E08AA341}" type="pres">
      <dgm:prSet presAssocID="{7DB010C7-A006-44D3-9397-D3A2E23D7DF4}" presName="descendantText" presStyleLbl="alignAccFollowNode1" presStyleIdx="1" presStyleCnt="4" custScaleY="146405">
        <dgm:presLayoutVars>
          <dgm:bulletEnabled val="1"/>
        </dgm:presLayoutVars>
      </dgm:prSet>
      <dgm:spPr/>
    </dgm:pt>
    <dgm:pt modelId="{1D8A2473-15BB-44BB-B5E5-C8D9F650D81D}" type="pres">
      <dgm:prSet presAssocID="{A87033D8-6696-4D81-84D6-D7556123BA38}" presName="sp" presStyleCnt="0"/>
      <dgm:spPr/>
    </dgm:pt>
    <dgm:pt modelId="{CAB75F99-D396-4EB1-9D23-EAEB9A230B82}" type="pres">
      <dgm:prSet presAssocID="{B2167C55-EAAB-46BE-B941-C494A622972A}" presName="linNode" presStyleCnt="0"/>
      <dgm:spPr/>
    </dgm:pt>
    <dgm:pt modelId="{043C7CF3-2B6D-48FD-824E-7C7CEF1D332B}" type="pres">
      <dgm:prSet presAssocID="{B2167C55-EAAB-46BE-B941-C494A622972A}" presName="parentText" presStyleLbl="node1" presStyleIdx="2" presStyleCnt="4" custScaleY="123941">
        <dgm:presLayoutVars>
          <dgm:chMax val="1"/>
          <dgm:bulletEnabled val="1"/>
        </dgm:presLayoutVars>
      </dgm:prSet>
      <dgm:spPr/>
    </dgm:pt>
    <dgm:pt modelId="{F6C57355-B7E2-4B30-8CB7-F722BA3A9479}" type="pres">
      <dgm:prSet presAssocID="{B2167C55-EAAB-46BE-B941-C494A622972A}" presName="descendantText" presStyleLbl="alignAccFollowNode1" presStyleIdx="2" presStyleCnt="4" custScaleY="157638">
        <dgm:presLayoutVars>
          <dgm:bulletEnabled val="1"/>
        </dgm:presLayoutVars>
      </dgm:prSet>
      <dgm:spPr/>
    </dgm:pt>
    <dgm:pt modelId="{99FB5E2F-7318-4560-98FB-2A0BA72E4165}" type="pres">
      <dgm:prSet presAssocID="{7B04A2D9-DF02-4444-866C-8DBB66EFF5B2}" presName="sp" presStyleCnt="0"/>
      <dgm:spPr/>
    </dgm:pt>
    <dgm:pt modelId="{F95E2880-1012-4929-9DB7-B89BAB1C2386}" type="pres">
      <dgm:prSet presAssocID="{BC46C5E3-D815-4669-A665-7B33D7AA25F8}" presName="linNode" presStyleCnt="0"/>
      <dgm:spPr/>
    </dgm:pt>
    <dgm:pt modelId="{F8DC8983-7C0B-4D14-B937-3A00AE4609CA}" type="pres">
      <dgm:prSet presAssocID="{BC46C5E3-D815-4669-A665-7B33D7AA25F8}" presName="parentText" presStyleLbl="node1" presStyleIdx="3" presStyleCnt="4" custScaleY="144675">
        <dgm:presLayoutVars>
          <dgm:chMax val="1"/>
          <dgm:bulletEnabled val="1"/>
        </dgm:presLayoutVars>
      </dgm:prSet>
      <dgm:spPr/>
    </dgm:pt>
    <dgm:pt modelId="{4FCA115A-F746-47C8-9594-F76E43F369CE}" type="pres">
      <dgm:prSet presAssocID="{BC46C5E3-D815-4669-A665-7B33D7AA25F8}" presName="descendantText" presStyleLbl="alignAccFollowNode1" presStyleIdx="3" presStyleCnt="4" custScaleY="151391">
        <dgm:presLayoutVars>
          <dgm:bulletEnabled val="1"/>
        </dgm:presLayoutVars>
      </dgm:prSet>
      <dgm:spPr/>
    </dgm:pt>
  </dgm:ptLst>
  <dgm:cxnLst>
    <dgm:cxn modelId="{D4D5CA02-5FE0-4115-9B6E-1CEF9C11CCE3}" srcId="{817D7239-BA88-4D29-A828-687BAE7A41BF}" destId="{951D82D5-2A42-45FC-90EC-7F9BC9B0949D}" srcOrd="0" destOrd="0" parTransId="{688D84BE-A203-4DC8-B722-B414E3F80253}" sibTransId="{56C9456A-0DDA-4A7C-8DF6-D4A86EAA672F}"/>
    <dgm:cxn modelId="{56A56608-FA95-4EC3-9B1C-1939FECB1AAB}" type="presOf" srcId="{1E584A4A-5D96-4687-B5DD-4E55769CDA3C}" destId="{4FCA115A-F746-47C8-9594-F76E43F369CE}" srcOrd="0" destOrd="0" presId="urn:microsoft.com/office/officeart/2005/8/layout/vList5"/>
    <dgm:cxn modelId="{84056112-BBE9-4B6C-83D5-1E72EED998FC}" type="presOf" srcId="{3474AB1B-66A4-4B60-8276-8FDDED4F3472}" destId="{00ADF599-2FB6-43A8-9AAB-7A66BFE58A8F}" srcOrd="0" destOrd="2" presId="urn:microsoft.com/office/officeart/2005/8/layout/vList5"/>
    <dgm:cxn modelId="{88BC201C-924C-4FEF-8054-118B10BD80BB}" srcId="{BC46C5E3-D815-4669-A665-7B33D7AA25F8}" destId="{1E584A4A-5D96-4687-B5DD-4E55769CDA3C}" srcOrd="0" destOrd="0" parTransId="{97BA8030-B04B-4ADE-B2BD-0B62224E879C}" sibTransId="{2D060327-832A-4EA0-973D-5940EAB0AD50}"/>
    <dgm:cxn modelId="{721C761D-7A02-4B62-BCFA-BA9F63667DF0}" type="presOf" srcId="{998A23C9-157C-4358-B3C1-5DAD7637D2D3}" destId="{00ADF599-2FB6-43A8-9AAB-7A66BFE58A8F}" srcOrd="0" destOrd="0" presId="urn:microsoft.com/office/officeart/2005/8/layout/vList5"/>
    <dgm:cxn modelId="{8038BF29-183B-4C6E-8BDD-5E8CC05A81D0}" srcId="{951D82D5-2A42-45FC-90EC-7F9BC9B0949D}" destId="{998A23C9-157C-4358-B3C1-5DAD7637D2D3}" srcOrd="0" destOrd="0" parTransId="{859910B6-DD5F-4EE6-BC3B-D01159F1A2ED}" sibTransId="{F768334E-4F41-4B6B-AA31-85459E11A74B}"/>
    <dgm:cxn modelId="{4825ED2A-EF69-4FCC-ABFC-225B1144278E}" srcId="{B2167C55-EAAB-46BE-B941-C494A622972A}" destId="{FF1298A2-C1D2-47BE-A594-34666F133BB2}" srcOrd="0" destOrd="0" parTransId="{2E3ECE0E-B5CB-4C86-A04B-D823DA4291BE}" sibTransId="{D97379AB-112A-48B5-B410-412F532ECA5C}"/>
    <dgm:cxn modelId="{7E96473E-B954-4297-9A90-21D5A655322C}" type="presOf" srcId="{951D82D5-2A42-45FC-90EC-7F9BC9B0949D}" destId="{E8C22DB1-234F-4938-813D-32BA809C7901}" srcOrd="0" destOrd="0" presId="urn:microsoft.com/office/officeart/2005/8/layout/vList5"/>
    <dgm:cxn modelId="{F3411960-0699-4F97-AFA7-885C47114BA7}" srcId="{817D7239-BA88-4D29-A828-687BAE7A41BF}" destId="{7DB010C7-A006-44D3-9397-D3A2E23D7DF4}" srcOrd="1" destOrd="0" parTransId="{877390FB-92DB-4072-A4BB-5740974C6851}" sibTransId="{A87033D8-6696-4D81-84D6-D7556123BA38}"/>
    <dgm:cxn modelId="{EBE2F273-C3BD-4815-8B96-F4BE837A67D9}" srcId="{817D7239-BA88-4D29-A828-687BAE7A41BF}" destId="{B2167C55-EAAB-46BE-B941-C494A622972A}" srcOrd="2" destOrd="0" parTransId="{D90747ED-A392-4F62-A4EE-435EE0C71FBA}" sibTransId="{7B04A2D9-DF02-4444-866C-8DBB66EFF5B2}"/>
    <dgm:cxn modelId="{32B83475-3F28-491D-B321-515025AADAB2}" srcId="{998A23C9-157C-4358-B3C1-5DAD7637D2D3}" destId="{D2DE938D-F2DD-4DCB-9D06-494345ECB57D}" srcOrd="0" destOrd="0" parTransId="{8BD5AB26-083B-4E22-967C-A8377C9BE172}" sibTransId="{C159D6CB-AF20-4C27-A7A8-5369518C874C}"/>
    <dgm:cxn modelId="{8D97C17F-B0E4-4B6F-8497-CD8663FD3FE4}" type="presOf" srcId="{FF1298A2-C1D2-47BE-A594-34666F133BB2}" destId="{F6C57355-B7E2-4B30-8CB7-F722BA3A9479}" srcOrd="0" destOrd="0" presId="urn:microsoft.com/office/officeart/2005/8/layout/vList5"/>
    <dgm:cxn modelId="{82B1F781-7C8F-4AA5-A621-BDCB19746312}" type="presOf" srcId="{B2167C55-EAAB-46BE-B941-C494A622972A}" destId="{043C7CF3-2B6D-48FD-824E-7C7CEF1D332B}" srcOrd="0" destOrd="0" presId="urn:microsoft.com/office/officeart/2005/8/layout/vList5"/>
    <dgm:cxn modelId="{9EB82085-C01A-4A4F-BFB6-F45FD54ADF5D}" type="presOf" srcId="{D2DE938D-F2DD-4DCB-9D06-494345ECB57D}" destId="{00ADF599-2FB6-43A8-9AAB-7A66BFE58A8F}" srcOrd="0" destOrd="1" presId="urn:microsoft.com/office/officeart/2005/8/layout/vList5"/>
    <dgm:cxn modelId="{C6F9438F-0AB9-4215-ADC7-2E6A0AEA02F0}" type="presOf" srcId="{817D7239-BA88-4D29-A828-687BAE7A41BF}" destId="{F4732222-096F-444E-A01F-9AE799B5D663}" srcOrd="0" destOrd="0" presId="urn:microsoft.com/office/officeart/2005/8/layout/vList5"/>
    <dgm:cxn modelId="{D3AACBA4-1817-4041-8518-7034575F7C6A}" srcId="{7DB010C7-A006-44D3-9397-D3A2E23D7DF4}" destId="{11772C8D-E081-4897-830F-67405E1049F9}" srcOrd="0" destOrd="0" parTransId="{37999EA3-A7D4-4C9F-9958-DB25E3BB32BA}" sibTransId="{0CED5640-DC7D-449F-8272-DB87C7DD9DE8}"/>
    <dgm:cxn modelId="{8C0544C8-2272-4974-B78F-BA6E7C4DFF1D}" type="presOf" srcId="{7DB010C7-A006-44D3-9397-D3A2E23D7DF4}" destId="{94FB61C2-A437-4960-B1DC-FA08F373C071}" srcOrd="0" destOrd="0" presId="urn:microsoft.com/office/officeart/2005/8/layout/vList5"/>
    <dgm:cxn modelId="{BA25AFD8-6944-490B-8ECA-E54947E081E8}" srcId="{817D7239-BA88-4D29-A828-687BAE7A41BF}" destId="{BC46C5E3-D815-4669-A665-7B33D7AA25F8}" srcOrd="3" destOrd="0" parTransId="{1FD435AF-CA0F-4510-B113-DBB2CC48AE92}" sibTransId="{D6CAD53A-B015-4CAD-A051-146211A396D4}"/>
    <dgm:cxn modelId="{8B2B65DD-E1F1-4B62-B6E5-A7646EE06EB0}" type="presOf" srcId="{11772C8D-E081-4897-830F-67405E1049F9}" destId="{12BBC0F7-CA7E-4152-88C7-0F52E08AA341}" srcOrd="0" destOrd="0" presId="urn:microsoft.com/office/officeart/2005/8/layout/vList5"/>
    <dgm:cxn modelId="{CD8889DE-5399-4E9D-A151-37831D2D8B1C}" srcId="{998A23C9-157C-4358-B3C1-5DAD7637D2D3}" destId="{3474AB1B-66A4-4B60-8276-8FDDED4F3472}" srcOrd="1" destOrd="0" parTransId="{A5A70793-64C2-4068-92E9-66D825BEAEB7}" sibTransId="{D7F97688-B9BB-4DBD-97A1-149021C96191}"/>
    <dgm:cxn modelId="{7A9AD9FC-35F1-4744-88F0-E00432B571E1}" type="presOf" srcId="{BC46C5E3-D815-4669-A665-7B33D7AA25F8}" destId="{F8DC8983-7C0B-4D14-B937-3A00AE4609CA}" srcOrd="0" destOrd="0" presId="urn:microsoft.com/office/officeart/2005/8/layout/vList5"/>
    <dgm:cxn modelId="{E04BC096-121B-4AA1-A19F-96CDDB09F948}" type="presParOf" srcId="{F4732222-096F-444E-A01F-9AE799B5D663}" destId="{57E63606-1379-4801-8843-29DBC18925AF}" srcOrd="0" destOrd="0" presId="urn:microsoft.com/office/officeart/2005/8/layout/vList5"/>
    <dgm:cxn modelId="{711810CE-3AB6-4111-8988-673D2EF30863}" type="presParOf" srcId="{57E63606-1379-4801-8843-29DBC18925AF}" destId="{E8C22DB1-234F-4938-813D-32BA809C7901}" srcOrd="0" destOrd="0" presId="urn:microsoft.com/office/officeart/2005/8/layout/vList5"/>
    <dgm:cxn modelId="{49D86F5D-DA7E-4A22-8AFF-48E23285BEA9}" type="presParOf" srcId="{57E63606-1379-4801-8843-29DBC18925AF}" destId="{00ADF599-2FB6-43A8-9AAB-7A66BFE58A8F}" srcOrd="1" destOrd="0" presId="urn:microsoft.com/office/officeart/2005/8/layout/vList5"/>
    <dgm:cxn modelId="{98EC574E-DB01-4A8A-998D-F5753FD4CB72}" type="presParOf" srcId="{F4732222-096F-444E-A01F-9AE799B5D663}" destId="{6B95902D-8B49-4429-BAB9-DBD841A5BAC7}" srcOrd="1" destOrd="0" presId="urn:microsoft.com/office/officeart/2005/8/layout/vList5"/>
    <dgm:cxn modelId="{B4FE3F0B-7AE6-44E1-8332-225155CD7B03}" type="presParOf" srcId="{F4732222-096F-444E-A01F-9AE799B5D663}" destId="{F3DCA96D-7FC4-47BE-A733-73C0CE25324E}" srcOrd="2" destOrd="0" presId="urn:microsoft.com/office/officeart/2005/8/layout/vList5"/>
    <dgm:cxn modelId="{8A1ADCBB-7234-4E28-8E2E-90365A41D8F8}" type="presParOf" srcId="{F3DCA96D-7FC4-47BE-A733-73C0CE25324E}" destId="{94FB61C2-A437-4960-B1DC-FA08F373C071}" srcOrd="0" destOrd="0" presId="urn:microsoft.com/office/officeart/2005/8/layout/vList5"/>
    <dgm:cxn modelId="{7A36F49A-347F-43E6-BE60-67C19FF846EB}" type="presParOf" srcId="{F3DCA96D-7FC4-47BE-A733-73C0CE25324E}" destId="{12BBC0F7-CA7E-4152-88C7-0F52E08AA341}" srcOrd="1" destOrd="0" presId="urn:microsoft.com/office/officeart/2005/8/layout/vList5"/>
    <dgm:cxn modelId="{CFC650E3-A582-403A-B875-444D048C875A}" type="presParOf" srcId="{F4732222-096F-444E-A01F-9AE799B5D663}" destId="{1D8A2473-15BB-44BB-B5E5-C8D9F650D81D}" srcOrd="3" destOrd="0" presId="urn:microsoft.com/office/officeart/2005/8/layout/vList5"/>
    <dgm:cxn modelId="{9591AA5C-B0B8-4D96-87FC-83F5247D7D09}" type="presParOf" srcId="{F4732222-096F-444E-A01F-9AE799B5D663}" destId="{CAB75F99-D396-4EB1-9D23-EAEB9A230B82}" srcOrd="4" destOrd="0" presId="urn:microsoft.com/office/officeart/2005/8/layout/vList5"/>
    <dgm:cxn modelId="{D4D0917C-D6A6-44CC-A074-2F4C9921B937}" type="presParOf" srcId="{CAB75F99-D396-4EB1-9D23-EAEB9A230B82}" destId="{043C7CF3-2B6D-48FD-824E-7C7CEF1D332B}" srcOrd="0" destOrd="0" presId="urn:microsoft.com/office/officeart/2005/8/layout/vList5"/>
    <dgm:cxn modelId="{8FA635D5-CF16-49A7-9B9C-75D7451420A7}" type="presParOf" srcId="{CAB75F99-D396-4EB1-9D23-EAEB9A230B82}" destId="{F6C57355-B7E2-4B30-8CB7-F722BA3A9479}" srcOrd="1" destOrd="0" presId="urn:microsoft.com/office/officeart/2005/8/layout/vList5"/>
    <dgm:cxn modelId="{2DF1D817-11CB-4E2C-A98D-43A1DADDA65A}" type="presParOf" srcId="{F4732222-096F-444E-A01F-9AE799B5D663}" destId="{99FB5E2F-7318-4560-98FB-2A0BA72E4165}" srcOrd="5" destOrd="0" presId="urn:microsoft.com/office/officeart/2005/8/layout/vList5"/>
    <dgm:cxn modelId="{EF429872-5F09-46E7-906E-F3B426379EB6}" type="presParOf" srcId="{F4732222-096F-444E-A01F-9AE799B5D663}" destId="{F95E2880-1012-4929-9DB7-B89BAB1C2386}" srcOrd="6" destOrd="0" presId="urn:microsoft.com/office/officeart/2005/8/layout/vList5"/>
    <dgm:cxn modelId="{FA17D7AD-FF55-4F8A-BC10-ABC174DC469D}" type="presParOf" srcId="{F95E2880-1012-4929-9DB7-B89BAB1C2386}" destId="{F8DC8983-7C0B-4D14-B937-3A00AE4609CA}" srcOrd="0" destOrd="0" presId="urn:microsoft.com/office/officeart/2005/8/layout/vList5"/>
    <dgm:cxn modelId="{097334D3-A4C3-4744-98E9-DD3ABF04B2C6}" type="presParOf" srcId="{F95E2880-1012-4929-9DB7-B89BAB1C2386}" destId="{4FCA115A-F746-47C8-9594-F76E43F369C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274FA7-F71F-4F70-9CE4-C3C3CB6785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8CC187-C342-4B0F-80D8-7D041FEE28C7}">
      <dgm:prSet/>
      <dgm:spPr/>
      <dgm:t>
        <a:bodyPr/>
        <a:lstStyle/>
        <a:p>
          <a:r>
            <a:rPr lang="en-US"/>
            <a:t>Limited Scope X-ray Machine Operator Licensure Exception</a:t>
          </a:r>
        </a:p>
      </dgm:t>
    </dgm:pt>
    <dgm:pt modelId="{DAB48BA1-22A8-4E60-83B9-C3E14B6241B9}" type="parTrans" cxnId="{F7AE7EAE-1C40-4E73-A308-3191442FB306}">
      <dgm:prSet/>
      <dgm:spPr/>
      <dgm:t>
        <a:bodyPr/>
        <a:lstStyle/>
        <a:p>
          <a:endParaRPr lang="en-US"/>
        </a:p>
      </dgm:t>
    </dgm:pt>
    <dgm:pt modelId="{7F5F17F5-9139-4860-826B-8F5C3BB26FCA}" type="sibTrans" cxnId="{F7AE7EAE-1C40-4E73-A308-3191442FB306}">
      <dgm:prSet/>
      <dgm:spPr/>
      <dgm:t>
        <a:bodyPr/>
        <a:lstStyle/>
        <a:p>
          <a:endParaRPr lang="en-US"/>
        </a:p>
      </dgm:t>
    </dgm:pt>
    <dgm:pt modelId="{424F6FBA-5826-47B9-A2B0-FCB00F544712}">
      <dgm:prSet/>
      <dgm:spPr/>
      <dgm:t>
        <a:bodyPr/>
        <a:lstStyle/>
        <a:p>
          <a:r>
            <a:rPr lang="en-US"/>
            <a:t>Health care workers with six months of clinical experience can conduct limited x-rays of the chest, spine and extremities in physician offices and urgent care centers under supervision of a physician or radiologic technologist</a:t>
          </a:r>
        </a:p>
      </dgm:t>
    </dgm:pt>
    <dgm:pt modelId="{41E1ECA5-3576-4A4F-8501-8C5E8940B6F6}" type="parTrans" cxnId="{AD7C18C3-23EA-4A7D-966D-1160FE4A6A0C}">
      <dgm:prSet/>
      <dgm:spPr/>
      <dgm:t>
        <a:bodyPr/>
        <a:lstStyle/>
        <a:p>
          <a:endParaRPr lang="en-US"/>
        </a:p>
      </dgm:t>
    </dgm:pt>
    <dgm:pt modelId="{F6A79DEA-8AC3-44E4-AA40-A91296F06ED8}" type="sibTrans" cxnId="{AD7C18C3-23EA-4A7D-966D-1160FE4A6A0C}">
      <dgm:prSet/>
      <dgm:spPr/>
      <dgm:t>
        <a:bodyPr/>
        <a:lstStyle/>
        <a:p>
          <a:endParaRPr lang="en-US"/>
        </a:p>
      </dgm:t>
    </dgm:pt>
    <dgm:pt modelId="{464909E6-ABDA-4DDD-B07B-FD97B1D11C9A}">
      <dgm:prSet/>
      <dgm:spPr/>
      <dgm:t>
        <a:bodyPr/>
        <a:lstStyle/>
        <a:p>
          <a:r>
            <a:rPr lang="en-US"/>
            <a:t>Requirements include: clinical and didactic training, passage of a Maryland Board of Physicians approved exam and required registration with the Board</a:t>
          </a:r>
        </a:p>
      </dgm:t>
    </dgm:pt>
    <dgm:pt modelId="{7F29092E-D00B-4C35-B7CB-10B4579AEEDB}" type="parTrans" cxnId="{CFE22AD2-45C3-49BF-9FAA-2FB1F9B4833F}">
      <dgm:prSet/>
      <dgm:spPr/>
      <dgm:t>
        <a:bodyPr/>
        <a:lstStyle/>
        <a:p>
          <a:endParaRPr lang="en-US"/>
        </a:p>
      </dgm:t>
    </dgm:pt>
    <dgm:pt modelId="{D9A2812E-D846-4F9F-A899-CEC8EB40F527}" type="sibTrans" cxnId="{CFE22AD2-45C3-49BF-9FAA-2FB1F9B4833F}">
      <dgm:prSet/>
      <dgm:spPr/>
      <dgm:t>
        <a:bodyPr/>
        <a:lstStyle/>
        <a:p>
          <a:endParaRPr lang="en-US"/>
        </a:p>
      </dgm:t>
    </dgm:pt>
    <dgm:pt modelId="{DDEBF8BD-9381-444A-B985-C03DF051F5C0}">
      <dgm:prSet/>
      <dgm:spPr/>
      <dgm:t>
        <a:bodyPr/>
        <a:lstStyle/>
        <a:p>
          <a:r>
            <a:rPr lang="en-US"/>
            <a:t>Registered Cardiovascular Invasive Specialists (RCIS)</a:t>
          </a:r>
        </a:p>
      </dgm:t>
    </dgm:pt>
    <dgm:pt modelId="{D97DAED0-5CF4-4EE0-AA37-642A5C87712C}" type="parTrans" cxnId="{E706BE96-BCEE-446F-89FB-62E9EF8B2D36}">
      <dgm:prSet/>
      <dgm:spPr/>
      <dgm:t>
        <a:bodyPr/>
        <a:lstStyle/>
        <a:p>
          <a:endParaRPr lang="en-US"/>
        </a:p>
      </dgm:t>
    </dgm:pt>
    <dgm:pt modelId="{4255AEC8-7BAA-4869-B8D2-1EFEE548C1D6}" type="sibTrans" cxnId="{E706BE96-BCEE-446F-89FB-62E9EF8B2D36}">
      <dgm:prSet/>
      <dgm:spPr/>
      <dgm:t>
        <a:bodyPr/>
        <a:lstStyle/>
        <a:p>
          <a:endParaRPr lang="en-US"/>
        </a:p>
      </dgm:t>
    </dgm:pt>
    <dgm:pt modelId="{14332681-49F0-4187-9178-B1C98C189E24}">
      <dgm:prSet/>
      <dgm:spPr/>
      <dgm:t>
        <a:bodyPr/>
        <a:lstStyle/>
        <a:p>
          <a:r>
            <a:rPr lang="en-US"/>
            <a:t>Extension of licensure exception  to perform duties delegated by a physician during fluoroscopy </a:t>
          </a:r>
        </a:p>
      </dgm:t>
    </dgm:pt>
    <dgm:pt modelId="{89F8458A-4E05-422B-987F-887643CD5757}" type="parTrans" cxnId="{6A3B95FB-B670-4F6F-A0A0-6CF024F405DB}">
      <dgm:prSet/>
      <dgm:spPr/>
      <dgm:t>
        <a:bodyPr/>
        <a:lstStyle/>
        <a:p>
          <a:endParaRPr lang="en-US"/>
        </a:p>
      </dgm:t>
    </dgm:pt>
    <dgm:pt modelId="{122C1961-D24A-46C2-93FF-4A9B87FEB1BA}" type="sibTrans" cxnId="{6A3B95FB-B670-4F6F-A0A0-6CF024F405DB}">
      <dgm:prSet/>
      <dgm:spPr/>
      <dgm:t>
        <a:bodyPr/>
        <a:lstStyle/>
        <a:p>
          <a:endParaRPr lang="en-US"/>
        </a:p>
      </dgm:t>
    </dgm:pt>
    <dgm:pt modelId="{7971D938-267C-43C9-A4D2-61C2657CDD0B}" type="pres">
      <dgm:prSet presAssocID="{0D274FA7-F71F-4F70-9CE4-C3C3CB678578}" presName="linear" presStyleCnt="0">
        <dgm:presLayoutVars>
          <dgm:animLvl val="lvl"/>
          <dgm:resizeHandles val="exact"/>
        </dgm:presLayoutVars>
      </dgm:prSet>
      <dgm:spPr/>
    </dgm:pt>
    <dgm:pt modelId="{E90B9444-F395-4F9D-BF88-44708A732009}" type="pres">
      <dgm:prSet presAssocID="{CB8CC187-C342-4B0F-80D8-7D041FEE28C7}" presName="parentText" presStyleLbl="node1" presStyleIdx="0" presStyleCnt="2">
        <dgm:presLayoutVars>
          <dgm:chMax val="0"/>
          <dgm:bulletEnabled val="1"/>
        </dgm:presLayoutVars>
      </dgm:prSet>
      <dgm:spPr/>
    </dgm:pt>
    <dgm:pt modelId="{99A54E60-052B-4474-9B3E-1B10F223BDA4}" type="pres">
      <dgm:prSet presAssocID="{CB8CC187-C342-4B0F-80D8-7D041FEE28C7}" presName="childText" presStyleLbl="revTx" presStyleIdx="0" presStyleCnt="2">
        <dgm:presLayoutVars>
          <dgm:bulletEnabled val="1"/>
        </dgm:presLayoutVars>
      </dgm:prSet>
      <dgm:spPr/>
    </dgm:pt>
    <dgm:pt modelId="{261DF5DA-DF2C-4728-8C36-1BA7BDDC730A}" type="pres">
      <dgm:prSet presAssocID="{DDEBF8BD-9381-444A-B985-C03DF051F5C0}" presName="parentText" presStyleLbl="node1" presStyleIdx="1" presStyleCnt="2">
        <dgm:presLayoutVars>
          <dgm:chMax val="0"/>
          <dgm:bulletEnabled val="1"/>
        </dgm:presLayoutVars>
      </dgm:prSet>
      <dgm:spPr/>
    </dgm:pt>
    <dgm:pt modelId="{8F3DE4E0-3B28-4981-BA1B-326AD77B5153}" type="pres">
      <dgm:prSet presAssocID="{DDEBF8BD-9381-444A-B985-C03DF051F5C0}" presName="childText" presStyleLbl="revTx" presStyleIdx="1" presStyleCnt="2">
        <dgm:presLayoutVars>
          <dgm:bulletEnabled val="1"/>
        </dgm:presLayoutVars>
      </dgm:prSet>
      <dgm:spPr/>
    </dgm:pt>
  </dgm:ptLst>
  <dgm:cxnLst>
    <dgm:cxn modelId="{72F5B40F-8AB2-4F89-B944-EBD3CF4D2177}" type="presOf" srcId="{464909E6-ABDA-4DDD-B07B-FD97B1D11C9A}" destId="{99A54E60-052B-4474-9B3E-1B10F223BDA4}" srcOrd="0" destOrd="1" presId="urn:microsoft.com/office/officeart/2005/8/layout/vList2"/>
    <dgm:cxn modelId="{60BB6D37-C862-4927-B54E-6D916147DD05}" type="presOf" srcId="{424F6FBA-5826-47B9-A2B0-FCB00F544712}" destId="{99A54E60-052B-4474-9B3E-1B10F223BDA4}" srcOrd="0" destOrd="0" presId="urn:microsoft.com/office/officeart/2005/8/layout/vList2"/>
    <dgm:cxn modelId="{BE452B85-CA7F-4C6B-8E48-D325C9E9C07D}" type="presOf" srcId="{14332681-49F0-4187-9178-B1C98C189E24}" destId="{8F3DE4E0-3B28-4981-BA1B-326AD77B5153}" srcOrd="0" destOrd="0" presId="urn:microsoft.com/office/officeart/2005/8/layout/vList2"/>
    <dgm:cxn modelId="{E706BE96-BCEE-446F-89FB-62E9EF8B2D36}" srcId="{0D274FA7-F71F-4F70-9CE4-C3C3CB678578}" destId="{DDEBF8BD-9381-444A-B985-C03DF051F5C0}" srcOrd="1" destOrd="0" parTransId="{D97DAED0-5CF4-4EE0-AA37-642A5C87712C}" sibTransId="{4255AEC8-7BAA-4869-B8D2-1EFEE548C1D6}"/>
    <dgm:cxn modelId="{3D6893A9-E9ED-42DA-8A3E-2781FF05EBDD}" type="presOf" srcId="{0D274FA7-F71F-4F70-9CE4-C3C3CB678578}" destId="{7971D938-267C-43C9-A4D2-61C2657CDD0B}" srcOrd="0" destOrd="0" presId="urn:microsoft.com/office/officeart/2005/8/layout/vList2"/>
    <dgm:cxn modelId="{F7AE7EAE-1C40-4E73-A308-3191442FB306}" srcId="{0D274FA7-F71F-4F70-9CE4-C3C3CB678578}" destId="{CB8CC187-C342-4B0F-80D8-7D041FEE28C7}" srcOrd="0" destOrd="0" parTransId="{DAB48BA1-22A8-4E60-83B9-C3E14B6241B9}" sibTransId="{7F5F17F5-9139-4860-826B-8F5C3BB26FCA}"/>
    <dgm:cxn modelId="{AD7C18C3-23EA-4A7D-966D-1160FE4A6A0C}" srcId="{CB8CC187-C342-4B0F-80D8-7D041FEE28C7}" destId="{424F6FBA-5826-47B9-A2B0-FCB00F544712}" srcOrd="0" destOrd="0" parTransId="{41E1ECA5-3576-4A4F-8501-8C5E8940B6F6}" sibTransId="{F6A79DEA-8AC3-44E4-AA40-A91296F06ED8}"/>
    <dgm:cxn modelId="{CFE22AD2-45C3-49BF-9FAA-2FB1F9B4833F}" srcId="{CB8CC187-C342-4B0F-80D8-7D041FEE28C7}" destId="{464909E6-ABDA-4DDD-B07B-FD97B1D11C9A}" srcOrd="1" destOrd="0" parTransId="{7F29092E-D00B-4C35-B7CB-10B4579AEEDB}" sibTransId="{D9A2812E-D846-4F9F-A899-CEC8EB40F527}"/>
    <dgm:cxn modelId="{49CF76F4-C694-46A6-88E5-08716BAC2C51}" type="presOf" srcId="{CB8CC187-C342-4B0F-80D8-7D041FEE28C7}" destId="{E90B9444-F395-4F9D-BF88-44708A732009}" srcOrd="0" destOrd="0" presId="urn:microsoft.com/office/officeart/2005/8/layout/vList2"/>
    <dgm:cxn modelId="{D902E7F7-60DE-476E-80D0-1D5BEC4D3AB8}" type="presOf" srcId="{DDEBF8BD-9381-444A-B985-C03DF051F5C0}" destId="{261DF5DA-DF2C-4728-8C36-1BA7BDDC730A}" srcOrd="0" destOrd="0" presId="urn:microsoft.com/office/officeart/2005/8/layout/vList2"/>
    <dgm:cxn modelId="{6A3B95FB-B670-4F6F-A0A0-6CF024F405DB}" srcId="{DDEBF8BD-9381-444A-B985-C03DF051F5C0}" destId="{14332681-49F0-4187-9178-B1C98C189E24}" srcOrd="0" destOrd="0" parTransId="{89F8458A-4E05-422B-987F-887643CD5757}" sibTransId="{122C1961-D24A-46C2-93FF-4A9B87FEB1BA}"/>
    <dgm:cxn modelId="{E74640C8-0E8B-42E4-A1DB-77E1BC3127CC}" type="presParOf" srcId="{7971D938-267C-43C9-A4D2-61C2657CDD0B}" destId="{E90B9444-F395-4F9D-BF88-44708A732009}" srcOrd="0" destOrd="0" presId="urn:microsoft.com/office/officeart/2005/8/layout/vList2"/>
    <dgm:cxn modelId="{264BF281-8B88-41FF-9885-0919ABA3C2EF}" type="presParOf" srcId="{7971D938-267C-43C9-A4D2-61C2657CDD0B}" destId="{99A54E60-052B-4474-9B3E-1B10F223BDA4}" srcOrd="1" destOrd="0" presId="urn:microsoft.com/office/officeart/2005/8/layout/vList2"/>
    <dgm:cxn modelId="{94412BB2-3EC6-4531-BD65-B1B04D915502}" type="presParOf" srcId="{7971D938-267C-43C9-A4D2-61C2657CDD0B}" destId="{261DF5DA-DF2C-4728-8C36-1BA7BDDC730A}" srcOrd="2" destOrd="0" presId="urn:microsoft.com/office/officeart/2005/8/layout/vList2"/>
    <dgm:cxn modelId="{3945DC80-6E0B-488B-BE26-3AEAFFA85FE8}" type="presParOf" srcId="{7971D938-267C-43C9-A4D2-61C2657CDD0B}" destId="{8F3DE4E0-3B28-4981-BA1B-326AD77B515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A1C7F0-BC4A-4D10-8158-7EF30A065A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026EDAC-D268-4C52-8F33-832F373B310A}">
      <dgm:prSet/>
      <dgm:spPr/>
      <dgm:t>
        <a:bodyPr/>
        <a:lstStyle/>
        <a:p>
          <a:r>
            <a:rPr lang="en-US"/>
            <a:t>Certified Nursing Assistant (CNA)/Geriatric Nursing Assistants</a:t>
          </a:r>
        </a:p>
      </dgm:t>
    </dgm:pt>
    <dgm:pt modelId="{9D50E9BB-817B-4A17-BCD3-612D6B249072}" type="parTrans" cxnId="{94265B01-3C0B-4FC8-9235-1ACBEB6F9C6D}">
      <dgm:prSet/>
      <dgm:spPr/>
      <dgm:t>
        <a:bodyPr/>
        <a:lstStyle/>
        <a:p>
          <a:endParaRPr lang="en-US"/>
        </a:p>
      </dgm:t>
    </dgm:pt>
    <dgm:pt modelId="{5B529094-14C2-4440-9872-63B3626592D4}" type="sibTrans" cxnId="{94265B01-3C0B-4FC8-9235-1ACBEB6F9C6D}">
      <dgm:prSet/>
      <dgm:spPr/>
      <dgm:t>
        <a:bodyPr/>
        <a:lstStyle/>
        <a:p>
          <a:endParaRPr lang="en-US"/>
        </a:p>
      </dgm:t>
    </dgm:pt>
    <dgm:pt modelId="{7C69A2BD-EB58-4FF8-A9E5-CC2CB98FB54B}">
      <dgm:prSet/>
      <dgm:spPr/>
      <dgm:t>
        <a:bodyPr/>
        <a:lstStyle/>
        <a:p>
          <a:r>
            <a:rPr lang="en-US"/>
            <a:t>Removed CNA certification requirement for nursing students performing nursing assistant tasks outside of school sanctioned activities (Beginning Oct. 1, 2025)</a:t>
          </a:r>
        </a:p>
      </dgm:t>
    </dgm:pt>
    <dgm:pt modelId="{1CAA1EA4-186C-4F6D-A274-CE93663CE902}" type="parTrans" cxnId="{E4699F28-292B-43DA-986F-FB7452E9C7A1}">
      <dgm:prSet/>
      <dgm:spPr/>
      <dgm:t>
        <a:bodyPr/>
        <a:lstStyle/>
        <a:p>
          <a:endParaRPr lang="en-US"/>
        </a:p>
      </dgm:t>
    </dgm:pt>
    <dgm:pt modelId="{C1EF63F1-5829-49BC-917A-7C68296C0467}" type="sibTrans" cxnId="{E4699F28-292B-43DA-986F-FB7452E9C7A1}">
      <dgm:prSet/>
      <dgm:spPr/>
      <dgm:t>
        <a:bodyPr/>
        <a:lstStyle/>
        <a:p>
          <a:endParaRPr lang="en-US"/>
        </a:p>
      </dgm:t>
    </dgm:pt>
    <dgm:pt modelId="{D31B060A-8270-4A5D-91EC-DC7C0797A998}">
      <dgm:prSet/>
      <dgm:spPr/>
      <dgm:t>
        <a:bodyPr/>
        <a:lstStyle/>
        <a:p>
          <a:r>
            <a:rPr lang="en-US"/>
            <a:t>Maryland Board of Nursing will promulgate regulations to identify the portion of the nursing school curriculum that a student will need to complete to qualify</a:t>
          </a:r>
        </a:p>
      </dgm:t>
    </dgm:pt>
    <dgm:pt modelId="{C40E486E-2374-455D-8F23-FECA34678CD1}" type="parTrans" cxnId="{3805DCBE-2E9A-4A96-BE3C-AF244333749A}">
      <dgm:prSet/>
      <dgm:spPr/>
      <dgm:t>
        <a:bodyPr/>
        <a:lstStyle/>
        <a:p>
          <a:endParaRPr lang="en-US"/>
        </a:p>
      </dgm:t>
    </dgm:pt>
    <dgm:pt modelId="{46C08A31-AADC-4A8E-96EC-9D28EA1C1696}" type="sibTrans" cxnId="{3805DCBE-2E9A-4A96-BE3C-AF244333749A}">
      <dgm:prSet/>
      <dgm:spPr/>
      <dgm:t>
        <a:bodyPr/>
        <a:lstStyle/>
        <a:p>
          <a:endParaRPr lang="en-US"/>
        </a:p>
      </dgm:t>
    </dgm:pt>
    <dgm:pt modelId="{E2A2A64F-206D-43C3-B0CF-F7E220C99F00}">
      <dgm:prSet/>
      <dgm:spPr/>
      <dgm:t>
        <a:bodyPr/>
        <a:lstStyle/>
        <a:p>
          <a:r>
            <a:rPr lang="en-US"/>
            <a:t>Maryland Pathway to Nursing Pilot Program</a:t>
          </a:r>
        </a:p>
      </dgm:t>
    </dgm:pt>
    <dgm:pt modelId="{E56418AD-6F1E-430B-97BC-6130F617EE0F}" type="parTrans" cxnId="{7579C067-2F6F-49AA-9D1A-24CC501C451F}">
      <dgm:prSet/>
      <dgm:spPr/>
      <dgm:t>
        <a:bodyPr/>
        <a:lstStyle/>
        <a:p>
          <a:endParaRPr lang="en-US"/>
        </a:p>
      </dgm:t>
    </dgm:pt>
    <dgm:pt modelId="{E3760C55-38BD-4BA5-9E69-B4228606C270}" type="sibTrans" cxnId="{7579C067-2F6F-49AA-9D1A-24CC501C451F}">
      <dgm:prSet/>
      <dgm:spPr/>
      <dgm:t>
        <a:bodyPr/>
        <a:lstStyle/>
        <a:p>
          <a:endParaRPr lang="en-US"/>
        </a:p>
      </dgm:t>
    </dgm:pt>
    <dgm:pt modelId="{A55FA473-CE13-4EF0-A0EF-5F058DE6DBF2}">
      <dgm:prSet/>
      <dgm:spPr/>
      <dgm:t>
        <a:bodyPr/>
        <a:lstStyle/>
        <a:p>
          <a:r>
            <a:rPr lang="en-US"/>
            <a:t>Establishes an advisory committee to guide implementation</a:t>
          </a:r>
        </a:p>
      </dgm:t>
    </dgm:pt>
    <dgm:pt modelId="{BF63CCED-063F-4990-BD82-AACCF64690A7}" type="parTrans" cxnId="{1FA0AB5B-2D0E-41D7-B856-71DE23AC933F}">
      <dgm:prSet/>
      <dgm:spPr/>
      <dgm:t>
        <a:bodyPr/>
        <a:lstStyle/>
        <a:p>
          <a:endParaRPr lang="en-US"/>
        </a:p>
      </dgm:t>
    </dgm:pt>
    <dgm:pt modelId="{82C1BE33-3BB7-4F0A-ABCF-A8D221FF9661}" type="sibTrans" cxnId="{1FA0AB5B-2D0E-41D7-B856-71DE23AC933F}">
      <dgm:prSet/>
      <dgm:spPr/>
      <dgm:t>
        <a:bodyPr/>
        <a:lstStyle/>
        <a:p>
          <a:endParaRPr lang="en-US"/>
        </a:p>
      </dgm:t>
    </dgm:pt>
    <dgm:pt modelId="{3185B693-C760-48BB-A2F6-B590EDCAC745}">
      <dgm:prSet/>
      <dgm:spPr/>
      <dgm:t>
        <a:bodyPr/>
        <a:lstStyle/>
        <a:p>
          <a:r>
            <a:rPr lang="en-US"/>
            <a:t>Requires two geographically diverse pilot sites</a:t>
          </a:r>
        </a:p>
      </dgm:t>
    </dgm:pt>
    <dgm:pt modelId="{795BEC89-92FE-4B26-BAA5-F9E3DDC81909}" type="parTrans" cxnId="{A380FDBF-88CB-44AB-BD44-8D0B8FDCC5A4}">
      <dgm:prSet/>
      <dgm:spPr/>
      <dgm:t>
        <a:bodyPr/>
        <a:lstStyle/>
        <a:p>
          <a:endParaRPr lang="en-US"/>
        </a:p>
      </dgm:t>
    </dgm:pt>
    <dgm:pt modelId="{1DD359CC-1AA8-4B5A-9B67-ACF3ACFB9604}" type="sibTrans" cxnId="{A380FDBF-88CB-44AB-BD44-8D0B8FDCC5A4}">
      <dgm:prSet/>
      <dgm:spPr/>
      <dgm:t>
        <a:bodyPr/>
        <a:lstStyle/>
        <a:p>
          <a:endParaRPr lang="en-US"/>
        </a:p>
      </dgm:t>
    </dgm:pt>
    <dgm:pt modelId="{1C6BB970-58C3-41C7-9CA9-301FDC775D4F}">
      <dgm:prSet/>
      <dgm:spPr/>
      <dgm:t>
        <a:bodyPr/>
        <a:lstStyle/>
        <a:p>
          <a:r>
            <a:rPr lang="en-US"/>
            <a:t>Legislation creates phased in approach to create a single CNA designation that can be used across health care settings including skilled nursing facilities</a:t>
          </a:r>
        </a:p>
      </dgm:t>
    </dgm:pt>
    <dgm:pt modelId="{BFFEF47B-2729-4807-8F25-7A7FB6D3DBEC}" type="parTrans" cxnId="{00410529-8B00-4DF9-8CCE-B5AC5742036D}">
      <dgm:prSet/>
      <dgm:spPr/>
      <dgm:t>
        <a:bodyPr/>
        <a:lstStyle/>
        <a:p>
          <a:endParaRPr lang="en-US"/>
        </a:p>
      </dgm:t>
    </dgm:pt>
    <dgm:pt modelId="{E1351976-3D59-4C50-ADF0-02E3B78222C8}" type="sibTrans" cxnId="{00410529-8B00-4DF9-8CCE-B5AC5742036D}">
      <dgm:prSet/>
      <dgm:spPr/>
      <dgm:t>
        <a:bodyPr/>
        <a:lstStyle/>
        <a:p>
          <a:endParaRPr lang="en-US"/>
        </a:p>
      </dgm:t>
    </dgm:pt>
    <dgm:pt modelId="{8224BF95-CC2D-4037-B4BE-B56A1E9DC7B8}">
      <dgm:prSet/>
      <dgm:spPr/>
      <dgm:t>
        <a:bodyPr/>
        <a:lstStyle/>
        <a:p>
          <a:r>
            <a:rPr lang="en-US"/>
            <a:t>Provide supports for basic living expenses for licensed practical nursing (LPN) students </a:t>
          </a:r>
        </a:p>
      </dgm:t>
    </dgm:pt>
    <dgm:pt modelId="{4A158A8B-A986-4191-8107-D9F731F7257E}" type="parTrans" cxnId="{111FCFA3-8FC2-4936-9F32-C31886AF211E}">
      <dgm:prSet/>
      <dgm:spPr/>
      <dgm:t>
        <a:bodyPr/>
        <a:lstStyle/>
        <a:p>
          <a:endParaRPr lang="en-US"/>
        </a:p>
      </dgm:t>
    </dgm:pt>
    <dgm:pt modelId="{9F31DEAC-5743-45F1-8933-634359953ABD}" type="sibTrans" cxnId="{111FCFA3-8FC2-4936-9F32-C31886AF211E}">
      <dgm:prSet/>
      <dgm:spPr/>
      <dgm:t>
        <a:bodyPr/>
        <a:lstStyle/>
        <a:p>
          <a:endParaRPr lang="en-US"/>
        </a:p>
      </dgm:t>
    </dgm:pt>
    <dgm:pt modelId="{DEAA61E4-12AB-4B89-B7AC-D4FB0D1D6D4F}" type="pres">
      <dgm:prSet presAssocID="{90A1C7F0-BC4A-4D10-8158-7EF30A065A85}" presName="linear" presStyleCnt="0">
        <dgm:presLayoutVars>
          <dgm:animLvl val="lvl"/>
          <dgm:resizeHandles val="exact"/>
        </dgm:presLayoutVars>
      </dgm:prSet>
      <dgm:spPr/>
    </dgm:pt>
    <dgm:pt modelId="{015152B8-75D0-434A-B398-A5D82E6AE898}" type="pres">
      <dgm:prSet presAssocID="{3026EDAC-D268-4C52-8F33-832F373B310A}" presName="parentText" presStyleLbl="node1" presStyleIdx="0" presStyleCnt="2">
        <dgm:presLayoutVars>
          <dgm:chMax val="0"/>
          <dgm:bulletEnabled val="1"/>
        </dgm:presLayoutVars>
      </dgm:prSet>
      <dgm:spPr/>
    </dgm:pt>
    <dgm:pt modelId="{0BE6C1E9-0ABD-4BE7-95AC-86E75056188C}" type="pres">
      <dgm:prSet presAssocID="{3026EDAC-D268-4C52-8F33-832F373B310A}" presName="childText" presStyleLbl="revTx" presStyleIdx="0" presStyleCnt="2">
        <dgm:presLayoutVars>
          <dgm:bulletEnabled val="1"/>
        </dgm:presLayoutVars>
      </dgm:prSet>
      <dgm:spPr/>
    </dgm:pt>
    <dgm:pt modelId="{F71EBEE4-6F82-4FAC-9178-B96915DE2D55}" type="pres">
      <dgm:prSet presAssocID="{E2A2A64F-206D-43C3-B0CF-F7E220C99F00}" presName="parentText" presStyleLbl="node1" presStyleIdx="1" presStyleCnt="2">
        <dgm:presLayoutVars>
          <dgm:chMax val="0"/>
          <dgm:bulletEnabled val="1"/>
        </dgm:presLayoutVars>
      </dgm:prSet>
      <dgm:spPr/>
    </dgm:pt>
    <dgm:pt modelId="{7D7423AD-A129-4461-BF70-8D8528B2045C}" type="pres">
      <dgm:prSet presAssocID="{E2A2A64F-206D-43C3-B0CF-F7E220C99F00}" presName="childText" presStyleLbl="revTx" presStyleIdx="1" presStyleCnt="2">
        <dgm:presLayoutVars>
          <dgm:bulletEnabled val="1"/>
        </dgm:presLayoutVars>
      </dgm:prSet>
      <dgm:spPr/>
    </dgm:pt>
  </dgm:ptLst>
  <dgm:cxnLst>
    <dgm:cxn modelId="{94265B01-3C0B-4FC8-9235-1ACBEB6F9C6D}" srcId="{90A1C7F0-BC4A-4D10-8158-7EF30A065A85}" destId="{3026EDAC-D268-4C52-8F33-832F373B310A}" srcOrd="0" destOrd="0" parTransId="{9D50E9BB-817B-4A17-BCD3-612D6B249072}" sibTransId="{5B529094-14C2-4440-9872-63B3626592D4}"/>
    <dgm:cxn modelId="{D470830B-6591-4CE3-88CA-858C5C41B8B8}" type="presOf" srcId="{7C69A2BD-EB58-4FF8-A9E5-CC2CB98FB54B}" destId="{0BE6C1E9-0ABD-4BE7-95AC-86E75056188C}" srcOrd="0" destOrd="1" presId="urn:microsoft.com/office/officeart/2005/8/layout/vList2"/>
    <dgm:cxn modelId="{C9D76913-4B32-4F34-AA6E-5D14C2FF5FA9}" type="presOf" srcId="{D31B060A-8270-4A5D-91EC-DC7C0797A998}" destId="{0BE6C1E9-0ABD-4BE7-95AC-86E75056188C}" srcOrd="0" destOrd="2" presId="urn:microsoft.com/office/officeart/2005/8/layout/vList2"/>
    <dgm:cxn modelId="{39B5B01F-F8DD-4146-B2A6-EF4ABAE3350D}" type="presOf" srcId="{3026EDAC-D268-4C52-8F33-832F373B310A}" destId="{015152B8-75D0-434A-B398-A5D82E6AE898}" srcOrd="0" destOrd="0" presId="urn:microsoft.com/office/officeart/2005/8/layout/vList2"/>
    <dgm:cxn modelId="{14684021-8F08-4AC8-B520-11971D228811}" type="presOf" srcId="{1C6BB970-58C3-41C7-9CA9-301FDC775D4F}" destId="{0BE6C1E9-0ABD-4BE7-95AC-86E75056188C}" srcOrd="0" destOrd="0" presId="urn:microsoft.com/office/officeart/2005/8/layout/vList2"/>
    <dgm:cxn modelId="{9BBA6E23-11D5-45AE-B33F-7B8DB37CD4CD}" type="presOf" srcId="{90A1C7F0-BC4A-4D10-8158-7EF30A065A85}" destId="{DEAA61E4-12AB-4B89-B7AC-D4FB0D1D6D4F}" srcOrd="0" destOrd="0" presId="urn:microsoft.com/office/officeart/2005/8/layout/vList2"/>
    <dgm:cxn modelId="{E4699F28-292B-43DA-986F-FB7452E9C7A1}" srcId="{3026EDAC-D268-4C52-8F33-832F373B310A}" destId="{7C69A2BD-EB58-4FF8-A9E5-CC2CB98FB54B}" srcOrd="1" destOrd="0" parTransId="{1CAA1EA4-186C-4F6D-A274-CE93663CE902}" sibTransId="{C1EF63F1-5829-49BC-917A-7C68296C0467}"/>
    <dgm:cxn modelId="{00410529-8B00-4DF9-8CCE-B5AC5742036D}" srcId="{3026EDAC-D268-4C52-8F33-832F373B310A}" destId="{1C6BB970-58C3-41C7-9CA9-301FDC775D4F}" srcOrd="0" destOrd="0" parTransId="{BFFEF47B-2729-4807-8F25-7A7FB6D3DBEC}" sibTransId="{E1351976-3D59-4C50-ADF0-02E3B78222C8}"/>
    <dgm:cxn modelId="{1FA0AB5B-2D0E-41D7-B856-71DE23AC933F}" srcId="{E2A2A64F-206D-43C3-B0CF-F7E220C99F00}" destId="{A55FA473-CE13-4EF0-A0EF-5F058DE6DBF2}" srcOrd="1" destOrd="0" parTransId="{BF63CCED-063F-4990-BD82-AACCF64690A7}" sibTransId="{82C1BE33-3BB7-4F0A-ABCF-A8D221FF9661}"/>
    <dgm:cxn modelId="{7579C067-2F6F-49AA-9D1A-24CC501C451F}" srcId="{90A1C7F0-BC4A-4D10-8158-7EF30A065A85}" destId="{E2A2A64F-206D-43C3-B0CF-F7E220C99F00}" srcOrd="1" destOrd="0" parTransId="{E56418AD-6F1E-430B-97BC-6130F617EE0F}" sibTransId="{E3760C55-38BD-4BA5-9E69-B4228606C270}"/>
    <dgm:cxn modelId="{1662E16D-5BC3-4937-BB8C-C8C6B53A4581}" type="presOf" srcId="{A55FA473-CE13-4EF0-A0EF-5F058DE6DBF2}" destId="{7D7423AD-A129-4461-BF70-8D8528B2045C}" srcOrd="0" destOrd="1" presId="urn:microsoft.com/office/officeart/2005/8/layout/vList2"/>
    <dgm:cxn modelId="{A6C21671-A12E-4B14-AFD4-CC63321A8684}" type="presOf" srcId="{8224BF95-CC2D-4037-B4BE-B56A1E9DC7B8}" destId="{7D7423AD-A129-4461-BF70-8D8528B2045C}" srcOrd="0" destOrd="0" presId="urn:microsoft.com/office/officeart/2005/8/layout/vList2"/>
    <dgm:cxn modelId="{111FCFA3-8FC2-4936-9F32-C31886AF211E}" srcId="{E2A2A64F-206D-43C3-B0CF-F7E220C99F00}" destId="{8224BF95-CC2D-4037-B4BE-B56A1E9DC7B8}" srcOrd="0" destOrd="0" parTransId="{4A158A8B-A986-4191-8107-D9F731F7257E}" sibTransId="{9F31DEAC-5743-45F1-8933-634359953ABD}"/>
    <dgm:cxn modelId="{2FF504A8-DBD6-4D3A-BD9C-DF876E15103C}" type="presOf" srcId="{3185B693-C760-48BB-A2F6-B590EDCAC745}" destId="{7D7423AD-A129-4461-BF70-8D8528B2045C}" srcOrd="0" destOrd="2" presId="urn:microsoft.com/office/officeart/2005/8/layout/vList2"/>
    <dgm:cxn modelId="{05E799AB-B46F-4B38-B06C-01D5EC07E50E}" type="presOf" srcId="{E2A2A64F-206D-43C3-B0CF-F7E220C99F00}" destId="{F71EBEE4-6F82-4FAC-9178-B96915DE2D55}" srcOrd="0" destOrd="0" presId="urn:microsoft.com/office/officeart/2005/8/layout/vList2"/>
    <dgm:cxn modelId="{3805DCBE-2E9A-4A96-BE3C-AF244333749A}" srcId="{3026EDAC-D268-4C52-8F33-832F373B310A}" destId="{D31B060A-8270-4A5D-91EC-DC7C0797A998}" srcOrd="2" destOrd="0" parTransId="{C40E486E-2374-455D-8F23-FECA34678CD1}" sibTransId="{46C08A31-AADC-4A8E-96EC-9D28EA1C1696}"/>
    <dgm:cxn modelId="{A380FDBF-88CB-44AB-BD44-8D0B8FDCC5A4}" srcId="{E2A2A64F-206D-43C3-B0CF-F7E220C99F00}" destId="{3185B693-C760-48BB-A2F6-B590EDCAC745}" srcOrd="2" destOrd="0" parTransId="{795BEC89-92FE-4B26-BAA5-F9E3DDC81909}" sibTransId="{1DD359CC-1AA8-4B5A-9B67-ACF3ACFB9604}"/>
    <dgm:cxn modelId="{E380BA3A-4F2C-42C4-9F79-B6CD04CB5458}" type="presParOf" srcId="{DEAA61E4-12AB-4B89-B7AC-D4FB0D1D6D4F}" destId="{015152B8-75D0-434A-B398-A5D82E6AE898}" srcOrd="0" destOrd="0" presId="urn:microsoft.com/office/officeart/2005/8/layout/vList2"/>
    <dgm:cxn modelId="{39E42ED7-289D-4773-A2A2-AADE187C3B04}" type="presParOf" srcId="{DEAA61E4-12AB-4B89-B7AC-D4FB0D1D6D4F}" destId="{0BE6C1E9-0ABD-4BE7-95AC-86E75056188C}" srcOrd="1" destOrd="0" presId="urn:microsoft.com/office/officeart/2005/8/layout/vList2"/>
    <dgm:cxn modelId="{7C704F72-F314-4BCF-B385-C1F0278DAE0A}" type="presParOf" srcId="{DEAA61E4-12AB-4B89-B7AC-D4FB0D1D6D4F}" destId="{F71EBEE4-6F82-4FAC-9178-B96915DE2D55}" srcOrd="2" destOrd="0" presId="urn:microsoft.com/office/officeart/2005/8/layout/vList2"/>
    <dgm:cxn modelId="{90A25B6B-F1B5-4C4E-9247-749ED99A23FE}" type="presParOf" srcId="{DEAA61E4-12AB-4B89-B7AC-D4FB0D1D6D4F}" destId="{7D7423AD-A129-4461-BF70-8D8528B2045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5DD4C3-FF6D-4B8A-A62F-ADA0344309A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E915719-9265-4C27-BC4F-FF3449CC4B58}">
      <dgm:prSet/>
      <dgm:spPr/>
      <dgm:t>
        <a:bodyPr/>
        <a:lstStyle/>
        <a:p>
          <a:r>
            <a:rPr lang="en-US"/>
            <a:t>Security Guard Certification and Training     </a:t>
          </a:r>
        </a:p>
      </dgm:t>
    </dgm:pt>
    <dgm:pt modelId="{397CB4F1-B910-4C1C-8517-16382EE00D6E}" type="parTrans" cxnId="{E1D2EC81-45D8-4BF2-98E7-DE7045772929}">
      <dgm:prSet/>
      <dgm:spPr/>
      <dgm:t>
        <a:bodyPr/>
        <a:lstStyle/>
        <a:p>
          <a:endParaRPr lang="en-US"/>
        </a:p>
      </dgm:t>
    </dgm:pt>
    <dgm:pt modelId="{9B0AC2D6-228B-44DD-B866-E8E9C03AF027}" type="sibTrans" cxnId="{E1D2EC81-45D8-4BF2-98E7-DE7045772929}">
      <dgm:prSet/>
      <dgm:spPr/>
      <dgm:t>
        <a:bodyPr/>
        <a:lstStyle/>
        <a:p>
          <a:endParaRPr lang="en-US"/>
        </a:p>
      </dgm:t>
    </dgm:pt>
    <dgm:pt modelId="{A630A2A7-A7F6-48EF-A84D-71A5235ABA00}">
      <dgm:prSet/>
      <dgm:spPr/>
      <dgm:t>
        <a:bodyPr/>
        <a:lstStyle/>
        <a:p>
          <a:r>
            <a:rPr lang="en-US"/>
            <a:t>Delayed implementation date of legislation passed in 2023 to Jan. 1, 2025 to allow time for hospital security guards to be certified and complete required 12 hours of training</a:t>
          </a:r>
        </a:p>
      </dgm:t>
    </dgm:pt>
    <dgm:pt modelId="{6A8BE9E7-E754-413E-8C98-9E80EBDA2D3B}" type="parTrans" cxnId="{33A13816-96C3-4F58-AB1F-939F10D94191}">
      <dgm:prSet/>
      <dgm:spPr/>
      <dgm:t>
        <a:bodyPr/>
        <a:lstStyle/>
        <a:p>
          <a:endParaRPr lang="en-US"/>
        </a:p>
      </dgm:t>
    </dgm:pt>
    <dgm:pt modelId="{17A5F4D5-23F8-4180-8430-01190574ED7D}" type="sibTrans" cxnId="{33A13816-96C3-4F58-AB1F-939F10D94191}">
      <dgm:prSet/>
      <dgm:spPr/>
      <dgm:t>
        <a:bodyPr/>
        <a:lstStyle/>
        <a:p>
          <a:endParaRPr lang="en-US"/>
        </a:p>
      </dgm:t>
    </dgm:pt>
    <dgm:pt modelId="{A8A054BE-44C9-4C6E-93B1-B80522EBC338}">
      <dgm:prSet/>
      <dgm:spPr/>
      <dgm:t>
        <a:bodyPr/>
        <a:lstStyle/>
        <a:p>
          <a:r>
            <a:rPr lang="en-US"/>
            <a:t>Created alternative aggregate 7 day reporting of code greens and code purples instead of individual use of force reporting by incident</a:t>
          </a:r>
        </a:p>
      </dgm:t>
    </dgm:pt>
    <dgm:pt modelId="{B1360147-C365-4658-B4AB-ED19DC3B8F87}" type="parTrans" cxnId="{7DDAF21F-0A96-4686-BC8A-64B4237F7763}">
      <dgm:prSet/>
      <dgm:spPr/>
      <dgm:t>
        <a:bodyPr/>
        <a:lstStyle/>
        <a:p>
          <a:endParaRPr lang="en-US"/>
        </a:p>
      </dgm:t>
    </dgm:pt>
    <dgm:pt modelId="{D668CB11-3394-4AE6-9086-2BA74FE9A279}" type="sibTrans" cxnId="{7DDAF21F-0A96-4686-BC8A-64B4237F7763}">
      <dgm:prSet/>
      <dgm:spPr/>
      <dgm:t>
        <a:bodyPr/>
        <a:lstStyle/>
        <a:p>
          <a:endParaRPr lang="en-US"/>
        </a:p>
      </dgm:t>
    </dgm:pt>
    <dgm:pt modelId="{B76DDCE9-51AC-464A-86DC-A335A09EA196}">
      <dgm:prSet/>
      <dgm:spPr/>
      <dgm:t>
        <a:bodyPr/>
        <a:lstStyle/>
        <a:p>
          <a:r>
            <a:rPr lang="en-US"/>
            <a:t>Physician Assistants (PAs)</a:t>
          </a:r>
        </a:p>
      </dgm:t>
    </dgm:pt>
    <dgm:pt modelId="{C3822609-5F3D-4C69-B8EF-7C29F30AB022}" type="parTrans" cxnId="{B15C26D4-7F73-49E7-8936-0347038B7744}">
      <dgm:prSet/>
      <dgm:spPr/>
      <dgm:t>
        <a:bodyPr/>
        <a:lstStyle/>
        <a:p>
          <a:endParaRPr lang="en-US"/>
        </a:p>
      </dgm:t>
    </dgm:pt>
    <dgm:pt modelId="{6D3AD1E3-C1F4-4BA3-9AA2-DC8DFBC0BC95}" type="sibTrans" cxnId="{B15C26D4-7F73-49E7-8936-0347038B7744}">
      <dgm:prSet/>
      <dgm:spPr/>
      <dgm:t>
        <a:bodyPr/>
        <a:lstStyle/>
        <a:p>
          <a:endParaRPr lang="en-US"/>
        </a:p>
      </dgm:t>
    </dgm:pt>
    <dgm:pt modelId="{69D66864-51AC-4926-88BF-FAE1A0E57462}">
      <dgm:prSet/>
      <dgm:spPr/>
      <dgm:t>
        <a:bodyPr/>
        <a:lstStyle/>
        <a:p>
          <a:r>
            <a:rPr lang="en-US"/>
            <a:t>Removed the requirement for the Board to approve advanced duties in exempt facilities including hospitals if certain conditions are met (i.e. supervising physician has been credentialed by the exempt facility and the advanced duty is reviewed and approved by the exempt facility)</a:t>
          </a:r>
        </a:p>
      </dgm:t>
    </dgm:pt>
    <dgm:pt modelId="{EC9661A1-9888-4477-8175-C17C41618FAF}" type="parTrans" cxnId="{D916D731-8964-49CB-8FE8-945E0EC957A6}">
      <dgm:prSet/>
      <dgm:spPr/>
      <dgm:t>
        <a:bodyPr/>
        <a:lstStyle/>
        <a:p>
          <a:endParaRPr lang="en-US"/>
        </a:p>
      </dgm:t>
    </dgm:pt>
    <dgm:pt modelId="{A340E057-7C57-41FF-A596-9A4105C7295E}" type="sibTrans" cxnId="{D916D731-8964-49CB-8FE8-945E0EC957A6}">
      <dgm:prSet/>
      <dgm:spPr/>
      <dgm:t>
        <a:bodyPr/>
        <a:lstStyle/>
        <a:p>
          <a:endParaRPr lang="en-US"/>
        </a:p>
      </dgm:t>
    </dgm:pt>
    <dgm:pt modelId="{5CE4F452-4F44-486E-AE5B-0E7540395E7C}">
      <dgm:prSet/>
      <dgm:spPr/>
      <dgm:t>
        <a:bodyPr/>
        <a:lstStyle/>
        <a:p>
          <a:r>
            <a:rPr lang="en-US"/>
            <a:t>Defeated legislation to add requirements to surgical technicians’ training</a:t>
          </a:r>
        </a:p>
      </dgm:t>
    </dgm:pt>
    <dgm:pt modelId="{470D7F80-4100-415A-8711-61D4D849863A}" type="parTrans" cxnId="{1B8A0E48-49A2-4702-A559-5B1708F5105A}">
      <dgm:prSet/>
      <dgm:spPr/>
      <dgm:t>
        <a:bodyPr/>
        <a:lstStyle/>
        <a:p>
          <a:endParaRPr lang="en-US"/>
        </a:p>
      </dgm:t>
    </dgm:pt>
    <dgm:pt modelId="{2908CB28-0E77-4BD7-A9C5-778A2EF77A0E}" type="sibTrans" cxnId="{1B8A0E48-49A2-4702-A559-5B1708F5105A}">
      <dgm:prSet/>
      <dgm:spPr/>
      <dgm:t>
        <a:bodyPr/>
        <a:lstStyle/>
        <a:p>
          <a:endParaRPr lang="en-US"/>
        </a:p>
      </dgm:t>
    </dgm:pt>
    <dgm:pt modelId="{CCA7E980-A9E1-46CB-A32F-82C3A4FBE9D3}">
      <dgm:prSet/>
      <dgm:spPr/>
      <dgm:t>
        <a:bodyPr/>
        <a:lstStyle/>
        <a:p>
          <a:r>
            <a:rPr lang="en-US"/>
            <a:t>Modernized PA practice by allowing for collaboration agreements instead of delegation agreements</a:t>
          </a:r>
        </a:p>
      </dgm:t>
    </dgm:pt>
    <dgm:pt modelId="{FEDBD0DD-92DA-4E3E-BF32-A90F0A7B3FF0}" type="parTrans" cxnId="{614B0198-49A0-4608-916D-3E3CE80F832B}">
      <dgm:prSet/>
      <dgm:spPr/>
      <dgm:t>
        <a:bodyPr/>
        <a:lstStyle/>
        <a:p>
          <a:endParaRPr lang="en-US"/>
        </a:p>
      </dgm:t>
    </dgm:pt>
    <dgm:pt modelId="{BE17193D-A375-4349-A314-99BF6B234A52}" type="sibTrans" cxnId="{614B0198-49A0-4608-916D-3E3CE80F832B}">
      <dgm:prSet/>
      <dgm:spPr/>
      <dgm:t>
        <a:bodyPr/>
        <a:lstStyle/>
        <a:p>
          <a:endParaRPr lang="en-US"/>
        </a:p>
      </dgm:t>
    </dgm:pt>
    <dgm:pt modelId="{AAD3B516-9E1F-4205-8FD5-BEE65FCACF87}">
      <dgm:prSet/>
      <dgm:spPr/>
      <dgm:t>
        <a:bodyPr/>
        <a:lstStyle/>
        <a:p>
          <a:r>
            <a:rPr lang="en-US"/>
            <a:t>MHA will convene a member group in the interim to discuss the new reporting requirement </a:t>
          </a:r>
        </a:p>
      </dgm:t>
    </dgm:pt>
    <dgm:pt modelId="{5E99CF94-F394-4001-A9F4-734A9C2CEC01}" type="parTrans" cxnId="{44FA95DA-329C-404A-8039-735BA7B6D718}">
      <dgm:prSet/>
      <dgm:spPr/>
      <dgm:t>
        <a:bodyPr/>
        <a:lstStyle/>
        <a:p>
          <a:endParaRPr lang="en-US"/>
        </a:p>
      </dgm:t>
    </dgm:pt>
    <dgm:pt modelId="{2B47C5A6-1F6B-4F77-B7ED-00B78528E655}" type="sibTrans" cxnId="{44FA95DA-329C-404A-8039-735BA7B6D718}">
      <dgm:prSet/>
      <dgm:spPr/>
      <dgm:t>
        <a:bodyPr/>
        <a:lstStyle/>
        <a:p>
          <a:endParaRPr lang="en-US"/>
        </a:p>
      </dgm:t>
    </dgm:pt>
    <dgm:pt modelId="{36290FCC-4867-4D1E-AE6E-6AEF03865858}">
      <dgm:prSet/>
      <dgm:spPr/>
      <dgm:t>
        <a:bodyPr/>
        <a:lstStyle/>
        <a:p>
          <a:r>
            <a:rPr lang="en-US"/>
            <a:t>Adds PAs to the medical malpractice statute</a:t>
          </a:r>
        </a:p>
      </dgm:t>
    </dgm:pt>
    <dgm:pt modelId="{CC8EF5D0-F0CD-462A-9A78-86C1976F113B}" type="parTrans" cxnId="{0E6404F1-464D-444B-B12A-35C43003F38B}">
      <dgm:prSet/>
      <dgm:spPr/>
      <dgm:t>
        <a:bodyPr/>
        <a:lstStyle/>
        <a:p>
          <a:endParaRPr lang="en-US"/>
        </a:p>
      </dgm:t>
    </dgm:pt>
    <dgm:pt modelId="{3F4A08DF-3853-4434-A33A-AD9EB7626CAC}" type="sibTrans" cxnId="{0E6404F1-464D-444B-B12A-35C43003F38B}">
      <dgm:prSet/>
      <dgm:spPr/>
      <dgm:t>
        <a:bodyPr/>
        <a:lstStyle/>
        <a:p>
          <a:endParaRPr lang="en-US"/>
        </a:p>
      </dgm:t>
    </dgm:pt>
    <dgm:pt modelId="{CF77797B-D86A-438A-8AB5-2B214B6BFFD8}" type="pres">
      <dgm:prSet presAssocID="{F55DD4C3-FF6D-4B8A-A62F-ADA0344309AA}" presName="linear" presStyleCnt="0">
        <dgm:presLayoutVars>
          <dgm:animLvl val="lvl"/>
          <dgm:resizeHandles val="exact"/>
        </dgm:presLayoutVars>
      </dgm:prSet>
      <dgm:spPr/>
    </dgm:pt>
    <dgm:pt modelId="{33744D5E-704B-4BA6-AAE2-AAD825ABBC4A}" type="pres">
      <dgm:prSet presAssocID="{5E915719-9265-4C27-BC4F-FF3449CC4B58}" presName="parentText" presStyleLbl="node1" presStyleIdx="0" presStyleCnt="3">
        <dgm:presLayoutVars>
          <dgm:chMax val="0"/>
          <dgm:bulletEnabled val="1"/>
        </dgm:presLayoutVars>
      </dgm:prSet>
      <dgm:spPr/>
    </dgm:pt>
    <dgm:pt modelId="{9B7E95F2-692A-471C-A03A-962372B6E171}" type="pres">
      <dgm:prSet presAssocID="{5E915719-9265-4C27-BC4F-FF3449CC4B58}" presName="childText" presStyleLbl="revTx" presStyleIdx="0" presStyleCnt="2">
        <dgm:presLayoutVars>
          <dgm:bulletEnabled val="1"/>
        </dgm:presLayoutVars>
      </dgm:prSet>
      <dgm:spPr/>
    </dgm:pt>
    <dgm:pt modelId="{7F999F49-C8B6-409C-A946-2853D0E9D78F}" type="pres">
      <dgm:prSet presAssocID="{B76DDCE9-51AC-464A-86DC-A335A09EA196}" presName="parentText" presStyleLbl="node1" presStyleIdx="1" presStyleCnt="3">
        <dgm:presLayoutVars>
          <dgm:chMax val="0"/>
          <dgm:bulletEnabled val="1"/>
        </dgm:presLayoutVars>
      </dgm:prSet>
      <dgm:spPr/>
    </dgm:pt>
    <dgm:pt modelId="{1D7938F1-469C-4FE6-B391-4B1D7F72ABB9}" type="pres">
      <dgm:prSet presAssocID="{B76DDCE9-51AC-464A-86DC-A335A09EA196}" presName="childText" presStyleLbl="revTx" presStyleIdx="1" presStyleCnt="2">
        <dgm:presLayoutVars>
          <dgm:bulletEnabled val="1"/>
        </dgm:presLayoutVars>
      </dgm:prSet>
      <dgm:spPr/>
    </dgm:pt>
    <dgm:pt modelId="{C3DEB604-9A1D-4B3B-83BA-F4EB9BDB2561}" type="pres">
      <dgm:prSet presAssocID="{5CE4F452-4F44-486E-AE5B-0E7540395E7C}" presName="parentText" presStyleLbl="node1" presStyleIdx="2" presStyleCnt="3">
        <dgm:presLayoutVars>
          <dgm:chMax val="0"/>
          <dgm:bulletEnabled val="1"/>
        </dgm:presLayoutVars>
      </dgm:prSet>
      <dgm:spPr/>
    </dgm:pt>
  </dgm:ptLst>
  <dgm:cxnLst>
    <dgm:cxn modelId="{68F2A511-AB3A-4383-8D9B-C3DB49ACF21F}" type="presOf" srcId="{A630A2A7-A7F6-48EF-A84D-71A5235ABA00}" destId="{9B7E95F2-692A-471C-A03A-962372B6E171}" srcOrd="0" destOrd="0" presId="urn:microsoft.com/office/officeart/2005/8/layout/vList2"/>
    <dgm:cxn modelId="{33A13816-96C3-4F58-AB1F-939F10D94191}" srcId="{5E915719-9265-4C27-BC4F-FF3449CC4B58}" destId="{A630A2A7-A7F6-48EF-A84D-71A5235ABA00}" srcOrd="0" destOrd="0" parTransId="{6A8BE9E7-E754-413E-8C98-9E80EBDA2D3B}" sibTransId="{17A5F4D5-23F8-4180-8430-01190574ED7D}"/>
    <dgm:cxn modelId="{7D427E1F-5214-4461-9A1F-E22DE66CA485}" type="presOf" srcId="{F55DD4C3-FF6D-4B8A-A62F-ADA0344309AA}" destId="{CF77797B-D86A-438A-8AB5-2B214B6BFFD8}" srcOrd="0" destOrd="0" presId="urn:microsoft.com/office/officeart/2005/8/layout/vList2"/>
    <dgm:cxn modelId="{7DDAF21F-0A96-4686-BC8A-64B4237F7763}" srcId="{5E915719-9265-4C27-BC4F-FF3449CC4B58}" destId="{A8A054BE-44C9-4C6E-93B1-B80522EBC338}" srcOrd="1" destOrd="0" parTransId="{B1360147-C365-4658-B4AB-ED19DC3B8F87}" sibTransId="{D668CB11-3394-4AE6-9086-2BA74FE9A279}"/>
    <dgm:cxn modelId="{1A53152C-E0D9-466E-A789-3668EC1EF5D9}" type="presOf" srcId="{69D66864-51AC-4926-88BF-FAE1A0E57462}" destId="{1D7938F1-469C-4FE6-B391-4B1D7F72ABB9}" srcOrd="0" destOrd="1" presId="urn:microsoft.com/office/officeart/2005/8/layout/vList2"/>
    <dgm:cxn modelId="{D916D731-8964-49CB-8FE8-945E0EC957A6}" srcId="{B76DDCE9-51AC-464A-86DC-A335A09EA196}" destId="{69D66864-51AC-4926-88BF-FAE1A0E57462}" srcOrd="1" destOrd="0" parTransId="{EC9661A1-9888-4477-8175-C17C41618FAF}" sibTransId="{A340E057-7C57-41FF-A596-9A4105C7295E}"/>
    <dgm:cxn modelId="{A4AAD160-6AA7-4386-93CF-707725004590}" type="presOf" srcId="{B76DDCE9-51AC-464A-86DC-A335A09EA196}" destId="{7F999F49-C8B6-409C-A946-2853D0E9D78F}" srcOrd="0" destOrd="0" presId="urn:microsoft.com/office/officeart/2005/8/layout/vList2"/>
    <dgm:cxn modelId="{1B8A0E48-49A2-4702-A559-5B1708F5105A}" srcId="{F55DD4C3-FF6D-4B8A-A62F-ADA0344309AA}" destId="{5CE4F452-4F44-486E-AE5B-0E7540395E7C}" srcOrd="2" destOrd="0" parTransId="{470D7F80-4100-415A-8711-61D4D849863A}" sibTransId="{2908CB28-0E77-4BD7-A9C5-778A2EF77A0E}"/>
    <dgm:cxn modelId="{67387B6C-B2DD-42C6-9ED8-372E38BC639E}" type="presOf" srcId="{AAD3B516-9E1F-4205-8FD5-BEE65FCACF87}" destId="{9B7E95F2-692A-471C-A03A-962372B6E171}" srcOrd="0" destOrd="2" presId="urn:microsoft.com/office/officeart/2005/8/layout/vList2"/>
    <dgm:cxn modelId="{E1D2EC81-45D8-4BF2-98E7-DE7045772929}" srcId="{F55DD4C3-FF6D-4B8A-A62F-ADA0344309AA}" destId="{5E915719-9265-4C27-BC4F-FF3449CC4B58}" srcOrd="0" destOrd="0" parTransId="{397CB4F1-B910-4C1C-8517-16382EE00D6E}" sibTransId="{9B0AC2D6-228B-44DD-B866-E8E9C03AF027}"/>
    <dgm:cxn modelId="{614B0198-49A0-4608-916D-3E3CE80F832B}" srcId="{B76DDCE9-51AC-464A-86DC-A335A09EA196}" destId="{CCA7E980-A9E1-46CB-A32F-82C3A4FBE9D3}" srcOrd="0" destOrd="0" parTransId="{FEDBD0DD-92DA-4E3E-BF32-A90F0A7B3FF0}" sibTransId="{BE17193D-A375-4349-A314-99BF6B234A52}"/>
    <dgm:cxn modelId="{D91AE9A2-AA3E-49F9-9670-6814E42E75F4}" type="presOf" srcId="{36290FCC-4867-4D1E-AE6E-6AEF03865858}" destId="{1D7938F1-469C-4FE6-B391-4B1D7F72ABB9}" srcOrd="0" destOrd="2" presId="urn:microsoft.com/office/officeart/2005/8/layout/vList2"/>
    <dgm:cxn modelId="{792D71C7-F80B-48D0-874B-7A7321CCC1DA}" type="presOf" srcId="{A8A054BE-44C9-4C6E-93B1-B80522EBC338}" destId="{9B7E95F2-692A-471C-A03A-962372B6E171}" srcOrd="0" destOrd="1" presId="urn:microsoft.com/office/officeart/2005/8/layout/vList2"/>
    <dgm:cxn modelId="{B15C26D4-7F73-49E7-8936-0347038B7744}" srcId="{F55DD4C3-FF6D-4B8A-A62F-ADA0344309AA}" destId="{B76DDCE9-51AC-464A-86DC-A335A09EA196}" srcOrd="1" destOrd="0" parTransId="{C3822609-5F3D-4C69-B8EF-7C29F30AB022}" sibTransId="{6D3AD1E3-C1F4-4BA3-9AA2-DC8DFBC0BC95}"/>
    <dgm:cxn modelId="{174DF3D8-1B5F-4F80-B127-419CCD7B909F}" type="presOf" srcId="{5E915719-9265-4C27-BC4F-FF3449CC4B58}" destId="{33744D5E-704B-4BA6-AAE2-AAD825ABBC4A}" srcOrd="0" destOrd="0" presId="urn:microsoft.com/office/officeart/2005/8/layout/vList2"/>
    <dgm:cxn modelId="{44FA95DA-329C-404A-8039-735BA7B6D718}" srcId="{5E915719-9265-4C27-BC4F-FF3449CC4B58}" destId="{AAD3B516-9E1F-4205-8FD5-BEE65FCACF87}" srcOrd="2" destOrd="0" parTransId="{5E99CF94-F394-4001-A9F4-734A9C2CEC01}" sibTransId="{2B47C5A6-1F6B-4F77-B7ED-00B78528E655}"/>
    <dgm:cxn modelId="{71EC49DE-CC01-4C2C-999D-BE6A67705E9E}" type="presOf" srcId="{CCA7E980-A9E1-46CB-A32F-82C3A4FBE9D3}" destId="{1D7938F1-469C-4FE6-B391-4B1D7F72ABB9}" srcOrd="0" destOrd="0" presId="urn:microsoft.com/office/officeart/2005/8/layout/vList2"/>
    <dgm:cxn modelId="{0E6404F1-464D-444B-B12A-35C43003F38B}" srcId="{B76DDCE9-51AC-464A-86DC-A335A09EA196}" destId="{36290FCC-4867-4D1E-AE6E-6AEF03865858}" srcOrd="2" destOrd="0" parTransId="{CC8EF5D0-F0CD-462A-9A78-86C1976F113B}" sibTransId="{3F4A08DF-3853-4434-A33A-AD9EB7626CAC}"/>
    <dgm:cxn modelId="{60799AFF-9910-45E3-9D35-A49479CF6FC1}" type="presOf" srcId="{5CE4F452-4F44-486E-AE5B-0E7540395E7C}" destId="{C3DEB604-9A1D-4B3B-83BA-F4EB9BDB2561}" srcOrd="0" destOrd="0" presId="urn:microsoft.com/office/officeart/2005/8/layout/vList2"/>
    <dgm:cxn modelId="{A05E393A-AC33-40AF-9C1B-D7D1F396F5A7}" type="presParOf" srcId="{CF77797B-D86A-438A-8AB5-2B214B6BFFD8}" destId="{33744D5E-704B-4BA6-AAE2-AAD825ABBC4A}" srcOrd="0" destOrd="0" presId="urn:microsoft.com/office/officeart/2005/8/layout/vList2"/>
    <dgm:cxn modelId="{5CBDD6EA-F6B9-45F3-857E-00C161C4E6D2}" type="presParOf" srcId="{CF77797B-D86A-438A-8AB5-2B214B6BFFD8}" destId="{9B7E95F2-692A-471C-A03A-962372B6E171}" srcOrd="1" destOrd="0" presId="urn:microsoft.com/office/officeart/2005/8/layout/vList2"/>
    <dgm:cxn modelId="{445AAC4E-3598-4FD3-9FE8-C05EF91EC95B}" type="presParOf" srcId="{CF77797B-D86A-438A-8AB5-2B214B6BFFD8}" destId="{7F999F49-C8B6-409C-A946-2853D0E9D78F}" srcOrd="2" destOrd="0" presId="urn:microsoft.com/office/officeart/2005/8/layout/vList2"/>
    <dgm:cxn modelId="{E62E3561-41DA-4EEE-9F80-8C54D2068410}" type="presParOf" srcId="{CF77797B-D86A-438A-8AB5-2B214B6BFFD8}" destId="{1D7938F1-469C-4FE6-B391-4B1D7F72ABB9}" srcOrd="3" destOrd="0" presId="urn:microsoft.com/office/officeart/2005/8/layout/vList2"/>
    <dgm:cxn modelId="{55BA5132-C2FB-410B-A25F-2476EEB55F41}" type="presParOf" srcId="{CF77797B-D86A-438A-8AB5-2B214B6BFFD8}" destId="{C3DEB604-9A1D-4B3B-83BA-F4EB9BDB256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EDE0ED-829B-43F4-B38C-457DEFBA4307}" type="doc">
      <dgm:prSet loTypeId="urn:microsoft.com/office/officeart/2005/8/layout/vList2" loCatId="list" qsTypeId="urn:microsoft.com/office/officeart/2005/8/quickstyle/simple1" qsCatId="simple" csTypeId="urn:microsoft.com/office/officeart/2005/8/colors/accent5_3" csCatId="accent5" phldr="1"/>
      <dgm:spPr/>
      <dgm:t>
        <a:bodyPr/>
        <a:lstStyle/>
        <a:p>
          <a:endParaRPr lang="en-US"/>
        </a:p>
      </dgm:t>
    </dgm:pt>
    <dgm:pt modelId="{9285A7C2-844B-4F93-A1A2-0D70C9453DA5}">
      <dgm:prSet/>
      <dgm:spPr/>
      <dgm:t>
        <a:bodyPr/>
        <a:lstStyle/>
        <a:p>
          <a:r>
            <a:rPr lang="en-US"/>
            <a:t>Defeated SEIU bill mandating staffing ratios by unit and requiring staffing committees</a:t>
          </a:r>
        </a:p>
      </dgm:t>
    </dgm:pt>
    <dgm:pt modelId="{22C8419A-BF45-44A1-8732-C8C1B8B99F75}" type="parTrans" cxnId="{01CFE5A7-E40C-46F8-ABF2-6B05704DAC93}">
      <dgm:prSet/>
      <dgm:spPr/>
      <dgm:t>
        <a:bodyPr/>
        <a:lstStyle/>
        <a:p>
          <a:endParaRPr lang="en-US"/>
        </a:p>
      </dgm:t>
    </dgm:pt>
    <dgm:pt modelId="{AF464057-6D2A-4C94-9CFE-69E94C6DF910}" type="sibTrans" cxnId="{01CFE5A7-E40C-46F8-ABF2-6B05704DAC93}">
      <dgm:prSet/>
      <dgm:spPr/>
      <dgm:t>
        <a:bodyPr/>
        <a:lstStyle/>
        <a:p>
          <a:endParaRPr lang="en-US"/>
        </a:p>
      </dgm:t>
    </dgm:pt>
    <dgm:pt modelId="{0030338F-D81F-48ED-B1A5-37D44B2BF9A8}">
      <dgm:prSet/>
      <dgm:spPr/>
      <dgm:t>
        <a:bodyPr/>
        <a:lstStyle/>
        <a:p>
          <a:pPr rtl="0"/>
          <a:r>
            <a:rPr lang="en-US"/>
            <a:t>Defeated legislation that would have allowed direct entry midwives to attend vaginal births after cesarean section</a:t>
          </a:r>
        </a:p>
      </dgm:t>
    </dgm:pt>
    <dgm:pt modelId="{2DD193CB-3AE3-4A12-B78E-4C41A3C19F7D}" type="parTrans" cxnId="{40E194C9-E7F0-4F61-8422-DA75B9D79253}">
      <dgm:prSet/>
      <dgm:spPr/>
      <dgm:t>
        <a:bodyPr/>
        <a:lstStyle/>
        <a:p>
          <a:endParaRPr lang="en-US"/>
        </a:p>
      </dgm:t>
    </dgm:pt>
    <dgm:pt modelId="{E9E55B49-5E6F-4FA1-82F8-94583D88F6C9}" type="sibTrans" cxnId="{40E194C9-E7F0-4F61-8422-DA75B9D79253}">
      <dgm:prSet/>
      <dgm:spPr/>
      <dgm:t>
        <a:bodyPr/>
        <a:lstStyle/>
        <a:p>
          <a:endParaRPr lang="en-US"/>
        </a:p>
      </dgm:t>
    </dgm:pt>
    <dgm:pt modelId="{F788EFC8-E832-4FB1-8F41-D0844A8139C3}">
      <dgm:prSet/>
      <dgm:spPr/>
      <dgm:t>
        <a:bodyPr/>
        <a:lstStyle/>
        <a:p>
          <a:pPr rtl="0"/>
          <a:r>
            <a:rPr lang="en-US">
              <a:latin typeface="Myriad Pro"/>
            </a:rPr>
            <a:t>Preserved ability to consider significant monetary assets when determining eligibility for charity care</a:t>
          </a:r>
          <a:endParaRPr lang="en-US"/>
        </a:p>
      </dgm:t>
    </dgm:pt>
    <dgm:pt modelId="{BD3B196C-2548-4FAD-86BA-7BDE7981262C}" type="parTrans" cxnId="{CC187ED6-8BA8-4709-836C-E81B5A4B91F9}">
      <dgm:prSet/>
      <dgm:spPr/>
      <dgm:t>
        <a:bodyPr/>
        <a:lstStyle/>
        <a:p>
          <a:endParaRPr lang="en-US"/>
        </a:p>
      </dgm:t>
    </dgm:pt>
    <dgm:pt modelId="{441156FA-FDBB-4F51-BDF6-4348236A2E02}" type="sibTrans" cxnId="{CC187ED6-8BA8-4709-836C-E81B5A4B91F9}">
      <dgm:prSet/>
      <dgm:spPr/>
      <dgm:t>
        <a:bodyPr/>
        <a:lstStyle/>
        <a:p>
          <a:endParaRPr lang="en-US"/>
        </a:p>
      </dgm:t>
    </dgm:pt>
    <dgm:pt modelId="{1F0450CD-A6DB-43D0-8C9F-798D24AC7ED1}">
      <dgm:prSet phldr="0"/>
      <dgm:spPr/>
      <dgm:t>
        <a:bodyPr/>
        <a:lstStyle/>
        <a:p>
          <a:pPr rtl="0"/>
          <a:r>
            <a:rPr lang="en-US">
              <a:solidFill>
                <a:schemeClr val="bg1"/>
              </a:solidFill>
              <a:latin typeface="Segoe UI"/>
              <a:cs typeface="Segoe UI"/>
            </a:rPr>
            <a:t>Halted legislation expanding notice for hospitals outpatient facility fees</a:t>
          </a:r>
        </a:p>
      </dgm:t>
    </dgm:pt>
    <dgm:pt modelId="{0A579CAE-DAC6-41B6-8A08-6D229BFF067E}" type="parTrans" cxnId="{30F714E1-FF49-4073-9EEA-FFDCB50F8B29}">
      <dgm:prSet/>
      <dgm:spPr/>
      <dgm:t>
        <a:bodyPr/>
        <a:lstStyle/>
        <a:p>
          <a:endParaRPr lang="en-US"/>
        </a:p>
      </dgm:t>
    </dgm:pt>
    <dgm:pt modelId="{8AE15C42-0EE3-4E10-BED6-55C12285FCD1}" type="sibTrans" cxnId="{30F714E1-FF49-4073-9EEA-FFDCB50F8B29}">
      <dgm:prSet/>
      <dgm:spPr/>
      <dgm:t>
        <a:bodyPr/>
        <a:lstStyle/>
        <a:p>
          <a:endParaRPr lang="en-US"/>
        </a:p>
      </dgm:t>
    </dgm:pt>
    <dgm:pt modelId="{4DA5F9FD-FA14-4A04-A9CB-E2A0098E5A88}">
      <dgm:prSet/>
      <dgm:spPr/>
      <dgm:t>
        <a:bodyPr/>
        <a:lstStyle/>
        <a:p>
          <a:pPr rtl="0"/>
          <a:r>
            <a:rPr lang="en-US"/>
            <a:t>Blocked </a:t>
          </a:r>
          <a:r>
            <a:rPr lang="en-US">
              <a:latin typeface="Myriad Pro"/>
            </a:rPr>
            <a:t>PhRMA</a:t>
          </a:r>
          <a:r>
            <a:rPr lang="en-US"/>
            <a:t> effort to exclude hospitals from protections on contract pharmacy arrangements for 340B drugs</a:t>
          </a:r>
        </a:p>
      </dgm:t>
    </dgm:pt>
    <dgm:pt modelId="{F39B6036-2F20-448C-AA73-60C532F3E693}" type="parTrans" cxnId="{9CE87663-8EBE-42C3-98A5-484DDFE197DF}">
      <dgm:prSet/>
      <dgm:spPr/>
      <dgm:t>
        <a:bodyPr/>
        <a:lstStyle/>
        <a:p>
          <a:endParaRPr lang="en-US"/>
        </a:p>
      </dgm:t>
    </dgm:pt>
    <dgm:pt modelId="{314AAC46-01CB-412D-A0B5-DFB149361C9A}" type="sibTrans" cxnId="{9CE87663-8EBE-42C3-98A5-484DDFE197DF}">
      <dgm:prSet/>
      <dgm:spPr/>
      <dgm:t>
        <a:bodyPr/>
        <a:lstStyle/>
        <a:p>
          <a:endParaRPr lang="en-US"/>
        </a:p>
      </dgm:t>
    </dgm:pt>
    <dgm:pt modelId="{D2B1DFC8-2489-4C96-A80D-0F347AF6203E}">
      <dgm:prSet/>
      <dgm:spPr/>
      <dgm:t>
        <a:bodyPr/>
        <a:lstStyle/>
        <a:p>
          <a:pPr rtl="0"/>
          <a:r>
            <a:rPr lang="en-US"/>
            <a:t>Defeated plaintiff attorneys bill to eliminate caps on noneconomic damages in wrongful death actions</a:t>
          </a:r>
        </a:p>
      </dgm:t>
    </dgm:pt>
    <dgm:pt modelId="{E64C3A37-8D18-44C4-896C-34924BDDAA98}" type="parTrans" cxnId="{A2B5BD7B-FA5E-43EE-9F1A-F54083FFC165}">
      <dgm:prSet/>
      <dgm:spPr/>
      <dgm:t>
        <a:bodyPr/>
        <a:lstStyle/>
        <a:p>
          <a:endParaRPr lang="en-US"/>
        </a:p>
      </dgm:t>
    </dgm:pt>
    <dgm:pt modelId="{D5AEBDAF-CE12-4E88-B89B-3C7C624361DB}" type="sibTrans" cxnId="{A2B5BD7B-FA5E-43EE-9F1A-F54083FFC165}">
      <dgm:prSet/>
      <dgm:spPr/>
      <dgm:t>
        <a:bodyPr/>
        <a:lstStyle/>
        <a:p>
          <a:endParaRPr lang="en-US"/>
        </a:p>
      </dgm:t>
    </dgm:pt>
    <dgm:pt modelId="{BB2FA205-1D09-443C-8ACD-158AA099E7A2}" type="pres">
      <dgm:prSet presAssocID="{09EDE0ED-829B-43F4-B38C-457DEFBA4307}" presName="linear" presStyleCnt="0">
        <dgm:presLayoutVars>
          <dgm:animLvl val="lvl"/>
          <dgm:resizeHandles val="exact"/>
        </dgm:presLayoutVars>
      </dgm:prSet>
      <dgm:spPr/>
    </dgm:pt>
    <dgm:pt modelId="{2F475E2A-EF89-4465-A6B9-B6B72A18FCE5}" type="pres">
      <dgm:prSet presAssocID="{9285A7C2-844B-4F93-A1A2-0D70C9453DA5}" presName="parentText" presStyleLbl="node1" presStyleIdx="0" presStyleCnt="6">
        <dgm:presLayoutVars>
          <dgm:chMax val="0"/>
          <dgm:bulletEnabled val="1"/>
        </dgm:presLayoutVars>
      </dgm:prSet>
      <dgm:spPr/>
    </dgm:pt>
    <dgm:pt modelId="{CD51FD4B-1B44-4A98-B4ED-EB72913EBD3A}" type="pres">
      <dgm:prSet presAssocID="{AF464057-6D2A-4C94-9CFE-69E94C6DF910}" presName="spacer" presStyleCnt="0"/>
      <dgm:spPr/>
    </dgm:pt>
    <dgm:pt modelId="{F09DA2F0-C294-4509-8635-A081A9905E12}" type="pres">
      <dgm:prSet presAssocID="{0030338F-D81F-48ED-B1A5-37D44B2BF9A8}" presName="parentText" presStyleLbl="node1" presStyleIdx="1" presStyleCnt="6">
        <dgm:presLayoutVars>
          <dgm:chMax val="0"/>
          <dgm:bulletEnabled val="1"/>
        </dgm:presLayoutVars>
      </dgm:prSet>
      <dgm:spPr/>
    </dgm:pt>
    <dgm:pt modelId="{22C669D7-6793-48FC-AD80-9B803FBE4DBF}" type="pres">
      <dgm:prSet presAssocID="{E9E55B49-5E6F-4FA1-82F8-94583D88F6C9}" presName="spacer" presStyleCnt="0"/>
      <dgm:spPr/>
    </dgm:pt>
    <dgm:pt modelId="{781BE852-07B7-4A68-9056-21182E2BE678}" type="pres">
      <dgm:prSet presAssocID="{D2B1DFC8-2489-4C96-A80D-0F347AF6203E}" presName="parentText" presStyleLbl="node1" presStyleIdx="2" presStyleCnt="6">
        <dgm:presLayoutVars>
          <dgm:chMax val="0"/>
          <dgm:bulletEnabled val="1"/>
        </dgm:presLayoutVars>
      </dgm:prSet>
      <dgm:spPr/>
    </dgm:pt>
    <dgm:pt modelId="{3EFBC0E8-0805-4D0C-8B31-DE1E13AB3CD3}" type="pres">
      <dgm:prSet presAssocID="{D5AEBDAF-CE12-4E88-B89B-3C7C624361DB}" presName="spacer" presStyleCnt="0"/>
      <dgm:spPr/>
    </dgm:pt>
    <dgm:pt modelId="{FA0CB1A5-80D7-4FB4-A7D6-36AE67E6B7E8}" type="pres">
      <dgm:prSet presAssocID="{4DA5F9FD-FA14-4A04-A9CB-E2A0098E5A88}" presName="parentText" presStyleLbl="node1" presStyleIdx="3" presStyleCnt="6">
        <dgm:presLayoutVars>
          <dgm:chMax val="0"/>
          <dgm:bulletEnabled val="1"/>
        </dgm:presLayoutVars>
      </dgm:prSet>
      <dgm:spPr/>
    </dgm:pt>
    <dgm:pt modelId="{A2B86E0D-1136-41EB-8B2A-DAFA057CD2D8}" type="pres">
      <dgm:prSet presAssocID="{314AAC46-01CB-412D-A0B5-DFB149361C9A}" presName="spacer" presStyleCnt="0"/>
      <dgm:spPr/>
    </dgm:pt>
    <dgm:pt modelId="{438CDB32-C215-4220-B20F-81040A1BFAC7}" type="pres">
      <dgm:prSet presAssocID="{F788EFC8-E832-4FB1-8F41-D0844A8139C3}" presName="parentText" presStyleLbl="node1" presStyleIdx="4" presStyleCnt="6">
        <dgm:presLayoutVars>
          <dgm:chMax val="0"/>
          <dgm:bulletEnabled val="1"/>
        </dgm:presLayoutVars>
      </dgm:prSet>
      <dgm:spPr/>
    </dgm:pt>
    <dgm:pt modelId="{A18FE8E9-2141-42C9-AB4C-F398924B2338}" type="pres">
      <dgm:prSet presAssocID="{441156FA-FDBB-4F51-BDF6-4348236A2E02}" presName="spacer" presStyleCnt="0"/>
      <dgm:spPr/>
    </dgm:pt>
    <dgm:pt modelId="{A36EAB92-F6AC-43F2-BFF4-A92435A9A5B8}" type="pres">
      <dgm:prSet presAssocID="{1F0450CD-A6DB-43D0-8C9F-798D24AC7ED1}" presName="parentText" presStyleLbl="node1" presStyleIdx="5" presStyleCnt="6">
        <dgm:presLayoutVars>
          <dgm:chMax val="0"/>
          <dgm:bulletEnabled val="1"/>
        </dgm:presLayoutVars>
      </dgm:prSet>
      <dgm:spPr/>
    </dgm:pt>
  </dgm:ptLst>
  <dgm:cxnLst>
    <dgm:cxn modelId="{610E150A-CA93-4D18-95CF-134F9F248092}" type="presOf" srcId="{09EDE0ED-829B-43F4-B38C-457DEFBA4307}" destId="{BB2FA205-1D09-443C-8ACD-158AA099E7A2}" srcOrd="0" destOrd="0" presId="urn:microsoft.com/office/officeart/2005/8/layout/vList2"/>
    <dgm:cxn modelId="{9E50192F-5311-4230-A2F1-E42336864B43}" type="presOf" srcId="{1F0450CD-A6DB-43D0-8C9F-798D24AC7ED1}" destId="{A36EAB92-F6AC-43F2-BFF4-A92435A9A5B8}" srcOrd="0" destOrd="0" presId="urn:microsoft.com/office/officeart/2005/8/layout/vList2"/>
    <dgm:cxn modelId="{9CE87663-8EBE-42C3-98A5-484DDFE197DF}" srcId="{09EDE0ED-829B-43F4-B38C-457DEFBA4307}" destId="{4DA5F9FD-FA14-4A04-A9CB-E2A0098E5A88}" srcOrd="3" destOrd="0" parTransId="{F39B6036-2F20-448C-AA73-60C532F3E693}" sibTransId="{314AAC46-01CB-412D-A0B5-DFB149361C9A}"/>
    <dgm:cxn modelId="{338CEE74-2108-4B90-BDE5-126D977C16BA}" type="presOf" srcId="{F788EFC8-E832-4FB1-8F41-D0844A8139C3}" destId="{438CDB32-C215-4220-B20F-81040A1BFAC7}" srcOrd="0" destOrd="0" presId="urn:microsoft.com/office/officeart/2005/8/layout/vList2"/>
    <dgm:cxn modelId="{A2B5BD7B-FA5E-43EE-9F1A-F54083FFC165}" srcId="{09EDE0ED-829B-43F4-B38C-457DEFBA4307}" destId="{D2B1DFC8-2489-4C96-A80D-0F347AF6203E}" srcOrd="2" destOrd="0" parTransId="{E64C3A37-8D18-44C4-896C-34924BDDAA98}" sibTransId="{D5AEBDAF-CE12-4E88-B89B-3C7C624361DB}"/>
    <dgm:cxn modelId="{0A15B692-E91F-40BA-87D4-00B71D305C6C}" type="presOf" srcId="{9285A7C2-844B-4F93-A1A2-0D70C9453DA5}" destId="{2F475E2A-EF89-4465-A6B9-B6B72A18FCE5}" srcOrd="0" destOrd="0" presId="urn:microsoft.com/office/officeart/2005/8/layout/vList2"/>
    <dgm:cxn modelId="{52037B99-CCE9-43D7-B68D-44F3FD05AEC4}" type="presOf" srcId="{4DA5F9FD-FA14-4A04-A9CB-E2A0098E5A88}" destId="{FA0CB1A5-80D7-4FB4-A7D6-36AE67E6B7E8}" srcOrd="0" destOrd="0" presId="urn:microsoft.com/office/officeart/2005/8/layout/vList2"/>
    <dgm:cxn modelId="{01CFE5A7-E40C-46F8-ABF2-6B05704DAC93}" srcId="{09EDE0ED-829B-43F4-B38C-457DEFBA4307}" destId="{9285A7C2-844B-4F93-A1A2-0D70C9453DA5}" srcOrd="0" destOrd="0" parTransId="{22C8419A-BF45-44A1-8732-C8C1B8B99F75}" sibTransId="{AF464057-6D2A-4C94-9CFE-69E94C6DF910}"/>
    <dgm:cxn modelId="{2D27D5AA-E4A6-42BD-98CE-FAB89C0AEA33}" type="presOf" srcId="{D2B1DFC8-2489-4C96-A80D-0F347AF6203E}" destId="{781BE852-07B7-4A68-9056-21182E2BE678}" srcOrd="0" destOrd="0" presId="urn:microsoft.com/office/officeart/2005/8/layout/vList2"/>
    <dgm:cxn modelId="{DF4806BC-E654-41FD-B1D3-C4048A51F84B}" type="presOf" srcId="{0030338F-D81F-48ED-B1A5-37D44B2BF9A8}" destId="{F09DA2F0-C294-4509-8635-A081A9905E12}" srcOrd="0" destOrd="0" presId="urn:microsoft.com/office/officeart/2005/8/layout/vList2"/>
    <dgm:cxn modelId="{40E194C9-E7F0-4F61-8422-DA75B9D79253}" srcId="{09EDE0ED-829B-43F4-B38C-457DEFBA4307}" destId="{0030338F-D81F-48ED-B1A5-37D44B2BF9A8}" srcOrd="1" destOrd="0" parTransId="{2DD193CB-3AE3-4A12-B78E-4C41A3C19F7D}" sibTransId="{E9E55B49-5E6F-4FA1-82F8-94583D88F6C9}"/>
    <dgm:cxn modelId="{CC187ED6-8BA8-4709-836C-E81B5A4B91F9}" srcId="{09EDE0ED-829B-43F4-B38C-457DEFBA4307}" destId="{F788EFC8-E832-4FB1-8F41-D0844A8139C3}" srcOrd="4" destOrd="0" parTransId="{BD3B196C-2548-4FAD-86BA-7BDE7981262C}" sibTransId="{441156FA-FDBB-4F51-BDF6-4348236A2E02}"/>
    <dgm:cxn modelId="{30F714E1-FF49-4073-9EEA-FFDCB50F8B29}" srcId="{09EDE0ED-829B-43F4-B38C-457DEFBA4307}" destId="{1F0450CD-A6DB-43D0-8C9F-798D24AC7ED1}" srcOrd="5" destOrd="0" parTransId="{0A579CAE-DAC6-41B6-8A08-6D229BFF067E}" sibTransId="{8AE15C42-0EE3-4E10-BED6-55C12285FCD1}"/>
    <dgm:cxn modelId="{0D83F50A-872E-4D8A-873C-185B01261687}" type="presParOf" srcId="{BB2FA205-1D09-443C-8ACD-158AA099E7A2}" destId="{2F475E2A-EF89-4465-A6B9-B6B72A18FCE5}" srcOrd="0" destOrd="0" presId="urn:microsoft.com/office/officeart/2005/8/layout/vList2"/>
    <dgm:cxn modelId="{B5602C8C-21F6-4089-99DC-90476B0825C2}" type="presParOf" srcId="{BB2FA205-1D09-443C-8ACD-158AA099E7A2}" destId="{CD51FD4B-1B44-4A98-B4ED-EB72913EBD3A}" srcOrd="1" destOrd="0" presId="urn:microsoft.com/office/officeart/2005/8/layout/vList2"/>
    <dgm:cxn modelId="{5835646D-4BA4-48DD-8019-4990F476EF5C}" type="presParOf" srcId="{BB2FA205-1D09-443C-8ACD-158AA099E7A2}" destId="{F09DA2F0-C294-4509-8635-A081A9905E12}" srcOrd="2" destOrd="0" presId="urn:microsoft.com/office/officeart/2005/8/layout/vList2"/>
    <dgm:cxn modelId="{14404B9D-397C-49C8-8B4C-9381229EB91F}" type="presParOf" srcId="{BB2FA205-1D09-443C-8ACD-158AA099E7A2}" destId="{22C669D7-6793-48FC-AD80-9B803FBE4DBF}" srcOrd="3" destOrd="0" presId="urn:microsoft.com/office/officeart/2005/8/layout/vList2"/>
    <dgm:cxn modelId="{535368D7-31F1-4F56-9650-DEA4FA2EB4A4}" type="presParOf" srcId="{BB2FA205-1D09-443C-8ACD-158AA099E7A2}" destId="{781BE852-07B7-4A68-9056-21182E2BE678}" srcOrd="4" destOrd="0" presId="urn:microsoft.com/office/officeart/2005/8/layout/vList2"/>
    <dgm:cxn modelId="{11B8132C-33B6-443A-B475-1568AA838976}" type="presParOf" srcId="{BB2FA205-1D09-443C-8ACD-158AA099E7A2}" destId="{3EFBC0E8-0805-4D0C-8B31-DE1E13AB3CD3}" srcOrd="5" destOrd="0" presId="urn:microsoft.com/office/officeart/2005/8/layout/vList2"/>
    <dgm:cxn modelId="{1A3D3147-FFD7-4064-B3FB-1C3802AFA715}" type="presParOf" srcId="{BB2FA205-1D09-443C-8ACD-158AA099E7A2}" destId="{FA0CB1A5-80D7-4FB4-A7D6-36AE67E6B7E8}" srcOrd="6" destOrd="0" presId="urn:microsoft.com/office/officeart/2005/8/layout/vList2"/>
    <dgm:cxn modelId="{7E7FDBC6-51A5-4703-B422-6405CED100B6}" type="presParOf" srcId="{BB2FA205-1D09-443C-8ACD-158AA099E7A2}" destId="{A2B86E0D-1136-41EB-8B2A-DAFA057CD2D8}" srcOrd="7" destOrd="0" presId="urn:microsoft.com/office/officeart/2005/8/layout/vList2"/>
    <dgm:cxn modelId="{8ED7F81D-AD1F-40FD-82E0-02E93A66187E}" type="presParOf" srcId="{BB2FA205-1D09-443C-8ACD-158AA099E7A2}" destId="{438CDB32-C215-4220-B20F-81040A1BFAC7}" srcOrd="8" destOrd="0" presId="urn:microsoft.com/office/officeart/2005/8/layout/vList2"/>
    <dgm:cxn modelId="{761A1CF3-AB32-4EAD-AB7F-B1B953F538F4}" type="presParOf" srcId="{BB2FA205-1D09-443C-8ACD-158AA099E7A2}" destId="{A18FE8E9-2141-42C9-AB4C-F398924B2338}" srcOrd="9" destOrd="0" presId="urn:microsoft.com/office/officeart/2005/8/layout/vList2"/>
    <dgm:cxn modelId="{D2C6A077-FB78-4021-8E77-2139F581F26D}" type="presParOf" srcId="{BB2FA205-1D09-443C-8ACD-158AA099E7A2}" destId="{A36EAB92-F6AC-43F2-BFF4-A92435A9A5B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B902B7-C2E4-4F67-A3D7-396C926AE59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3857964-DBDA-4427-B3FD-3A31ACF6DEED}">
      <dgm:prSet/>
      <dgm:spPr/>
      <dgm:t>
        <a:bodyPr/>
        <a:lstStyle/>
        <a:p>
          <a:r>
            <a:rPr lang="en-US"/>
            <a:t>Support for Sexual Assault Survivors</a:t>
          </a:r>
        </a:p>
      </dgm:t>
    </dgm:pt>
    <dgm:pt modelId="{05C8C174-50B5-407B-B4DF-6BB9B7FB0D7F}" type="parTrans" cxnId="{779D0666-D6B0-4C95-ACB3-E678EF69B76E}">
      <dgm:prSet/>
      <dgm:spPr/>
      <dgm:t>
        <a:bodyPr/>
        <a:lstStyle/>
        <a:p>
          <a:endParaRPr lang="en-US"/>
        </a:p>
      </dgm:t>
    </dgm:pt>
    <dgm:pt modelId="{A7FC62DB-0712-4DFE-BC8A-F2683380C1E9}" type="sibTrans" cxnId="{779D0666-D6B0-4C95-ACB3-E678EF69B76E}">
      <dgm:prSet/>
      <dgm:spPr/>
      <dgm:t>
        <a:bodyPr/>
        <a:lstStyle/>
        <a:p>
          <a:endParaRPr lang="en-US"/>
        </a:p>
      </dgm:t>
    </dgm:pt>
    <dgm:pt modelId="{EF373C5B-D722-4A6C-9491-BBD2489EA349}">
      <dgm:prSet/>
      <dgm:spPr>
        <a:noFill/>
      </dgm:spPr>
      <dgm:t>
        <a:bodyPr/>
        <a:lstStyle/>
        <a:p>
          <a:r>
            <a:rPr lang="en-US"/>
            <a:t>Ensured the reimbursement of sexual assault forensic examinations conducted through peer to peer telehealth.</a:t>
          </a:r>
        </a:p>
      </dgm:t>
    </dgm:pt>
    <dgm:pt modelId="{8AA233B7-2D04-41E3-9CBA-1ECE33358854}" type="parTrans" cxnId="{C270C322-A8BC-480F-8584-6D6C14D37C00}">
      <dgm:prSet/>
      <dgm:spPr/>
      <dgm:t>
        <a:bodyPr/>
        <a:lstStyle/>
        <a:p>
          <a:endParaRPr lang="en-US"/>
        </a:p>
      </dgm:t>
    </dgm:pt>
    <dgm:pt modelId="{16ECE53B-5B88-4A48-9FAF-6999BA6D283C}" type="sibTrans" cxnId="{C270C322-A8BC-480F-8584-6D6C14D37C00}">
      <dgm:prSet/>
      <dgm:spPr/>
      <dgm:t>
        <a:bodyPr/>
        <a:lstStyle/>
        <a:p>
          <a:endParaRPr lang="en-US"/>
        </a:p>
      </dgm:t>
    </dgm:pt>
    <dgm:pt modelId="{6C421206-BF29-4E7B-A7AF-74D39056C691}">
      <dgm:prSet/>
      <dgm:spPr/>
      <dgm:t>
        <a:bodyPr/>
        <a:lstStyle/>
        <a:p>
          <a:pPr rtl="0"/>
          <a:r>
            <a:rPr lang="en-US"/>
            <a:t>Firearm Safety</a:t>
          </a:r>
        </a:p>
      </dgm:t>
    </dgm:pt>
    <dgm:pt modelId="{7F2AEA09-25EC-4B4F-8717-46D55CCC3A68}" type="parTrans" cxnId="{22E46151-1CBF-44CD-93FD-3E87089AEE44}">
      <dgm:prSet/>
      <dgm:spPr/>
      <dgm:t>
        <a:bodyPr/>
        <a:lstStyle/>
        <a:p>
          <a:endParaRPr lang="en-US"/>
        </a:p>
      </dgm:t>
    </dgm:pt>
    <dgm:pt modelId="{BDC04133-71F7-4095-8EFC-687374E38FF3}" type="sibTrans" cxnId="{22E46151-1CBF-44CD-93FD-3E87089AEE44}">
      <dgm:prSet/>
      <dgm:spPr/>
      <dgm:t>
        <a:bodyPr/>
        <a:lstStyle/>
        <a:p>
          <a:endParaRPr lang="en-US"/>
        </a:p>
      </dgm:t>
    </dgm:pt>
    <dgm:pt modelId="{0164399B-4138-4C4C-817C-21F368D27243}">
      <dgm:prSet phldr="0"/>
      <dgm:spPr>
        <a:noFill/>
      </dgm:spPr>
      <dgm:t>
        <a:bodyPr/>
        <a:lstStyle/>
        <a:p>
          <a:pPr rtl="0"/>
          <a:r>
            <a:rPr lang="en-US">
              <a:latin typeface="Myriad Pro"/>
            </a:rPr>
            <a:t>Established the Center for Firearm Violence Prevention in the Maryland Department of Health to reduce firearm violence</a:t>
          </a:r>
        </a:p>
      </dgm:t>
    </dgm:pt>
    <dgm:pt modelId="{50A613ED-4C27-44A2-B19D-425A0261424C}" type="parTrans" cxnId="{9590B3B5-E3C4-4E90-920D-6E518475CEDD}">
      <dgm:prSet/>
      <dgm:spPr/>
      <dgm:t>
        <a:bodyPr/>
        <a:lstStyle/>
        <a:p>
          <a:endParaRPr lang="en-US"/>
        </a:p>
      </dgm:t>
    </dgm:pt>
    <dgm:pt modelId="{50B404A9-3FF6-491E-B57B-30EA42C61FCE}" type="sibTrans" cxnId="{9590B3B5-E3C4-4E90-920D-6E518475CEDD}">
      <dgm:prSet/>
      <dgm:spPr/>
      <dgm:t>
        <a:bodyPr/>
        <a:lstStyle/>
        <a:p>
          <a:endParaRPr lang="en-US"/>
        </a:p>
      </dgm:t>
    </dgm:pt>
    <dgm:pt modelId="{3E44EC16-827A-4C3C-AB1F-102BD0AB84F2}">
      <dgm:prSet/>
      <dgm:spPr>
        <a:noFill/>
      </dgm:spPr>
      <dgm:t>
        <a:bodyPr/>
        <a:lstStyle/>
        <a:p>
          <a:r>
            <a:rPr lang="en-US"/>
            <a:t>Requiring the Maryland Sexual Assault Evidence Kit Policy and Funding Committee to conduct a study and report findings  on the telehealth program</a:t>
          </a:r>
        </a:p>
      </dgm:t>
    </dgm:pt>
    <dgm:pt modelId="{52243A10-7B89-4611-9294-22292C211337}" type="parTrans" cxnId="{C0BEF8C4-051F-4944-A485-D7CD83F0B0E4}">
      <dgm:prSet/>
      <dgm:spPr/>
      <dgm:t>
        <a:bodyPr/>
        <a:lstStyle/>
        <a:p>
          <a:endParaRPr lang="en-US"/>
        </a:p>
      </dgm:t>
    </dgm:pt>
    <dgm:pt modelId="{CD27EEBE-B53C-42B1-8F44-F06E31516DBA}" type="sibTrans" cxnId="{C0BEF8C4-051F-4944-A485-D7CD83F0B0E4}">
      <dgm:prSet/>
      <dgm:spPr/>
      <dgm:t>
        <a:bodyPr/>
        <a:lstStyle/>
        <a:p>
          <a:endParaRPr lang="en-US"/>
        </a:p>
      </dgm:t>
    </dgm:pt>
    <dgm:pt modelId="{8FD62E48-5F97-4729-AAF6-104D9319C638}">
      <dgm:prSet phldr="0"/>
      <dgm:spPr>
        <a:noFill/>
      </dgm:spPr>
      <dgm:t>
        <a:bodyPr/>
        <a:lstStyle/>
        <a:p>
          <a:pPr rtl="0"/>
          <a:endParaRPr lang="en-US">
            <a:latin typeface="Myriad Pro"/>
          </a:endParaRPr>
        </a:p>
      </dgm:t>
    </dgm:pt>
    <dgm:pt modelId="{B594FB80-D5C9-42A1-AEF5-BF9B323F4E04}" type="parTrans" cxnId="{20FA3DA0-0806-4FB5-92C9-FF41F370CB4C}">
      <dgm:prSet/>
      <dgm:spPr/>
      <dgm:t>
        <a:bodyPr/>
        <a:lstStyle/>
        <a:p>
          <a:endParaRPr lang="en-US"/>
        </a:p>
      </dgm:t>
    </dgm:pt>
    <dgm:pt modelId="{104BEAC5-CE02-41B6-BB2E-24D100AD8120}" type="sibTrans" cxnId="{20FA3DA0-0806-4FB5-92C9-FF41F370CB4C}">
      <dgm:prSet/>
      <dgm:spPr/>
      <dgm:t>
        <a:bodyPr/>
        <a:lstStyle/>
        <a:p>
          <a:endParaRPr lang="en-US"/>
        </a:p>
      </dgm:t>
    </dgm:pt>
    <dgm:pt modelId="{A6AB6F32-3150-455B-8F80-86F90697BF65}" type="pres">
      <dgm:prSet presAssocID="{74B902B7-C2E4-4F67-A3D7-396C926AE59E}" presName="Name0" presStyleCnt="0">
        <dgm:presLayoutVars>
          <dgm:dir/>
          <dgm:animLvl val="lvl"/>
          <dgm:resizeHandles val="exact"/>
        </dgm:presLayoutVars>
      </dgm:prSet>
      <dgm:spPr/>
    </dgm:pt>
    <dgm:pt modelId="{1EA1C7B9-371A-48A0-98D2-59555395702A}" type="pres">
      <dgm:prSet presAssocID="{C3857964-DBDA-4427-B3FD-3A31ACF6DEED}" presName="composite" presStyleCnt="0"/>
      <dgm:spPr/>
    </dgm:pt>
    <dgm:pt modelId="{171022F0-36C1-4610-A454-C7D975D1852A}" type="pres">
      <dgm:prSet presAssocID="{C3857964-DBDA-4427-B3FD-3A31ACF6DEED}" presName="parTx" presStyleLbl="alignNode1" presStyleIdx="0" presStyleCnt="2">
        <dgm:presLayoutVars>
          <dgm:chMax val="0"/>
          <dgm:chPref val="0"/>
          <dgm:bulletEnabled val="1"/>
        </dgm:presLayoutVars>
      </dgm:prSet>
      <dgm:spPr/>
    </dgm:pt>
    <dgm:pt modelId="{FBD87A91-6281-4816-A410-76F5721E2159}" type="pres">
      <dgm:prSet presAssocID="{C3857964-DBDA-4427-B3FD-3A31ACF6DEED}" presName="desTx" presStyleLbl="alignAccFollowNode1" presStyleIdx="0" presStyleCnt="2">
        <dgm:presLayoutVars>
          <dgm:bulletEnabled val="1"/>
        </dgm:presLayoutVars>
      </dgm:prSet>
      <dgm:spPr/>
    </dgm:pt>
    <dgm:pt modelId="{74D7F3CF-E8B1-49DB-A624-DE2506521A9A}" type="pres">
      <dgm:prSet presAssocID="{A7FC62DB-0712-4DFE-BC8A-F2683380C1E9}" presName="space" presStyleCnt="0"/>
      <dgm:spPr/>
    </dgm:pt>
    <dgm:pt modelId="{99A62C27-84B3-4DA5-BDB4-118DDDA43497}" type="pres">
      <dgm:prSet presAssocID="{6C421206-BF29-4E7B-A7AF-74D39056C691}" presName="composite" presStyleCnt="0"/>
      <dgm:spPr/>
    </dgm:pt>
    <dgm:pt modelId="{772E472B-E196-452D-A7E2-EB964F60F8C7}" type="pres">
      <dgm:prSet presAssocID="{6C421206-BF29-4E7B-A7AF-74D39056C691}" presName="parTx" presStyleLbl="alignNode1" presStyleIdx="1" presStyleCnt="2">
        <dgm:presLayoutVars>
          <dgm:chMax val="0"/>
          <dgm:chPref val="0"/>
          <dgm:bulletEnabled val="1"/>
        </dgm:presLayoutVars>
      </dgm:prSet>
      <dgm:spPr/>
    </dgm:pt>
    <dgm:pt modelId="{0CD0C9FA-5759-4563-8955-EE279DAEFAAA}" type="pres">
      <dgm:prSet presAssocID="{6C421206-BF29-4E7B-A7AF-74D39056C691}" presName="desTx" presStyleLbl="alignAccFollowNode1" presStyleIdx="1" presStyleCnt="2">
        <dgm:presLayoutVars>
          <dgm:bulletEnabled val="1"/>
        </dgm:presLayoutVars>
      </dgm:prSet>
      <dgm:spPr/>
    </dgm:pt>
  </dgm:ptLst>
  <dgm:cxnLst>
    <dgm:cxn modelId="{8612E11A-0ED7-4810-8575-14AE5345C520}" type="presOf" srcId="{EF373C5B-D722-4A6C-9491-BBD2489EA349}" destId="{FBD87A91-6281-4816-A410-76F5721E2159}" srcOrd="0" destOrd="0" presId="urn:microsoft.com/office/officeart/2005/8/layout/hList1"/>
    <dgm:cxn modelId="{9E510B1B-C45E-4C3F-AACB-1580922455F7}" type="presOf" srcId="{C3857964-DBDA-4427-B3FD-3A31ACF6DEED}" destId="{171022F0-36C1-4610-A454-C7D975D1852A}" srcOrd="0" destOrd="0" presId="urn:microsoft.com/office/officeart/2005/8/layout/hList1"/>
    <dgm:cxn modelId="{C270C322-A8BC-480F-8584-6D6C14D37C00}" srcId="{C3857964-DBDA-4427-B3FD-3A31ACF6DEED}" destId="{EF373C5B-D722-4A6C-9491-BBD2489EA349}" srcOrd="0" destOrd="0" parTransId="{8AA233B7-2D04-41E3-9CBA-1ECE33358854}" sibTransId="{16ECE53B-5B88-4A48-9FAF-6999BA6D283C}"/>
    <dgm:cxn modelId="{779D0666-D6B0-4C95-ACB3-E678EF69B76E}" srcId="{74B902B7-C2E4-4F67-A3D7-396C926AE59E}" destId="{C3857964-DBDA-4427-B3FD-3A31ACF6DEED}" srcOrd="0" destOrd="0" parTransId="{05C8C174-50B5-407B-B4DF-6BB9B7FB0D7F}" sibTransId="{A7FC62DB-0712-4DFE-BC8A-F2683380C1E9}"/>
    <dgm:cxn modelId="{22E46151-1CBF-44CD-93FD-3E87089AEE44}" srcId="{74B902B7-C2E4-4F67-A3D7-396C926AE59E}" destId="{6C421206-BF29-4E7B-A7AF-74D39056C691}" srcOrd="1" destOrd="0" parTransId="{7F2AEA09-25EC-4B4F-8717-46D55CCC3A68}" sibTransId="{BDC04133-71F7-4095-8EFC-687374E38FF3}"/>
    <dgm:cxn modelId="{8EE39984-A912-4E5D-8242-EE8F6AD28745}" type="presOf" srcId="{6C421206-BF29-4E7B-A7AF-74D39056C691}" destId="{772E472B-E196-452D-A7E2-EB964F60F8C7}" srcOrd="0" destOrd="0" presId="urn:microsoft.com/office/officeart/2005/8/layout/hList1"/>
    <dgm:cxn modelId="{20FA3DA0-0806-4FB5-92C9-FF41F370CB4C}" srcId="{6C421206-BF29-4E7B-A7AF-74D39056C691}" destId="{8FD62E48-5F97-4729-AAF6-104D9319C638}" srcOrd="1" destOrd="0" parTransId="{B594FB80-D5C9-42A1-AEF5-BF9B323F4E04}" sibTransId="{104BEAC5-CE02-41B6-BB2E-24D100AD8120}"/>
    <dgm:cxn modelId="{9590B3B5-E3C4-4E90-920D-6E518475CEDD}" srcId="{6C421206-BF29-4E7B-A7AF-74D39056C691}" destId="{0164399B-4138-4C4C-817C-21F368D27243}" srcOrd="0" destOrd="0" parTransId="{50A613ED-4C27-44A2-B19D-425A0261424C}" sibTransId="{50B404A9-3FF6-491E-B57B-30EA42C61FCE}"/>
    <dgm:cxn modelId="{C0BEF8C4-051F-4944-A485-D7CD83F0B0E4}" srcId="{C3857964-DBDA-4427-B3FD-3A31ACF6DEED}" destId="{3E44EC16-827A-4C3C-AB1F-102BD0AB84F2}" srcOrd="1" destOrd="0" parTransId="{52243A10-7B89-4611-9294-22292C211337}" sibTransId="{CD27EEBE-B53C-42B1-8F44-F06E31516DBA}"/>
    <dgm:cxn modelId="{1CFDA0D0-2513-462D-A6FC-C63CE2021F2D}" type="presOf" srcId="{74B902B7-C2E4-4F67-A3D7-396C926AE59E}" destId="{A6AB6F32-3150-455B-8F80-86F90697BF65}" srcOrd="0" destOrd="0" presId="urn:microsoft.com/office/officeart/2005/8/layout/hList1"/>
    <dgm:cxn modelId="{98475BE5-F132-40BB-B80C-E237ACD13F9F}" type="presOf" srcId="{3E44EC16-827A-4C3C-AB1F-102BD0AB84F2}" destId="{FBD87A91-6281-4816-A410-76F5721E2159}" srcOrd="0" destOrd="1" presId="urn:microsoft.com/office/officeart/2005/8/layout/hList1"/>
    <dgm:cxn modelId="{5E979AEA-24FF-48B9-AA40-8A47367A8F9C}" type="presOf" srcId="{8FD62E48-5F97-4729-AAF6-104D9319C638}" destId="{0CD0C9FA-5759-4563-8955-EE279DAEFAAA}" srcOrd="0" destOrd="1" presId="urn:microsoft.com/office/officeart/2005/8/layout/hList1"/>
    <dgm:cxn modelId="{2A4998F1-A438-4047-8E53-AE992E2FCFBC}" type="presOf" srcId="{0164399B-4138-4C4C-817C-21F368D27243}" destId="{0CD0C9FA-5759-4563-8955-EE279DAEFAAA}" srcOrd="0" destOrd="0" presId="urn:microsoft.com/office/officeart/2005/8/layout/hList1"/>
    <dgm:cxn modelId="{8957AA35-A57E-464E-8F5B-2F23FA3E9729}" type="presParOf" srcId="{A6AB6F32-3150-455B-8F80-86F90697BF65}" destId="{1EA1C7B9-371A-48A0-98D2-59555395702A}" srcOrd="0" destOrd="0" presId="urn:microsoft.com/office/officeart/2005/8/layout/hList1"/>
    <dgm:cxn modelId="{504F898F-37A3-455F-971A-667E5A467650}" type="presParOf" srcId="{1EA1C7B9-371A-48A0-98D2-59555395702A}" destId="{171022F0-36C1-4610-A454-C7D975D1852A}" srcOrd="0" destOrd="0" presId="urn:microsoft.com/office/officeart/2005/8/layout/hList1"/>
    <dgm:cxn modelId="{5CB5EBCC-62FC-404B-AF99-A79014C2FB69}" type="presParOf" srcId="{1EA1C7B9-371A-48A0-98D2-59555395702A}" destId="{FBD87A91-6281-4816-A410-76F5721E2159}" srcOrd="1" destOrd="0" presId="urn:microsoft.com/office/officeart/2005/8/layout/hList1"/>
    <dgm:cxn modelId="{89EA55CB-3DD4-4165-BC20-C567AF3E0100}" type="presParOf" srcId="{A6AB6F32-3150-455B-8F80-86F90697BF65}" destId="{74D7F3CF-E8B1-49DB-A624-DE2506521A9A}" srcOrd="1" destOrd="0" presId="urn:microsoft.com/office/officeart/2005/8/layout/hList1"/>
    <dgm:cxn modelId="{7A49EB5E-09F9-4DB5-9D98-96621E2F3EA1}" type="presParOf" srcId="{A6AB6F32-3150-455B-8F80-86F90697BF65}" destId="{99A62C27-84B3-4DA5-BDB4-118DDDA43497}" srcOrd="2" destOrd="0" presId="urn:microsoft.com/office/officeart/2005/8/layout/hList1"/>
    <dgm:cxn modelId="{F5850E4A-29A0-4CDB-8A36-DFE40C651A47}" type="presParOf" srcId="{99A62C27-84B3-4DA5-BDB4-118DDDA43497}" destId="{772E472B-E196-452D-A7E2-EB964F60F8C7}" srcOrd="0" destOrd="0" presId="urn:microsoft.com/office/officeart/2005/8/layout/hList1"/>
    <dgm:cxn modelId="{08A88266-12B7-4955-83B7-0D007598B861}" type="presParOf" srcId="{99A62C27-84B3-4DA5-BDB4-118DDDA43497}" destId="{0CD0C9FA-5759-4563-8955-EE279DAEFAA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F48F0-4AF1-4A1C-8EBD-80B56585C2BE}">
      <dsp:nvSpPr>
        <dsp:cNvPr id="0" name=""/>
        <dsp:cNvSpPr/>
      </dsp:nvSpPr>
      <dsp:spPr>
        <a:xfrm rot="10800000">
          <a:off x="2064362" y="1592"/>
          <a:ext cx="7278859" cy="92386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97" tIns="129540" rIns="241808" bIns="129540" numCol="1" spcCol="1270" anchor="ctr" anchorCtr="0">
          <a:noAutofit/>
        </a:bodyPr>
        <a:lstStyle/>
        <a:p>
          <a:pPr marL="0" lvl="0" indent="0" algn="ctr" defTabSz="1511300" rtl="0">
            <a:lnSpc>
              <a:spcPct val="90000"/>
            </a:lnSpc>
            <a:spcBef>
              <a:spcPct val="0"/>
            </a:spcBef>
            <a:spcAft>
              <a:spcPct val="35000"/>
            </a:spcAft>
            <a:buNone/>
          </a:pPr>
          <a:r>
            <a:rPr lang="en-US" sz="3400" kern="1200">
              <a:effectLst>
                <a:outerShdw blurRad="38100" dist="38100" dir="2700000" algn="tl">
                  <a:srgbClr val="000000">
                    <a:alpha val="43137"/>
                  </a:srgbClr>
                </a:outerShdw>
              </a:effectLst>
            </a:rPr>
            <a:t>Administration Hitting Their Stride</a:t>
          </a:r>
        </a:p>
      </dsp:txBody>
      <dsp:txXfrm rot="10800000">
        <a:off x="2295327" y="1592"/>
        <a:ext cx="7047894" cy="923860"/>
      </dsp:txXfrm>
    </dsp:sp>
    <dsp:sp modelId="{2418F478-62C7-4883-8E5E-E7F99CBCCD62}">
      <dsp:nvSpPr>
        <dsp:cNvPr id="0" name=""/>
        <dsp:cNvSpPr/>
      </dsp:nvSpPr>
      <dsp:spPr>
        <a:xfrm>
          <a:off x="1602431" y="1592"/>
          <a:ext cx="923860" cy="923860"/>
        </a:xfrm>
        <a:prstGeom prst="ellipse">
          <a:avLst/>
        </a:prstGeom>
        <a:blipFill>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6FCE84-58D5-453C-86BB-9BB59F305F21}">
      <dsp:nvSpPr>
        <dsp:cNvPr id="0" name=""/>
        <dsp:cNvSpPr/>
      </dsp:nvSpPr>
      <dsp:spPr>
        <a:xfrm rot="10800000">
          <a:off x="2064362" y="1201231"/>
          <a:ext cx="7278859" cy="92386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97" tIns="129540" rIns="241808" bIns="129540" numCol="1" spcCol="1270" anchor="ctr" anchorCtr="0">
          <a:noAutofit/>
        </a:bodyPr>
        <a:lstStyle/>
        <a:p>
          <a:pPr marL="0" lvl="0" indent="0" algn="ctr" defTabSz="1511300" rtl="0">
            <a:lnSpc>
              <a:spcPct val="90000"/>
            </a:lnSpc>
            <a:spcBef>
              <a:spcPct val="0"/>
            </a:spcBef>
            <a:spcAft>
              <a:spcPct val="35000"/>
            </a:spcAft>
            <a:buNone/>
          </a:pPr>
          <a:r>
            <a:rPr lang="en-US" sz="3400" kern="1200">
              <a:effectLst>
                <a:outerShdw blurRad="38100" dist="38100" dir="2700000" algn="tl">
                  <a:srgbClr val="000000">
                    <a:alpha val="43137"/>
                  </a:srgbClr>
                </a:outerShdw>
              </a:effectLst>
              <a:latin typeface="Myriad Pro"/>
            </a:rPr>
            <a:t>Influential Advocacy Groups</a:t>
          </a:r>
          <a:endParaRPr lang="en-US" sz="3400" kern="1200">
            <a:effectLst>
              <a:outerShdw blurRad="38100" dist="38100" dir="2700000" algn="tl">
                <a:srgbClr val="000000">
                  <a:alpha val="43137"/>
                </a:srgbClr>
              </a:outerShdw>
            </a:effectLst>
          </a:endParaRPr>
        </a:p>
      </dsp:txBody>
      <dsp:txXfrm rot="10800000">
        <a:off x="2295327" y="1201231"/>
        <a:ext cx="7047894" cy="923860"/>
      </dsp:txXfrm>
    </dsp:sp>
    <dsp:sp modelId="{2682DE5A-A583-4A35-88BF-6392A2460114}">
      <dsp:nvSpPr>
        <dsp:cNvPr id="0" name=""/>
        <dsp:cNvSpPr/>
      </dsp:nvSpPr>
      <dsp:spPr>
        <a:xfrm>
          <a:off x="1602431" y="1201231"/>
          <a:ext cx="923860" cy="923860"/>
        </a:xfrm>
        <a:prstGeom prst="ellipse">
          <a:avLst/>
        </a:prstGeom>
        <a:blipFill>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1DDF81-F745-4D51-8BE2-74F4FAD451CB}">
      <dsp:nvSpPr>
        <dsp:cNvPr id="0" name=""/>
        <dsp:cNvSpPr/>
      </dsp:nvSpPr>
      <dsp:spPr>
        <a:xfrm rot="10800000">
          <a:off x="2064362" y="2400871"/>
          <a:ext cx="7278859" cy="92386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97" tIns="129540" rIns="241808" bIns="129540" numCol="1" spcCol="1270" anchor="ctr" anchorCtr="0">
          <a:noAutofit/>
        </a:bodyPr>
        <a:lstStyle/>
        <a:p>
          <a:pPr marL="0" lvl="0" indent="0" algn="ctr" defTabSz="1511300" rtl="0">
            <a:lnSpc>
              <a:spcPct val="90000"/>
            </a:lnSpc>
            <a:spcBef>
              <a:spcPct val="0"/>
            </a:spcBef>
            <a:spcAft>
              <a:spcPct val="35000"/>
            </a:spcAft>
            <a:buNone/>
          </a:pPr>
          <a:r>
            <a:rPr lang="en-US" sz="3400" kern="1200">
              <a:effectLst>
                <a:outerShdw blurRad="38100" dist="38100" dir="2700000" algn="tl">
                  <a:srgbClr val="000000">
                    <a:alpha val="43137"/>
                  </a:srgbClr>
                </a:outerShdw>
              </a:effectLst>
              <a:latin typeface="Myriad Pro"/>
            </a:rPr>
            <a:t> Anticipated Budget Shortfall</a:t>
          </a:r>
          <a:endParaRPr lang="en-US" sz="3400" kern="1200">
            <a:effectLst>
              <a:outerShdw blurRad="38100" dist="38100" dir="2700000" algn="tl">
                <a:srgbClr val="000000">
                  <a:alpha val="43137"/>
                </a:srgbClr>
              </a:outerShdw>
            </a:effectLst>
          </a:endParaRPr>
        </a:p>
      </dsp:txBody>
      <dsp:txXfrm rot="10800000">
        <a:off x="2295327" y="2400871"/>
        <a:ext cx="7047894" cy="923860"/>
      </dsp:txXfrm>
    </dsp:sp>
    <dsp:sp modelId="{98089503-E430-4B0C-A136-131473567880}">
      <dsp:nvSpPr>
        <dsp:cNvPr id="0" name=""/>
        <dsp:cNvSpPr/>
      </dsp:nvSpPr>
      <dsp:spPr>
        <a:xfrm>
          <a:off x="1602431" y="2400871"/>
          <a:ext cx="923860" cy="92386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077A1C-F98D-43A4-8A7F-C1183F9C3CC8}">
      <dsp:nvSpPr>
        <dsp:cNvPr id="0" name=""/>
        <dsp:cNvSpPr/>
      </dsp:nvSpPr>
      <dsp:spPr>
        <a:xfrm rot="10800000">
          <a:off x="2064362" y="3600510"/>
          <a:ext cx="7278859" cy="92386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97" tIns="129540" rIns="241808" bIns="129540" numCol="1" spcCol="1270" anchor="ctr" anchorCtr="0">
          <a:noAutofit/>
        </a:bodyPr>
        <a:lstStyle/>
        <a:p>
          <a:pPr marL="0" lvl="0" indent="0" algn="ctr" defTabSz="1511300" rtl="0">
            <a:lnSpc>
              <a:spcPct val="90000"/>
            </a:lnSpc>
            <a:spcBef>
              <a:spcPct val="0"/>
            </a:spcBef>
            <a:spcAft>
              <a:spcPct val="35000"/>
            </a:spcAft>
            <a:buNone/>
          </a:pPr>
          <a:r>
            <a:rPr lang="en-US" sz="3400" kern="1200">
              <a:effectLst>
                <a:outerShdw blurRad="38100" dist="38100" dir="2700000" algn="tl">
                  <a:srgbClr val="000000">
                    <a:alpha val="43137"/>
                  </a:srgbClr>
                </a:outerShdw>
              </a:effectLst>
              <a:latin typeface="Myriad Pro"/>
            </a:rPr>
            <a:t>Changing Committee Assignments</a:t>
          </a:r>
        </a:p>
      </dsp:txBody>
      <dsp:txXfrm rot="10800000">
        <a:off x="2295327" y="3600510"/>
        <a:ext cx="7047894" cy="923860"/>
      </dsp:txXfrm>
    </dsp:sp>
    <dsp:sp modelId="{5C922C3B-3B93-4A7A-9F7E-BE918992B9EC}">
      <dsp:nvSpPr>
        <dsp:cNvPr id="0" name=""/>
        <dsp:cNvSpPr/>
      </dsp:nvSpPr>
      <dsp:spPr>
        <a:xfrm>
          <a:off x="1602431" y="3600510"/>
          <a:ext cx="923860" cy="92386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23412-D237-4857-8546-AFFA2691A508}">
      <dsp:nvSpPr>
        <dsp:cNvPr id="0" name=""/>
        <dsp:cNvSpPr/>
      </dsp:nvSpPr>
      <dsp:spPr>
        <a:xfrm>
          <a:off x="53" y="70450"/>
          <a:ext cx="5114741" cy="97577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a:t>GIFT Act </a:t>
          </a:r>
        </a:p>
      </dsp:txBody>
      <dsp:txXfrm>
        <a:off x="53" y="70450"/>
        <a:ext cx="5114741" cy="975771"/>
      </dsp:txXfrm>
    </dsp:sp>
    <dsp:sp modelId="{2F55EC7B-FF9D-4F0C-9F2B-1BC21B4CAF0D}">
      <dsp:nvSpPr>
        <dsp:cNvPr id="0" name=""/>
        <dsp:cNvSpPr/>
      </dsp:nvSpPr>
      <dsp:spPr>
        <a:xfrm>
          <a:off x="53" y="1046222"/>
          <a:ext cx="5114741" cy="3409289"/>
        </a:xfrm>
        <a:prstGeom prst="rect">
          <a:avLst/>
        </a:prstGeom>
        <a:solidFill>
          <a:schemeClr val="bg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a:latin typeface="Myriad Pro"/>
            </a:rPr>
            <a:t>Requires healthcare providers to submit a  report to the Secretary of Health on pregnant women testing positive for HIV and on the</a:t>
          </a:r>
          <a:r>
            <a:rPr lang="en-US" sz="2700" kern="1200"/>
            <a:t> birth of an infant whose mother has tested positive for HIV</a:t>
          </a:r>
          <a:r>
            <a:rPr lang="en-US" sz="2700" kern="1200">
              <a:latin typeface="Myriad Pro"/>
            </a:rPr>
            <a:t>.</a:t>
          </a:r>
          <a:endParaRPr lang="en-US" sz="2700" kern="1200"/>
        </a:p>
        <a:p>
          <a:pPr marL="228600" lvl="1" indent="-228600" algn="l" defTabSz="1200150">
            <a:lnSpc>
              <a:spcPct val="90000"/>
            </a:lnSpc>
            <a:spcBef>
              <a:spcPct val="0"/>
            </a:spcBef>
            <a:spcAft>
              <a:spcPct val="15000"/>
            </a:spcAft>
            <a:buChar char="•"/>
          </a:pPr>
          <a:endParaRPr lang="en-US" sz="2700" kern="1200"/>
        </a:p>
      </dsp:txBody>
      <dsp:txXfrm>
        <a:off x="53" y="1046222"/>
        <a:ext cx="5114741" cy="3409289"/>
      </dsp:txXfrm>
    </dsp:sp>
    <dsp:sp modelId="{52EB034D-BBA6-4A66-A05A-AB12042CCCD6}">
      <dsp:nvSpPr>
        <dsp:cNvPr id="0" name=""/>
        <dsp:cNvSpPr/>
      </dsp:nvSpPr>
      <dsp:spPr>
        <a:xfrm>
          <a:off x="5830858" y="70450"/>
          <a:ext cx="5114741" cy="97577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a:latin typeface="Myriad Pro"/>
            </a:rPr>
            <a:t>Financial Assistance Eligibility - Modifications</a:t>
          </a:r>
          <a:endParaRPr lang="en-US" sz="2700" kern="1200"/>
        </a:p>
      </dsp:txBody>
      <dsp:txXfrm>
        <a:off x="5830858" y="70450"/>
        <a:ext cx="5114741" cy="975771"/>
      </dsp:txXfrm>
    </dsp:sp>
    <dsp:sp modelId="{F0186C14-9098-4028-AC53-18965D448B0A}">
      <dsp:nvSpPr>
        <dsp:cNvPr id="0" name=""/>
        <dsp:cNvSpPr/>
      </dsp:nvSpPr>
      <dsp:spPr>
        <a:xfrm>
          <a:off x="5830858" y="1046222"/>
          <a:ext cx="5114741" cy="3409289"/>
        </a:xfrm>
        <a:prstGeom prst="rect">
          <a:avLst/>
        </a:prstGeom>
        <a:solidFill>
          <a:schemeClr val="bg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a:t>Updates financial assistance eligibility requirements to remove consideration of patient’s zip code</a:t>
          </a:r>
        </a:p>
        <a:p>
          <a:pPr marL="228600" lvl="1" indent="-228600" algn="l" defTabSz="1200150">
            <a:lnSpc>
              <a:spcPct val="90000"/>
            </a:lnSpc>
            <a:spcBef>
              <a:spcPct val="0"/>
            </a:spcBef>
            <a:spcAft>
              <a:spcPct val="15000"/>
            </a:spcAft>
            <a:buChar char="•"/>
          </a:pPr>
          <a:r>
            <a:rPr lang="en-US" sz="2700" kern="1200"/>
            <a:t>Modifies amount of monetary assets that may be considered</a:t>
          </a:r>
        </a:p>
      </dsp:txBody>
      <dsp:txXfrm>
        <a:off x="5830858" y="1046222"/>
        <a:ext cx="5114741" cy="34092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213BB-E0A4-45F0-B605-2C5844B78316}">
      <dsp:nvSpPr>
        <dsp:cNvPr id="0" name=""/>
        <dsp:cNvSpPr/>
      </dsp:nvSpPr>
      <dsp:spPr>
        <a:xfrm>
          <a:off x="0" y="428567"/>
          <a:ext cx="10945654" cy="1020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9504" tIns="374904" rIns="849504"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a:t>Department of Human Services (DHS) to report on children and youth experiencing stays in emergency rooms or inpatient hospital settings for longer than is medically necessary. </a:t>
          </a:r>
        </a:p>
      </dsp:txBody>
      <dsp:txXfrm>
        <a:off x="0" y="428567"/>
        <a:ext cx="10945654" cy="1020600"/>
      </dsp:txXfrm>
    </dsp:sp>
    <dsp:sp modelId="{51BC69B0-ED5D-450A-993B-07F7BEAF428F}">
      <dsp:nvSpPr>
        <dsp:cNvPr id="0" name=""/>
        <dsp:cNvSpPr/>
      </dsp:nvSpPr>
      <dsp:spPr>
        <a:xfrm>
          <a:off x="547282" y="162887"/>
          <a:ext cx="7661957" cy="5313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9604" tIns="0" rIns="289604" bIns="0" numCol="1" spcCol="1270" anchor="ctr" anchorCtr="0">
          <a:noAutofit/>
        </a:bodyPr>
        <a:lstStyle/>
        <a:p>
          <a:pPr marL="0" lvl="0" indent="0" algn="l" defTabSz="800100">
            <a:lnSpc>
              <a:spcPct val="90000"/>
            </a:lnSpc>
            <a:spcBef>
              <a:spcPct val="0"/>
            </a:spcBef>
            <a:spcAft>
              <a:spcPct val="35000"/>
            </a:spcAft>
            <a:buNone/>
          </a:pPr>
          <a:r>
            <a:rPr lang="en-US" sz="1800" kern="1200"/>
            <a:t>Foster Youth Hospital Overstays </a:t>
          </a:r>
        </a:p>
      </dsp:txBody>
      <dsp:txXfrm>
        <a:off x="573221" y="188826"/>
        <a:ext cx="7610079" cy="479482"/>
      </dsp:txXfrm>
    </dsp:sp>
    <dsp:sp modelId="{5BD4AC08-C9A5-4574-8659-6C9515FF08FD}">
      <dsp:nvSpPr>
        <dsp:cNvPr id="0" name=""/>
        <dsp:cNvSpPr/>
      </dsp:nvSpPr>
      <dsp:spPr>
        <a:xfrm>
          <a:off x="0" y="1812047"/>
          <a:ext cx="10945654" cy="1247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9504" tIns="374904" rIns="849504"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a:t>Maryland Sexual Assault Evidence Kit Policy &amp; Funding Committee to convene workgroup, which will include MHA staff and hospital representatives, to study the framework, development, implementation, and process to create a </a:t>
          </a:r>
          <a:r>
            <a:rPr lang="en-US" sz="1800" b="0" kern="1200" err="1"/>
            <a:t>TeleSAFE</a:t>
          </a:r>
          <a:r>
            <a:rPr lang="en-US" sz="1800" b="0" kern="1200"/>
            <a:t> Pilot Program</a:t>
          </a:r>
          <a:r>
            <a:rPr lang="en-US" sz="1800" kern="1200"/>
            <a:t>. </a:t>
          </a:r>
          <a:endParaRPr lang="en-US" sz="1800" b="0" kern="1200"/>
        </a:p>
      </dsp:txBody>
      <dsp:txXfrm>
        <a:off x="0" y="1812047"/>
        <a:ext cx="10945654" cy="1247400"/>
      </dsp:txXfrm>
    </dsp:sp>
    <dsp:sp modelId="{05496B13-EF5F-45FE-9CB4-3AF832F15B0A}">
      <dsp:nvSpPr>
        <dsp:cNvPr id="0" name=""/>
        <dsp:cNvSpPr/>
      </dsp:nvSpPr>
      <dsp:spPr>
        <a:xfrm>
          <a:off x="547282" y="1546367"/>
          <a:ext cx="7661957" cy="5313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9604" tIns="0" rIns="289604" bIns="0" numCol="1" spcCol="1270" anchor="ctr" anchorCtr="0">
          <a:noAutofit/>
        </a:bodyPr>
        <a:lstStyle/>
        <a:p>
          <a:pPr marL="0" lvl="0" indent="0" algn="l" defTabSz="800100">
            <a:lnSpc>
              <a:spcPct val="90000"/>
            </a:lnSpc>
            <a:spcBef>
              <a:spcPct val="0"/>
            </a:spcBef>
            <a:spcAft>
              <a:spcPct val="35000"/>
            </a:spcAft>
            <a:buNone/>
          </a:pPr>
          <a:r>
            <a:rPr lang="en-US" sz="1800" b="0" i="0" kern="1200"/>
            <a:t>Sexual Assault Exam Telehealth Feasibility Study &amp; Pilot </a:t>
          </a:r>
          <a:endParaRPr lang="en-US" sz="1800" kern="1200"/>
        </a:p>
      </dsp:txBody>
      <dsp:txXfrm>
        <a:off x="573221" y="1572306"/>
        <a:ext cx="7610079" cy="479482"/>
      </dsp:txXfrm>
    </dsp:sp>
    <dsp:sp modelId="{671F0049-C380-43F6-B8C7-62C3B9DD3D8C}">
      <dsp:nvSpPr>
        <dsp:cNvPr id="0" name=""/>
        <dsp:cNvSpPr/>
      </dsp:nvSpPr>
      <dsp:spPr>
        <a:xfrm>
          <a:off x="0" y="3422328"/>
          <a:ext cx="10945654" cy="1247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9504" tIns="374904" rIns="849504"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a:t>Maryland Health Care Commission (MHCC)  is tasked with studying the effect of private equity firms on Maryland’s health care market, including impacts on health disparities, access to care, and workforce shortages. Hospital representatives will be consulted as relevant stakeholders.</a:t>
          </a:r>
        </a:p>
      </dsp:txBody>
      <dsp:txXfrm>
        <a:off x="0" y="3422328"/>
        <a:ext cx="10945654" cy="1247400"/>
      </dsp:txXfrm>
    </dsp:sp>
    <dsp:sp modelId="{CCFD3E0D-6EB4-4827-9628-5B36A8EF77BE}">
      <dsp:nvSpPr>
        <dsp:cNvPr id="0" name=""/>
        <dsp:cNvSpPr/>
      </dsp:nvSpPr>
      <dsp:spPr>
        <a:xfrm>
          <a:off x="547282" y="3156647"/>
          <a:ext cx="7661957" cy="5313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9604" tIns="0" rIns="289604" bIns="0" numCol="1" spcCol="1270" anchor="ctr" anchorCtr="0">
          <a:noAutofit/>
        </a:bodyPr>
        <a:lstStyle/>
        <a:p>
          <a:pPr marL="0" lvl="0" indent="0" algn="l" defTabSz="800100">
            <a:lnSpc>
              <a:spcPct val="90000"/>
            </a:lnSpc>
            <a:spcBef>
              <a:spcPct val="0"/>
            </a:spcBef>
            <a:spcAft>
              <a:spcPct val="35000"/>
            </a:spcAft>
            <a:buNone/>
          </a:pPr>
          <a:r>
            <a:rPr lang="en-US" sz="1800" b="0" i="0" kern="1200"/>
            <a:t>Noncompete – Private Equity </a:t>
          </a:r>
          <a:endParaRPr lang="en-US" sz="1800" kern="1200"/>
        </a:p>
      </dsp:txBody>
      <dsp:txXfrm>
        <a:off x="573221" y="3182586"/>
        <a:ext cx="7610079" cy="4794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213BB-E0A4-45F0-B605-2C5844B78316}">
      <dsp:nvSpPr>
        <dsp:cNvPr id="0" name=""/>
        <dsp:cNvSpPr/>
      </dsp:nvSpPr>
      <dsp:spPr>
        <a:xfrm>
          <a:off x="0" y="437837"/>
          <a:ext cx="10945654" cy="1077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9504" tIns="395732" rIns="849504" bIns="135128" numCol="1" spcCol="1270" anchor="t" anchorCtr="0">
          <a:noAutofit/>
        </a:bodyPr>
        <a:lstStyle/>
        <a:p>
          <a:pPr marL="171450" lvl="1" indent="-171450" algn="l" defTabSz="844550">
            <a:lnSpc>
              <a:spcPct val="90000"/>
            </a:lnSpc>
            <a:spcBef>
              <a:spcPct val="0"/>
            </a:spcBef>
            <a:spcAft>
              <a:spcPct val="15000"/>
            </a:spcAft>
            <a:buChar char="•"/>
          </a:pPr>
          <a:r>
            <a:rPr lang="en-US" sz="1900" b="0" kern="1200"/>
            <a:t>MDH, MHCC, and HSCRC to study reimbursement rates under the Medicaid program for services provided by maternal fetal medicine specialists.</a:t>
          </a:r>
        </a:p>
      </dsp:txBody>
      <dsp:txXfrm>
        <a:off x="0" y="437837"/>
        <a:ext cx="10945654" cy="1077300"/>
      </dsp:txXfrm>
    </dsp:sp>
    <dsp:sp modelId="{51BC69B0-ED5D-450A-993B-07F7BEAF428F}">
      <dsp:nvSpPr>
        <dsp:cNvPr id="0" name=""/>
        <dsp:cNvSpPr/>
      </dsp:nvSpPr>
      <dsp:spPr>
        <a:xfrm>
          <a:off x="547282" y="157397"/>
          <a:ext cx="7661957" cy="56088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9604" tIns="0" rIns="289604" bIns="0" numCol="1" spcCol="1270" anchor="ctr" anchorCtr="0">
          <a:noAutofit/>
        </a:bodyPr>
        <a:lstStyle/>
        <a:p>
          <a:pPr marL="0" lvl="0" indent="0" algn="l" defTabSz="844550">
            <a:lnSpc>
              <a:spcPct val="90000"/>
            </a:lnSpc>
            <a:spcBef>
              <a:spcPct val="0"/>
            </a:spcBef>
            <a:spcAft>
              <a:spcPct val="35000"/>
            </a:spcAft>
            <a:buNone/>
          </a:pPr>
          <a:r>
            <a:rPr lang="en-US" sz="1900" kern="1200"/>
            <a:t>Reimbursement for Maternal Fetal Medicine </a:t>
          </a:r>
        </a:p>
      </dsp:txBody>
      <dsp:txXfrm>
        <a:off x="574662" y="184777"/>
        <a:ext cx="7607197" cy="506120"/>
      </dsp:txXfrm>
    </dsp:sp>
    <dsp:sp modelId="{5BD4AC08-C9A5-4574-8659-6C9515FF08FD}">
      <dsp:nvSpPr>
        <dsp:cNvPr id="0" name=""/>
        <dsp:cNvSpPr/>
      </dsp:nvSpPr>
      <dsp:spPr>
        <a:xfrm>
          <a:off x="0" y="1898178"/>
          <a:ext cx="10945654" cy="1077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9504" tIns="395732" rIns="849504" bIns="135128" numCol="1" spcCol="1270" anchor="t" anchorCtr="0">
          <a:noAutofit/>
        </a:bodyPr>
        <a:lstStyle/>
        <a:p>
          <a:pPr marL="171450" lvl="1" indent="-171450" algn="l" defTabSz="844550">
            <a:lnSpc>
              <a:spcPct val="90000"/>
            </a:lnSpc>
            <a:spcBef>
              <a:spcPct val="0"/>
            </a:spcBef>
            <a:spcAft>
              <a:spcPct val="15000"/>
            </a:spcAft>
            <a:buChar char="•"/>
          </a:pPr>
          <a:r>
            <a:rPr lang="en-US" sz="1900" b="0" kern="1200"/>
            <a:t>MDH to convene a workgroup, which will include MHA representatives, to digitize forms required by the legislation for submission from hospitals to local health departments.</a:t>
          </a:r>
        </a:p>
      </dsp:txBody>
      <dsp:txXfrm>
        <a:off x="0" y="1898178"/>
        <a:ext cx="10945654" cy="1077300"/>
      </dsp:txXfrm>
    </dsp:sp>
    <dsp:sp modelId="{05496B13-EF5F-45FE-9CB4-3AF832F15B0A}">
      <dsp:nvSpPr>
        <dsp:cNvPr id="0" name=""/>
        <dsp:cNvSpPr/>
      </dsp:nvSpPr>
      <dsp:spPr>
        <a:xfrm>
          <a:off x="547282" y="1617738"/>
          <a:ext cx="7661957" cy="56088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9604" tIns="0" rIns="289604" bIns="0" numCol="1" spcCol="1270" anchor="ctr" anchorCtr="0">
          <a:noAutofit/>
        </a:bodyPr>
        <a:lstStyle/>
        <a:p>
          <a:pPr marL="0" lvl="0" indent="0" algn="l" defTabSz="844550">
            <a:lnSpc>
              <a:spcPct val="90000"/>
            </a:lnSpc>
            <a:spcBef>
              <a:spcPct val="0"/>
            </a:spcBef>
            <a:spcAft>
              <a:spcPct val="35000"/>
            </a:spcAft>
            <a:buNone/>
          </a:pPr>
          <a:r>
            <a:rPr lang="en-US" sz="1900" kern="1200"/>
            <a:t>Maternal Health </a:t>
          </a:r>
        </a:p>
      </dsp:txBody>
      <dsp:txXfrm>
        <a:off x="574662" y="1645118"/>
        <a:ext cx="7607197" cy="506120"/>
      </dsp:txXfrm>
    </dsp:sp>
    <dsp:sp modelId="{A0D3A918-9D66-4E72-ACCF-6D0640C4D426}">
      <dsp:nvSpPr>
        <dsp:cNvPr id="0" name=""/>
        <dsp:cNvSpPr/>
      </dsp:nvSpPr>
      <dsp:spPr>
        <a:xfrm>
          <a:off x="0" y="3358518"/>
          <a:ext cx="10945654" cy="1316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9504" tIns="395732" rIns="849504" bIns="135128" numCol="1" spcCol="1270" anchor="t" anchorCtr="0">
          <a:noAutofit/>
        </a:bodyPr>
        <a:lstStyle/>
        <a:p>
          <a:pPr marL="171450" lvl="1" indent="-171450" algn="l" defTabSz="844550">
            <a:lnSpc>
              <a:spcPct val="90000"/>
            </a:lnSpc>
            <a:spcBef>
              <a:spcPct val="0"/>
            </a:spcBef>
            <a:spcAft>
              <a:spcPct val="15000"/>
            </a:spcAft>
            <a:buChar char="•"/>
          </a:pPr>
          <a:r>
            <a:rPr lang="en-US" sz="1900" b="0" kern="1200"/>
            <a:t>MDH, MHCC, HSCRC, and Maryland Society of Anesthesiologists to study barriers in recruitment and retention of anesthesiologists, as well as provide recommendations to eliminate identified barriers. </a:t>
          </a:r>
        </a:p>
      </dsp:txBody>
      <dsp:txXfrm>
        <a:off x="0" y="3358518"/>
        <a:ext cx="10945654" cy="1316700"/>
      </dsp:txXfrm>
    </dsp:sp>
    <dsp:sp modelId="{ADE5890C-1763-4C66-9252-3C94A3A71506}">
      <dsp:nvSpPr>
        <dsp:cNvPr id="0" name=""/>
        <dsp:cNvSpPr/>
      </dsp:nvSpPr>
      <dsp:spPr>
        <a:xfrm>
          <a:off x="547282" y="3078078"/>
          <a:ext cx="7661957" cy="56088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9604" tIns="0" rIns="289604" bIns="0" numCol="1" spcCol="1270" anchor="ctr" anchorCtr="0">
          <a:noAutofit/>
        </a:bodyPr>
        <a:lstStyle/>
        <a:p>
          <a:pPr marL="0" lvl="0" indent="0" algn="l" defTabSz="844550">
            <a:lnSpc>
              <a:spcPct val="90000"/>
            </a:lnSpc>
            <a:spcBef>
              <a:spcPct val="0"/>
            </a:spcBef>
            <a:spcAft>
              <a:spcPct val="35000"/>
            </a:spcAft>
            <a:buNone/>
          </a:pPr>
          <a:r>
            <a:rPr lang="en-US" sz="1900" kern="1200"/>
            <a:t>Recruitment &amp; Retention of Anesthesiologists </a:t>
          </a:r>
        </a:p>
      </dsp:txBody>
      <dsp:txXfrm>
        <a:off x="574662" y="3105458"/>
        <a:ext cx="7607197" cy="5061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213BB-E0A4-45F0-B605-2C5844B78316}">
      <dsp:nvSpPr>
        <dsp:cNvPr id="0" name=""/>
        <dsp:cNvSpPr/>
      </dsp:nvSpPr>
      <dsp:spPr>
        <a:xfrm>
          <a:off x="0" y="272886"/>
          <a:ext cx="10945654" cy="1178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9504" tIns="354076" rIns="849504" bIns="120904" numCol="1" spcCol="1270" anchor="t" anchorCtr="0">
          <a:noAutofit/>
        </a:bodyPr>
        <a:lstStyle/>
        <a:p>
          <a:pPr marL="171450" lvl="1" indent="-171450" algn="l" defTabSz="755650">
            <a:lnSpc>
              <a:spcPct val="90000"/>
            </a:lnSpc>
            <a:spcBef>
              <a:spcPct val="0"/>
            </a:spcBef>
            <a:spcAft>
              <a:spcPct val="15000"/>
            </a:spcAft>
            <a:buChar char="•"/>
          </a:pPr>
          <a:r>
            <a:rPr lang="en-US" sz="1700" b="0" kern="1200"/>
            <a:t>Diane Hoffmann from the University of Maryland Carey School of Law will convene a work group, which will include MHA staff and hospital representatives, exploring solutions for guardianship of patients with hospital overstays.</a:t>
          </a:r>
        </a:p>
      </dsp:txBody>
      <dsp:txXfrm>
        <a:off x="0" y="272886"/>
        <a:ext cx="10945654" cy="1178100"/>
      </dsp:txXfrm>
    </dsp:sp>
    <dsp:sp modelId="{51BC69B0-ED5D-450A-993B-07F7BEAF428F}">
      <dsp:nvSpPr>
        <dsp:cNvPr id="0" name=""/>
        <dsp:cNvSpPr/>
      </dsp:nvSpPr>
      <dsp:spPr>
        <a:xfrm>
          <a:off x="547282" y="21966"/>
          <a:ext cx="7661957" cy="5018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9604" tIns="0" rIns="289604" bIns="0" numCol="1" spcCol="1270" anchor="ctr" anchorCtr="0">
          <a:noAutofit/>
        </a:bodyPr>
        <a:lstStyle/>
        <a:p>
          <a:pPr marL="0" lvl="0" indent="0" algn="l" defTabSz="755650">
            <a:lnSpc>
              <a:spcPct val="90000"/>
            </a:lnSpc>
            <a:spcBef>
              <a:spcPct val="0"/>
            </a:spcBef>
            <a:spcAft>
              <a:spcPct val="35000"/>
            </a:spcAft>
            <a:buNone/>
          </a:pPr>
          <a:r>
            <a:rPr lang="en-US" sz="1700" b="0" i="0" kern="1200"/>
            <a:t>Guardianship </a:t>
          </a:r>
          <a:endParaRPr lang="en-US" sz="1700" kern="1200"/>
        </a:p>
      </dsp:txBody>
      <dsp:txXfrm>
        <a:off x="571780" y="46464"/>
        <a:ext cx="7612961" cy="452844"/>
      </dsp:txXfrm>
    </dsp:sp>
    <dsp:sp modelId="{5BD4AC08-C9A5-4574-8659-6C9515FF08FD}">
      <dsp:nvSpPr>
        <dsp:cNvPr id="0" name=""/>
        <dsp:cNvSpPr/>
      </dsp:nvSpPr>
      <dsp:spPr>
        <a:xfrm>
          <a:off x="0" y="1793706"/>
          <a:ext cx="10945654" cy="16600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9504" tIns="354076" rIns="849504" bIns="120904" numCol="1" spcCol="1270" anchor="t" anchorCtr="0">
          <a:noAutofit/>
        </a:bodyPr>
        <a:lstStyle/>
        <a:p>
          <a:pPr marL="171450" lvl="1" indent="-171450" algn="l" defTabSz="755650">
            <a:lnSpc>
              <a:spcPct val="90000"/>
            </a:lnSpc>
            <a:spcBef>
              <a:spcPct val="0"/>
            </a:spcBef>
            <a:spcAft>
              <a:spcPct val="15000"/>
            </a:spcAft>
            <a:buChar char="•"/>
          </a:pPr>
          <a:r>
            <a:rPr lang="en-US" sz="1700" b="0" kern="1200"/>
            <a:t>Health Services Cost Review Commission (HSCRC) with the Maryland Department of Health (MDH) and the Health Education Advocacy Unit of the Attorney General’s Office (HEAU) to convene a work group to advise on expanding application of facility fee notice to all outpatient services and the impact of such expansion on patients with different health insurance coverage. Hospital representatives will be included.</a:t>
          </a:r>
        </a:p>
      </dsp:txBody>
      <dsp:txXfrm>
        <a:off x="0" y="1793706"/>
        <a:ext cx="10945654" cy="1660050"/>
      </dsp:txXfrm>
    </dsp:sp>
    <dsp:sp modelId="{05496B13-EF5F-45FE-9CB4-3AF832F15B0A}">
      <dsp:nvSpPr>
        <dsp:cNvPr id="0" name=""/>
        <dsp:cNvSpPr/>
      </dsp:nvSpPr>
      <dsp:spPr>
        <a:xfrm>
          <a:off x="547282" y="1542786"/>
          <a:ext cx="7661957" cy="5018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9604" tIns="0" rIns="289604" bIns="0" numCol="1" spcCol="1270" anchor="ctr" anchorCtr="0">
          <a:noAutofit/>
        </a:bodyPr>
        <a:lstStyle/>
        <a:p>
          <a:pPr marL="0" lvl="0" indent="0" algn="l" defTabSz="755650">
            <a:lnSpc>
              <a:spcPct val="90000"/>
            </a:lnSpc>
            <a:spcBef>
              <a:spcPct val="0"/>
            </a:spcBef>
            <a:spcAft>
              <a:spcPct val="35000"/>
            </a:spcAft>
            <a:buNone/>
          </a:pPr>
          <a:r>
            <a:rPr lang="en-US" sz="1700" kern="1200"/>
            <a:t>Outpatient Facility Fees</a:t>
          </a:r>
        </a:p>
      </dsp:txBody>
      <dsp:txXfrm>
        <a:off x="571780" y="1567284"/>
        <a:ext cx="7612961" cy="452844"/>
      </dsp:txXfrm>
    </dsp:sp>
    <dsp:sp modelId="{A0D3A918-9D66-4E72-ACCF-6D0640C4D426}">
      <dsp:nvSpPr>
        <dsp:cNvPr id="0" name=""/>
        <dsp:cNvSpPr/>
      </dsp:nvSpPr>
      <dsp:spPr>
        <a:xfrm>
          <a:off x="0" y="3796476"/>
          <a:ext cx="10945654" cy="14190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9504" tIns="354076" rIns="8495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At the request of Senator Hester-Fry and Del Kerr, MHA will work with the Maryland Cybersecurity Council to convene a work group to discuss minimum cybersecurity standards, third party assessments, reporting, designating Chief Information Security Officers and legislation in other states.   </a:t>
          </a:r>
        </a:p>
      </dsp:txBody>
      <dsp:txXfrm>
        <a:off x="0" y="3796476"/>
        <a:ext cx="10945654" cy="1419075"/>
      </dsp:txXfrm>
    </dsp:sp>
    <dsp:sp modelId="{ADE5890C-1763-4C66-9252-3C94A3A71506}">
      <dsp:nvSpPr>
        <dsp:cNvPr id="0" name=""/>
        <dsp:cNvSpPr/>
      </dsp:nvSpPr>
      <dsp:spPr>
        <a:xfrm>
          <a:off x="547282" y="3545556"/>
          <a:ext cx="7661957" cy="5018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9604" tIns="0" rIns="289604" bIns="0" numCol="1" spcCol="1270" anchor="ctr" anchorCtr="0">
          <a:noAutofit/>
        </a:bodyPr>
        <a:lstStyle/>
        <a:p>
          <a:pPr marL="0" lvl="0" indent="0" algn="l" defTabSz="755650">
            <a:lnSpc>
              <a:spcPct val="90000"/>
            </a:lnSpc>
            <a:spcBef>
              <a:spcPct val="0"/>
            </a:spcBef>
            <a:spcAft>
              <a:spcPct val="35000"/>
            </a:spcAft>
            <a:buNone/>
          </a:pPr>
          <a:r>
            <a:rPr lang="en-US" sz="1700" kern="1200"/>
            <a:t>Cybersecurity Workgroup and Study </a:t>
          </a:r>
        </a:p>
      </dsp:txBody>
      <dsp:txXfrm>
        <a:off x="571780" y="3570054"/>
        <a:ext cx="7612961" cy="4528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ECF41-1CED-4BE3-9242-50942CEE51C6}">
      <dsp:nvSpPr>
        <dsp:cNvPr id="0" name=""/>
        <dsp:cNvSpPr/>
      </dsp:nvSpPr>
      <dsp:spPr>
        <a:xfrm>
          <a:off x="0" y="141166"/>
          <a:ext cx="10945654" cy="88811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a:latin typeface="Myriad Pro"/>
            </a:rPr>
            <a:t>Staffing Ratios</a:t>
          </a:r>
          <a:endParaRPr lang="en-US" sz="3200" kern="1200"/>
        </a:p>
      </dsp:txBody>
      <dsp:txXfrm>
        <a:off x="43354" y="184520"/>
        <a:ext cx="10858946" cy="801409"/>
      </dsp:txXfrm>
    </dsp:sp>
    <dsp:sp modelId="{8528709E-F2E9-46D4-81C6-80688296333D}">
      <dsp:nvSpPr>
        <dsp:cNvPr id="0" name=""/>
        <dsp:cNvSpPr/>
      </dsp:nvSpPr>
      <dsp:spPr>
        <a:xfrm>
          <a:off x="0" y="1078952"/>
          <a:ext cx="1094565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525" tIns="27940" rIns="156464" bIns="27940" numCol="1" spcCol="1270" anchor="t" anchorCtr="0">
          <a:noAutofit/>
        </a:bodyPr>
        <a:lstStyle/>
        <a:p>
          <a:pPr marL="228600" lvl="1" indent="-228600" algn="l" defTabSz="977900" rtl="0">
            <a:lnSpc>
              <a:spcPct val="90000"/>
            </a:lnSpc>
            <a:spcBef>
              <a:spcPct val="0"/>
            </a:spcBef>
            <a:spcAft>
              <a:spcPct val="20000"/>
            </a:spcAft>
            <a:buChar char="•"/>
          </a:pPr>
          <a:r>
            <a:rPr lang="en-US" sz="2200" kern="1200">
              <a:solidFill>
                <a:schemeClr val="tx2"/>
              </a:solidFill>
              <a:latin typeface="Myriad Pro"/>
            </a:rPr>
            <a:t>Educate state policymakers and stakeholders in anticipation of bill re-introduction</a:t>
          </a:r>
          <a:endParaRPr lang="en-US" sz="2200" kern="1200">
            <a:solidFill>
              <a:schemeClr val="tx2"/>
            </a:solidFill>
          </a:endParaRPr>
        </a:p>
        <a:p>
          <a:pPr marL="228600" lvl="1" indent="-228600" algn="l" defTabSz="977900" rtl="0">
            <a:lnSpc>
              <a:spcPct val="90000"/>
            </a:lnSpc>
            <a:spcBef>
              <a:spcPct val="0"/>
            </a:spcBef>
            <a:spcAft>
              <a:spcPct val="20000"/>
            </a:spcAft>
            <a:buChar char="•"/>
          </a:pPr>
          <a:r>
            <a:rPr lang="en-US" sz="2200" kern="1200">
              <a:solidFill>
                <a:schemeClr val="tx2"/>
              </a:solidFill>
            </a:rPr>
            <a:t>Strategize and partner with MONL, CNOs, government affairs leads, and consultants to oppose potential future legislation</a:t>
          </a:r>
        </a:p>
      </dsp:txBody>
      <dsp:txXfrm>
        <a:off x="0" y="1078952"/>
        <a:ext cx="10945654" cy="1076400"/>
      </dsp:txXfrm>
    </dsp:sp>
    <dsp:sp modelId="{C6CA6B6A-35BC-4BD3-BC18-85896C904B8B}">
      <dsp:nvSpPr>
        <dsp:cNvPr id="0" name=""/>
        <dsp:cNvSpPr/>
      </dsp:nvSpPr>
      <dsp:spPr>
        <a:xfrm>
          <a:off x="0" y="2438464"/>
          <a:ext cx="10945654" cy="83948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schemeClr val="bg1"/>
              </a:solidFill>
            </a:rPr>
            <a:t>Protected Reproductive Health Information</a:t>
          </a:r>
        </a:p>
      </dsp:txBody>
      <dsp:txXfrm>
        <a:off x="40980" y="2479444"/>
        <a:ext cx="10863694" cy="757522"/>
      </dsp:txXfrm>
    </dsp:sp>
    <dsp:sp modelId="{8A5A6042-FB97-45BA-A5BE-BF8C9F50478B}">
      <dsp:nvSpPr>
        <dsp:cNvPr id="0" name=""/>
        <dsp:cNvSpPr/>
      </dsp:nvSpPr>
      <dsp:spPr>
        <a:xfrm>
          <a:off x="0" y="3365143"/>
          <a:ext cx="10945654" cy="1051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525" tIns="27940" rIns="156464" bIns="27940" numCol="1" spcCol="1270" anchor="t" anchorCtr="0">
          <a:noAutofit/>
        </a:bodyPr>
        <a:lstStyle/>
        <a:p>
          <a:pPr marL="228600" lvl="1" indent="-228600" algn="l" defTabSz="977900" rtl="0">
            <a:lnSpc>
              <a:spcPct val="90000"/>
            </a:lnSpc>
            <a:spcBef>
              <a:spcPct val="0"/>
            </a:spcBef>
            <a:spcAft>
              <a:spcPct val="20000"/>
            </a:spcAft>
            <a:buChar char="•"/>
          </a:pPr>
          <a:r>
            <a:rPr lang="en-US" sz="2200" kern="1200">
              <a:solidFill>
                <a:schemeClr val="accent3">
                  <a:lumMod val="50000"/>
                </a:schemeClr>
              </a:solidFill>
              <a:latin typeface="+mj-lt"/>
            </a:rPr>
            <a:t>Collaborate with MHCC and electronic health record vendors to implement protections for reproductive health information with minimal administrative burdens</a:t>
          </a:r>
        </a:p>
      </dsp:txBody>
      <dsp:txXfrm>
        <a:off x="0" y="3365143"/>
        <a:ext cx="10945654" cy="10519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5D861-EA92-4333-A069-2A92A03904C7}">
      <dsp:nvSpPr>
        <dsp:cNvPr id="0" name=""/>
        <dsp:cNvSpPr/>
      </dsp:nvSpPr>
      <dsp:spPr>
        <a:xfrm>
          <a:off x="0" y="0"/>
          <a:ext cx="11102127" cy="67563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Pediatric Dental</a:t>
          </a:r>
        </a:p>
      </dsp:txBody>
      <dsp:txXfrm>
        <a:off x="32982" y="32982"/>
        <a:ext cx="11036163" cy="609667"/>
      </dsp:txXfrm>
    </dsp:sp>
    <dsp:sp modelId="{099D460A-F53C-4EAB-A8C2-6DB896B26A62}">
      <dsp:nvSpPr>
        <dsp:cNvPr id="0" name=""/>
        <dsp:cNvSpPr/>
      </dsp:nvSpPr>
      <dsp:spPr>
        <a:xfrm>
          <a:off x="0" y="746749"/>
          <a:ext cx="11102127" cy="123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493"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kern="1200">
              <a:solidFill>
                <a:schemeClr val="accent5"/>
              </a:solidFill>
            </a:rPr>
            <a:t>Maryland Department of Health to publish final report based on MHA, MHCC, and MDH surveys on dental OR capacity</a:t>
          </a:r>
        </a:p>
        <a:p>
          <a:pPr marL="228600" lvl="1" indent="-228600" algn="l" defTabSz="889000" rtl="0">
            <a:lnSpc>
              <a:spcPct val="90000"/>
            </a:lnSpc>
            <a:spcBef>
              <a:spcPct val="0"/>
            </a:spcBef>
            <a:spcAft>
              <a:spcPct val="20000"/>
            </a:spcAft>
            <a:buChar char="•"/>
          </a:pPr>
          <a:r>
            <a:rPr lang="en-US" sz="2000" kern="1200">
              <a:solidFill>
                <a:schemeClr val="tx2"/>
              </a:solidFill>
              <a:latin typeface="Myriad Pro"/>
            </a:rPr>
            <a:t>High profile issue that will require continued engagement with dental association, relevant state agencies, and stakeholders</a:t>
          </a:r>
          <a:endParaRPr lang="en-US" sz="2000" kern="1200">
            <a:solidFill>
              <a:schemeClr val="tx2"/>
            </a:solidFill>
          </a:endParaRPr>
        </a:p>
      </dsp:txBody>
      <dsp:txXfrm>
        <a:off x="0" y="746749"/>
        <a:ext cx="11102127" cy="1238895"/>
      </dsp:txXfrm>
    </dsp:sp>
    <dsp:sp modelId="{750BE543-0624-45FE-A4CE-6846EB4B8004}">
      <dsp:nvSpPr>
        <dsp:cNvPr id="0" name=""/>
        <dsp:cNvSpPr/>
      </dsp:nvSpPr>
      <dsp:spPr>
        <a:xfrm>
          <a:off x="0" y="1992415"/>
          <a:ext cx="11102127" cy="65618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Emergency Department Wait Times</a:t>
          </a:r>
        </a:p>
      </dsp:txBody>
      <dsp:txXfrm>
        <a:off x="32032" y="2024447"/>
        <a:ext cx="11038063" cy="592120"/>
      </dsp:txXfrm>
    </dsp:sp>
    <dsp:sp modelId="{E7E6061A-288E-47EF-8C23-66B2EA5D359D}">
      <dsp:nvSpPr>
        <dsp:cNvPr id="0" name=""/>
        <dsp:cNvSpPr/>
      </dsp:nvSpPr>
      <dsp:spPr>
        <a:xfrm>
          <a:off x="0" y="2748926"/>
          <a:ext cx="11102127"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493"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kern="1200">
              <a:solidFill>
                <a:schemeClr val="tx2"/>
              </a:solidFill>
              <a:latin typeface="+mn-lt"/>
            </a:rPr>
            <a:t>Ongoing MHA improvement collaborative to share best practices on ED throughput</a:t>
          </a:r>
          <a:endParaRPr lang="en-US" sz="2000" kern="1200">
            <a:solidFill>
              <a:schemeClr val="tx2"/>
            </a:solidFill>
            <a:highlight>
              <a:srgbClr val="FFFF00"/>
            </a:highlight>
            <a:latin typeface="+mn-lt"/>
          </a:endParaRPr>
        </a:p>
        <a:p>
          <a:pPr marL="228600" lvl="1" indent="-228600" algn="l" defTabSz="889000" rtl="0">
            <a:lnSpc>
              <a:spcPct val="90000"/>
            </a:lnSpc>
            <a:spcBef>
              <a:spcPct val="0"/>
            </a:spcBef>
            <a:spcAft>
              <a:spcPct val="20000"/>
            </a:spcAft>
            <a:buChar char="•"/>
          </a:pPr>
          <a:r>
            <a:rPr lang="en-US" sz="2000" kern="1200">
              <a:solidFill>
                <a:schemeClr val="tx2"/>
              </a:solidFill>
              <a:latin typeface="+mn-lt"/>
            </a:rPr>
            <a:t>Participation in Maryland Emergency Department Wait Time Reduction Commission </a:t>
          </a:r>
        </a:p>
      </dsp:txBody>
      <dsp:txXfrm>
        <a:off x="0" y="2748926"/>
        <a:ext cx="11102127" cy="1043280"/>
      </dsp:txXfrm>
    </dsp:sp>
    <dsp:sp modelId="{801BF81F-781E-4500-B43D-EB37B660444A}">
      <dsp:nvSpPr>
        <dsp:cNvPr id="0" name=""/>
        <dsp:cNvSpPr/>
      </dsp:nvSpPr>
      <dsp:spPr>
        <a:xfrm>
          <a:off x="0" y="3583984"/>
          <a:ext cx="11102127" cy="56437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a:solidFill>
                <a:schemeClr val="bg1"/>
              </a:solidFill>
              <a:latin typeface="+mn-lt"/>
            </a:rPr>
            <a:t>Medical Debt Refund Process</a:t>
          </a:r>
        </a:p>
      </dsp:txBody>
      <dsp:txXfrm>
        <a:off x="27550" y="3611534"/>
        <a:ext cx="11047027" cy="509270"/>
      </dsp:txXfrm>
    </dsp:sp>
    <dsp:sp modelId="{DC236B02-8F25-4D4A-AE22-F8848A6B52EA}">
      <dsp:nvSpPr>
        <dsp:cNvPr id="0" name=""/>
        <dsp:cNvSpPr/>
      </dsp:nvSpPr>
      <dsp:spPr>
        <a:xfrm>
          <a:off x="0" y="4211200"/>
          <a:ext cx="11102127"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493"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kern="1200">
              <a:solidFill>
                <a:schemeClr val="tx2"/>
              </a:solidFill>
              <a:latin typeface="+mn-lt"/>
            </a:rPr>
            <a:t>Technical work to revise refund process in response to Comptroller’s concerns on tax information security</a:t>
          </a:r>
        </a:p>
      </dsp:txBody>
      <dsp:txXfrm>
        <a:off x="0" y="4211200"/>
        <a:ext cx="11102127" cy="1043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3A9A3-52EE-4F00-A5FD-2747F71BAC4A}">
      <dsp:nvSpPr>
        <dsp:cNvPr id="0" name=""/>
        <dsp:cNvSpPr/>
      </dsp:nvSpPr>
      <dsp:spPr>
        <a:xfrm rot="10800000">
          <a:off x="1982317" y="479"/>
          <a:ext cx="6674103" cy="120498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136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t>Ensure access to care and improve hospital throughput for all Marylanders</a:t>
          </a:r>
        </a:p>
      </dsp:txBody>
      <dsp:txXfrm rot="10800000">
        <a:off x="2283563" y="479"/>
        <a:ext cx="6372857" cy="1204986"/>
      </dsp:txXfrm>
    </dsp:sp>
    <dsp:sp modelId="{F35F85DA-90EF-40D9-A60C-57CAA3FCA846}">
      <dsp:nvSpPr>
        <dsp:cNvPr id="0" name=""/>
        <dsp:cNvSpPr/>
      </dsp:nvSpPr>
      <dsp:spPr>
        <a:xfrm>
          <a:off x="1379824" y="479"/>
          <a:ext cx="1204986" cy="120498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1A87D0-3136-4B7F-960C-F17613C8938F}">
      <dsp:nvSpPr>
        <dsp:cNvPr id="0" name=""/>
        <dsp:cNvSpPr/>
      </dsp:nvSpPr>
      <dsp:spPr>
        <a:xfrm rot="10800000">
          <a:off x="1982317" y="1565163"/>
          <a:ext cx="6674103" cy="120498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136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t>Strengthen Maryland’s health care and hospital workforce</a:t>
          </a:r>
        </a:p>
      </dsp:txBody>
      <dsp:txXfrm rot="10800000">
        <a:off x="2283563" y="1565163"/>
        <a:ext cx="6372857" cy="1204986"/>
      </dsp:txXfrm>
    </dsp:sp>
    <dsp:sp modelId="{48EEE19B-6BF3-4FFC-AA50-63E13CB675BD}">
      <dsp:nvSpPr>
        <dsp:cNvPr id="0" name=""/>
        <dsp:cNvSpPr/>
      </dsp:nvSpPr>
      <dsp:spPr>
        <a:xfrm>
          <a:off x="1379824" y="1565163"/>
          <a:ext cx="1204986" cy="120498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72A28-538C-4B0B-9703-8DE709006658}">
      <dsp:nvSpPr>
        <dsp:cNvPr id="0" name=""/>
        <dsp:cNvSpPr/>
      </dsp:nvSpPr>
      <dsp:spPr>
        <a:xfrm rot="10800000">
          <a:off x="1982317" y="3129847"/>
          <a:ext cx="6674103" cy="120498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136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t>Protect Maryland’s liability climate and maintain the state as a viable place to practice medicine</a:t>
          </a:r>
        </a:p>
      </dsp:txBody>
      <dsp:txXfrm rot="10800000">
        <a:off x="2283563" y="3129847"/>
        <a:ext cx="6372857" cy="1204986"/>
      </dsp:txXfrm>
    </dsp:sp>
    <dsp:sp modelId="{601F6BDC-4352-480E-BD44-612595954C9C}">
      <dsp:nvSpPr>
        <dsp:cNvPr id="0" name=""/>
        <dsp:cNvSpPr/>
      </dsp:nvSpPr>
      <dsp:spPr>
        <a:xfrm>
          <a:off x="1379824" y="3129847"/>
          <a:ext cx="1204986" cy="120498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A7B78-BCE5-4D3B-BEF5-9930D06E19F6}">
      <dsp:nvSpPr>
        <dsp:cNvPr id="0" name=""/>
        <dsp:cNvSpPr/>
      </dsp:nvSpPr>
      <dsp:spPr>
        <a:xfrm rot="5400000">
          <a:off x="4621574" y="-1754166"/>
          <a:ext cx="1074291" cy="485526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Up from $400,000 in FY 2020 </a:t>
          </a:r>
        </a:p>
        <a:p>
          <a:pPr marL="228600" lvl="1" indent="-228600" algn="l" defTabSz="933450">
            <a:lnSpc>
              <a:spcPct val="90000"/>
            </a:lnSpc>
            <a:spcBef>
              <a:spcPct val="0"/>
            </a:spcBef>
            <a:spcAft>
              <a:spcPct val="15000"/>
            </a:spcAft>
            <a:buChar char="•"/>
          </a:pPr>
          <a:r>
            <a:rPr lang="en-US" sz="2100" kern="1200"/>
            <a:t>Generates $1 million federal match</a:t>
          </a:r>
        </a:p>
      </dsp:txBody>
      <dsp:txXfrm rot="-5400000">
        <a:off x="2731087" y="188764"/>
        <a:ext cx="4802823" cy="969405"/>
      </dsp:txXfrm>
    </dsp:sp>
    <dsp:sp modelId="{675B34F4-1F13-4BF3-83A3-5CA47F325CF8}">
      <dsp:nvSpPr>
        <dsp:cNvPr id="0" name=""/>
        <dsp:cNvSpPr/>
      </dsp:nvSpPr>
      <dsp:spPr>
        <a:xfrm>
          <a:off x="0" y="2034"/>
          <a:ext cx="2731087" cy="13428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Physician and Physician Assistant Loan Repayment Program: $3 Million</a:t>
          </a:r>
        </a:p>
      </dsp:txBody>
      <dsp:txXfrm>
        <a:off x="65553" y="67587"/>
        <a:ext cx="2599981" cy="1211758"/>
      </dsp:txXfrm>
    </dsp:sp>
    <dsp:sp modelId="{8E68406A-C3C7-4375-BA2E-427B62ED2D46}">
      <dsp:nvSpPr>
        <dsp:cNvPr id="0" name=""/>
        <dsp:cNvSpPr/>
      </dsp:nvSpPr>
      <dsp:spPr>
        <a:xfrm rot="5400000">
          <a:off x="4621574" y="-344158"/>
          <a:ext cx="1074291" cy="485526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Myriad Pro"/>
              <a:ea typeface="+mn-ea"/>
              <a:cs typeface="+mn-cs"/>
            </a:rPr>
            <a:t>Established during 2022 session through legislation supported by MHA</a:t>
          </a:r>
        </a:p>
        <a:p>
          <a:pPr marL="228600" lvl="1" indent="-228600" algn="l" defTabSz="889000">
            <a:lnSpc>
              <a:spcPct val="90000"/>
            </a:lnSpc>
            <a:spcBef>
              <a:spcPct val="0"/>
            </a:spcBef>
            <a:spcAft>
              <a:spcPct val="15000"/>
            </a:spcAft>
            <a:buChar char="•"/>
          </a:pPr>
          <a:r>
            <a:rPr lang="en-US" sz="2000" kern="1200">
              <a:latin typeface="Myriad Pro"/>
              <a:ea typeface="+mn-ea"/>
              <a:cs typeface="+mn-cs"/>
            </a:rPr>
            <a:t>Launched in March 2023</a:t>
          </a:r>
        </a:p>
        <a:p>
          <a:pPr marL="114300" lvl="1" indent="-114300" algn="l" defTabSz="666750">
            <a:lnSpc>
              <a:spcPct val="90000"/>
            </a:lnSpc>
            <a:spcBef>
              <a:spcPct val="0"/>
            </a:spcBef>
            <a:spcAft>
              <a:spcPct val="15000"/>
            </a:spcAft>
            <a:buChar char="•"/>
          </a:pPr>
          <a:endParaRPr lang="en-US" sz="1500" kern="1200">
            <a:latin typeface="Myriad Pro"/>
            <a:ea typeface="+mn-ea"/>
            <a:cs typeface="+mn-cs"/>
          </a:endParaRPr>
        </a:p>
      </dsp:txBody>
      <dsp:txXfrm rot="-5400000">
        <a:off x="2731087" y="1598772"/>
        <a:ext cx="4802823" cy="969405"/>
      </dsp:txXfrm>
    </dsp:sp>
    <dsp:sp modelId="{C13F4E30-0027-450A-A948-979EA1454E9A}">
      <dsp:nvSpPr>
        <dsp:cNvPr id="0" name=""/>
        <dsp:cNvSpPr/>
      </dsp:nvSpPr>
      <dsp:spPr>
        <a:xfrm>
          <a:off x="0" y="1412042"/>
          <a:ext cx="2731087" cy="13428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Nurse Loan Repayment Program: $3 Million</a:t>
          </a:r>
        </a:p>
      </dsp:txBody>
      <dsp:txXfrm>
        <a:off x="65553" y="1477595"/>
        <a:ext cx="2599981" cy="1211758"/>
      </dsp:txXfrm>
    </dsp:sp>
    <dsp:sp modelId="{FF43979E-317D-4789-BABB-5744DDA5A40E}">
      <dsp:nvSpPr>
        <dsp:cNvPr id="0" name=""/>
        <dsp:cNvSpPr/>
      </dsp:nvSpPr>
      <dsp:spPr>
        <a:xfrm rot="5400000">
          <a:off x="4621574" y="1065849"/>
          <a:ext cx="1074291" cy="485526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kern="1200"/>
            <a:t>Secured funds for 6 projects across the state, vast majority impacting behavioral health care access for youth</a:t>
          </a:r>
        </a:p>
      </dsp:txBody>
      <dsp:txXfrm rot="-5400000">
        <a:off x="2731087" y="3008780"/>
        <a:ext cx="4802823" cy="969405"/>
      </dsp:txXfrm>
    </dsp:sp>
    <dsp:sp modelId="{B7BAFC8D-BCE7-4CFD-AC61-416192E36A91}">
      <dsp:nvSpPr>
        <dsp:cNvPr id="0" name=""/>
        <dsp:cNvSpPr/>
      </dsp:nvSpPr>
      <dsp:spPr>
        <a:xfrm>
          <a:off x="0" y="2822050"/>
          <a:ext cx="2731087" cy="13428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Capital Budget: </a:t>
          </a:r>
        </a:p>
        <a:p>
          <a:pPr marL="0" lvl="0" indent="0" algn="ctr" defTabSz="889000">
            <a:lnSpc>
              <a:spcPct val="90000"/>
            </a:lnSpc>
            <a:spcBef>
              <a:spcPct val="0"/>
            </a:spcBef>
            <a:spcAft>
              <a:spcPct val="35000"/>
            </a:spcAft>
            <a:buNone/>
          </a:pPr>
          <a:r>
            <a:rPr lang="en-US" sz="2000" b="1" kern="1200"/>
            <a:t>$6.8 Million</a:t>
          </a:r>
        </a:p>
      </dsp:txBody>
      <dsp:txXfrm>
        <a:off x="65553" y="2887603"/>
        <a:ext cx="2599981" cy="1211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DF599-2FB6-43A8-9AAB-7A66BFE58A8F}">
      <dsp:nvSpPr>
        <dsp:cNvPr id="0" name=""/>
        <dsp:cNvSpPr/>
      </dsp:nvSpPr>
      <dsp:spPr>
        <a:xfrm rot="5400000">
          <a:off x="6991778" y="-2991115"/>
          <a:ext cx="1049422" cy="708977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a:t>$105M of new revenue for EMS services beginning FY 25</a:t>
          </a:r>
        </a:p>
        <a:p>
          <a:pPr marL="342900" lvl="2" indent="-171450" algn="l" defTabSz="755650">
            <a:lnSpc>
              <a:spcPct val="90000"/>
            </a:lnSpc>
            <a:spcBef>
              <a:spcPct val="0"/>
            </a:spcBef>
            <a:spcAft>
              <a:spcPct val="15000"/>
            </a:spcAft>
            <a:buFont typeface="Courier New" panose="02070309020205020404" pitchFamily="49" charset="0"/>
            <a:buChar char="o"/>
          </a:pPr>
          <a:r>
            <a:rPr lang="en-US" sz="1700" kern="1200"/>
            <a:t>$41M for Shock Trauma</a:t>
          </a:r>
        </a:p>
        <a:p>
          <a:pPr marL="342900" lvl="2" indent="-171450" algn="l" defTabSz="755650">
            <a:lnSpc>
              <a:spcPct val="90000"/>
            </a:lnSpc>
            <a:spcBef>
              <a:spcPct val="0"/>
            </a:spcBef>
            <a:spcAft>
              <a:spcPct val="15000"/>
            </a:spcAft>
            <a:buFont typeface="Courier New" panose="02070309020205020404" pitchFamily="49" charset="0"/>
            <a:buChar char="o"/>
          </a:pPr>
          <a:r>
            <a:rPr lang="en-US" sz="1700" kern="1200"/>
            <a:t>$18M to expand reimbursements from Maryland Trauma Services Fund</a:t>
          </a:r>
        </a:p>
      </dsp:txBody>
      <dsp:txXfrm rot="-5400000">
        <a:off x="3971601" y="80291"/>
        <a:ext cx="7038549" cy="946964"/>
      </dsp:txXfrm>
    </dsp:sp>
    <dsp:sp modelId="{E8C22DB1-234F-4938-813D-32BA809C7901}">
      <dsp:nvSpPr>
        <dsp:cNvPr id="0" name=""/>
        <dsp:cNvSpPr/>
      </dsp:nvSpPr>
      <dsp:spPr>
        <a:xfrm>
          <a:off x="5414" y="3576"/>
          <a:ext cx="3988000" cy="10485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b="1" kern="1200"/>
            <a:t>Investment in Trauma Response Care</a:t>
          </a:r>
        </a:p>
      </dsp:txBody>
      <dsp:txXfrm>
        <a:off x="56598" y="54760"/>
        <a:ext cx="3885632" cy="946146"/>
      </dsp:txXfrm>
    </dsp:sp>
    <dsp:sp modelId="{12BBC0F7-CA7E-4152-88C7-0F52E08AA341}">
      <dsp:nvSpPr>
        <dsp:cNvPr id="0" name=""/>
        <dsp:cNvSpPr/>
      </dsp:nvSpPr>
      <dsp:spPr>
        <a:xfrm rot="5400000">
          <a:off x="7027173" y="-1859292"/>
          <a:ext cx="1022260" cy="708977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a:t>$14.4B for Medicaid with 3% rate increase for providers including development disability, behavioral health, nursing homes, and community-based providers</a:t>
          </a:r>
        </a:p>
      </dsp:txBody>
      <dsp:txXfrm rot="-5400000">
        <a:off x="3993415" y="1224369"/>
        <a:ext cx="7039875" cy="922454"/>
      </dsp:txXfrm>
    </dsp:sp>
    <dsp:sp modelId="{94FB61C2-A437-4960-B1DC-FA08F373C071}">
      <dsp:nvSpPr>
        <dsp:cNvPr id="0" name=""/>
        <dsp:cNvSpPr/>
      </dsp:nvSpPr>
      <dsp:spPr>
        <a:xfrm>
          <a:off x="5414" y="1096185"/>
          <a:ext cx="3988000" cy="11788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b="1" kern="1200"/>
            <a:t>Provider Rate Increase</a:t>
          </a:r>
        </a:p>
      </dsp:txBody>
      <dsp:txXfrm>
        <a:off x="62959" y="1153730"/>
        <a:ext cx="3872910" cy="1063734"/>
      </dsp:txXfrm>
    </dsp:sp>
    <dsp:sp modelId="{F6C57355-B7E2-4B30-8CB7-F722BA3A9479}">
      <dsp:nvSpPr>
        <dsp:cNvPr id="0" name=""/>
        <dsp:cNvSpPr/>
      </dsp:nvSpPr>
      <dsp:spPr>
        <a:xfrm rot="5400000">
          <a:off x="6987957" y="-675892"/>
          <a:ext cx="1100694" cy="708977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a:t>$90M Climate Pollution Reduction Effort includes $50M in grants to electrify hospital, schools, and other community buildings</a:t>
          </a:r>
        </a:p>
      </dsp:txBody>
      <dsp:txXfrm rot="-5400000">
        <a:off x="3993416" y="2372380"/>
        <a:ext cx="7036047" cy="993232"/>
      </dsp:txXfrm>
    </dsp:sp>
    <dsp:sp modelId="{043C7CF3-2B6D-48FD-824E-7C7CEF1D332B}">
      <dsp:nvSpPr>
        <dsp:cNvPr id="0" name=""/>
        <dsp:cNvSpPr/>
      </dsp:nvSpPr>
      <dsp:spPr>
        <a:xfrm>
          <a:off x="5414" y="2328116"/>
          <a:ext cx="3988000" cy="10817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b="1" kern="1200"/>
            <a:t>Climate Initiative</a:t>
          </a:r>
        </a:p>
      </dsp:txBody>
      <dsp:txXfrm>
        <a:off x="58221" y="2380923"/>
        <a:ext cx="3882386" cy="976145"/>
      </dsp:txXfrm>
    </dsp:sp>
    <dsp:sp modelId="{4FCA115A-F746-47C8-9594-F76E43F369CE}">
      <dsp:nvSpPr>
        <dsp:cNvPr id="0" name=""/>
        <dsp:cNvSpPr/>
      </dsp:nvSpPr>
      <dsp:spPr>
        <a:xfrm rot="5400000">
          <a:off x="7009766" y="549457"/>
          <a:ext cx="1057075" cy="708977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a:t>$8M for gun violence prevention and intervention programs </a:t>
          </a:r>
        </a:p>
      </dsp:txBody>
      <dsp:txXfrm rot="-5400000">
        <a:off x="3993415" y="3617410"/>
        <a:ext cx="7038176" cy="953871"/>
      </dsp:txXfrm>
    </dsp:sp>
    <dsp:sp modelId="{F8DC8983-7C0B-4D14-B937-3A00AE4609CA}">
      <dsp:nvSpPr>
        <dsp:cNvPr id="0" name=""/>
        <dsp:cNvSpPr/>
      </dsp:nvSpPr>
      <dsp:spPr>
        <a:xfrm>
          <a:off x="5414" y="3462983"/>
          <a:ext cx="3988000" cy="12627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b="1" kern="1200"/>
            <a:t>Investment in Gun Violence Prevention </a:t>
          </a:r>
        </a:p>
      </dsp:txBody>
      <dsp:txXfrm>
        <a:off x="67055" y="3524624"/>
        <a:ext cx="3864718" cy="11394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B9444-F395-4F9D-BF88-44708A732009}">
      <dsp:nvSpPr>
        <dsp:cNvPr id="0" name=""/>
        <dsp:cNvSpPr/>
      </dsp:nvSpPr>
      <dsp:spPr>
        <a:xfrm>
          <a:off x="0" y="418637"/>
          <a:ext cx="11255542"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Limited Scope X-ray Machine Operator Licensure Exception</a:t>
          </a:r>
        </a:p>
      </dsp:txBody>
      <dsp:txXfrm>
        <a:off x="37467" y="456104"/>
        <a:ext cx="11180608" cy="692586"/>
      </dsp:txXfrm>
    </dsp:sp>
    <dsp:sp modelId="{99A54E60-052B-4474-9B3E-1B10F223BDA4}">
      <dsp:nvSpPr>
        <dsp:cNvPr id="0" name=""/>
        <dsp:cNvSpPr/>
      </dsp:nvSpPr>
      <dsp:spPr>
        <a:xfrm>
          <a:off x="0" y="1186157"/>
          <a:ext cx="11255542" cy="188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363"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Health care workers with six months of clinical experience can conduct limited x-rays of the chest, spine and extremities in physician offices and urgent care centers under supervision of a physician or radiologic technologist</a:t>
          </a:r>
        </a:p>
        <a:p>
          <a:pPr marL="228600" lvl="1" indent="-228600" algn="l" defTabSz="1111250">
            <a:lnSpc>
              <a:spcPct val="90000"/>
            </a:lnSpc>
            <a:spcBef>
              <a:spcPct val="0"/>
            </a:spcBef>
            <a:spcAft>
              <a:spcPct val="20000"/>
            </a:spcAft>
            <a:buChar char="•"/>
          </a:pPr>
          <a:r>
            <a:rPr lang="en-US" sz="2500" kern="1200"/>
            <a:t>Requirements include: clinical and didactic training, passage of a Maryland Board of Physicians approved exam and required registration with the Board</a:t>
          </a:r>
        </a:p>
      </dsp:txBody>
      <dsp:txXfrm>
        <a:off x="0" y="1186157"/>
        <a:ext cx="11255542" cy="1887840"/>
      </dsp:txXfrm>
    </dsp:sp>
    <dsp:sp modelId="{261DF5DA-DF2C-4728-8C36-1BA7BDDC730A}">
      <dsp:nvSpPr>
        <dsp:cNvPr id="0" name=""/>
        <dsp:cNvSpPr/>
      </dsp:nvSpPr>
      <dsp:spPr>
        <a:xfrm>
          <a:off x="0" y="3073997"/>
          <a:ext cx="11255542"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Registered Cardiovascular Invasive Specialists (RCIS)</a:t>
          </a:r>
        </a:p>
      </dsp:txBody>
      <dsp:txXfrm>
        <a:off x="37467" y="3111464"/>
        <a:ext cx="11180608" cy="692586"/>
      </dsp:txXfrm>
    </dsp:sp>
    <dsp:sp modelId="{8F3DE4E0-3B28-4981-BA1B-326AD77B5153}">
      <dsp:nvSpPr>
        <dsp:cNvPr id="0" name=""/>
        <dsp:cNvSpPr/>
      </dsp:nvSpPr>
      <dsp:spPr>
        <a:xfrm>
          <a:off x="0" y="3841517"/>
          <a:ext cx="11255542"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363"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Extension of licensure exception  to perform duties delegated by a physician during fluoroscopy </a:t>
          </a:r>
        </a:p>
      </dsp:txBody>
      <dsp:txXfrm>
        <a:off x="0" y="3841517"/>
        <a:ext cx="11255542" cy="7783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152B8-75D0-434A-B398-A5D82E6AE898}">
      <dsp:nvSpPr>
        <dsp:cNvPr id="0" name=""/>
        <dsp:cNvSpPr/>
      </dsp:nvSpPr>
      <dsp:spPr>
        <a:xfrm>
          <a:off x="0" y="115063"/>
          <a:ext cx="11340386"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Certified Nursing Assistant (CNA)/Geriatric Nursing Assistants</a:t>
          </a:r>
        </a:p>
      </dsp:txBody>
      <dsp:txXfrm>
        <a:off x="35125" y="150188"/>
        <a:ext cx="11270136" cy="649299"/>
      </dsp:txXfrm>
    </dsp:sp>
    <dsp:sp modelId="{0BE6C1E9-0ABD-4BE7-95AC-86E75056188C}">
      <dsp:nvSpPr>
        <dsp:cNvPr id="0" name=""/>
        <dsp:cNvSpPr/>
      </dsp:nvSpPr>
      <dsp:spPr>
        <a:xfrm>
          <a:off x="0" y="834613"/>
          <a:ext cx="11340386"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05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Legislation creates phased in approach to create a single CNA designation that can be used across health care settings including skilled nursing facilities</a:t>
          </a:r>
        </a:p>
        <a:p>
          <a:pPr marL="228600" lvl="1" indent="-228600" algn="l" defTabSz="1022350">
            <a:lnSpc>
              <a:spcPct val="90000"/>
            </a:lnSpc>
            <a:spcBef>
              <a:spcPct val="0"/>
            </a:spcBef>
            <a:spcAft>
              <a:spcPct val="20000"/>
            </a:spcAft>
            <a:buChar char="•"/>
          </a:pPr>
          <a:r>
            <a:rPr lang="en-US" sz="2300" kern="1200"/>
            <a:t>Removed CNA certification requirement for nursing students performing nursing assistant tasks outside of school sanctioned activities (Beginning Oct. 1, 2025)</a:t>
          </a:r>
        </a:p>
        <a:p>
          <a:pPr marL="228600" lvl="1" indent="-228600" algn="l" defTabSz="1022350">
            <a:lnSpc>
              <a:spcPct val="90000"/>
            </a:lnSpc>
            <a:spcBef>
              <a:spcPct val="0"/>
            </a:spcBef>
            <a:spcAft>
              <a:spcPct val="20000"/>
            </a:spcAft>
            <a:buChar char="•"/>
          </a:pPr>
          <a:r>
            <a:rPr lang="en-US" sz="2300" kern="1200"/>
            <a:t>Maryland Board of Nursing will promulgate regulations to identify the portion of the nursing school curriculum that a student will need to complete to qualify</a:t>
          </a:r>
        </a:p>
      </dsp:txBody>
      <dsp:txXfrm>
        <a:off x="0" y="834613"/>
        <a:ext cx="11340386" cy="2173500"/>
      </dsp:txXfrm>
    </dsp:sp>
    <dsp:sp modelId="{F71EBEE4-6F82-4FAC-9178-B96915DE2D55}">
      <dsp:nvSpPr>
        <dsp:cNvPr id="0" name=""/>
        <dsp:cNvSpPr/>
      </dsp:nvSpPr>
      <dsp:spPr>
        <a:xfrm>
          <a:off x="0" y="3008113"/>
          <a:ext cx="11340386"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Maryland Pathway to Nursing Pilot Program</a:t>
          </a:r>
        </a:p>
      </dsp:txBody>
      <dsp:txXfrm>
        <a:off x="35125" y="3043238"/>
        <a:ext cx="11270136" cy="649299"/>
      </dsp:txXfrm>
    </dsp:sp>
    <dsp:sp modelId="{7D7423AD-A129-4461-BF70-8D8528B2045C}">
      <dsp:nvSpPr>
        <dsp:cNvPr id="0" name=""/>
        <dsp:cNvSpPr/>
      </dsp:nvSpPr>
      <dsp:spPr>
        <a:xfrm>
          <a:off x="0" y="3727663"/>
          <a:ext cx="11340386" cy="1179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05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Provide supports for basic living expenses for licensed practical nursing (LPN) students </a:t>
          </a:r>
        </a:p>
        <a:p>
          <a:pPr marL="228600" lvl="1" indent="-228600" algn="l" defTabSz="1022350">
            <a:lnSpc>
              <a:spcPct val="90000"/>
            </a:lnSpc>
            <a:spcBef>
              <a:spcPct val="0"/>
            </a:spcBef>
            <a:spcAft>
              <a:spcPct val="20000"/>
            </a:spcAft>
            <a:buChar char="•"/>
          </a:pPr>
          <a:r>
            <a:rPr lang="en-US" sz="2300" kern="1200"/>
            <a:t>Establishes an advisory committee to guide implementation</a:t>
          </a:r>
        </a:p>
        <a:p>
          <a:pPr marL="228600" lvl="1" indent="-228600" algn="l" defTabSz="1022350">
            <a:lnSpc>
              <a:spcPct val="90000"/>
            </a:lnSpc>
            <a:spcBef>
              <a:spcPct val="0"/>
            </a:spcBef>
            <a:spcAft>
              <a:spcPct val="20000"/>
            </a:spcAft>
            <a:buChar char="•"/>
          </a:pPr>
          <a:r>
            <a:rPr lang="en-US" sz="2300" kern="1200"/>
            <a:t>Requires two geographically diverse pilot sites</a:t>
          </a:r>
        </a:p>
      </dsp:txBody>
      <dsp:txXfrm>
        <a:off x="0" y="3727663"/>
        <a:ext cx="11340386" cy="11799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44D5E-704B-4BA6-AAE2-AAD825ABBC4A}">
      <dsp:nvSpPr>
        <dsp:cNvPr id="0" name=""/>
        <dsp:cNvSpPr/>
      </dsp:nvSpPr>
      <dsp:spPr>
        <a:xfrm>
          <a:off x="0" y="165347"/>
          <a:ext cx="11348778"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Security Guard Certification and Training     </a:t>
          </a:r>
        </a:p>
      </dsp:txBody>
      <dsp:txXfrm>
        <a:off x="30442" y="195789"/>
        <a:ext cx="11287894" cy="562726"/>
      </dsp:txXfrm>
    </dsp:sp>
    <dsp:sp modelId="{9B7E95F2-692A-471C-A03A-962372B6E171}">
      <dsp:nvSpPr>
        <dsp:cNvPr id="0" name=""/>
        <dsp:cNvSpPr/>
      </dsp:nvSpPr>
      <dsp:spPr>
        <a:xfrm>
          <a:off x="0" y="788957"/>
          <a:ext cx="11348778" cy="1587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32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Delayed implementation date of legislation passed in 2023 to Jan. 1, 2025 to allow time for hospital security guards to be certified and complete required 12 hours of training</a:t>
          </a:r>
        </a:p>
        <a:p>
          <a:pPr marL="228600" lvl="1" indent="-228600" algn="l" defTabSz="889000">
            <a:lnSpc>
              <a:spcPct val="90000"/>
            </a:lnSpc>
            <a:spcBef>
              <a:spcPct val="0"/>
            </a:spcBef>
            <a:spcAft>
              <a:spcPct val="20000"/>
            </a:spcAft>
            <a:buChar char="•"/>
          </a:pPr>
          <a:r>
            <a:rPr lang="en-US" sz="2000" kern="1200"/>
            <a:t>Created alternative aggregate 7 day reporting of code greens and code purples instead of individual use of force reporting by incident</a:t>
          </a:r>
        </a:p>
        <a:p>
          <a:pPr marL="228600" lvl="1" indent="-228600" algn="l" defTabSz="889000">
            <a:lnSpc>
              <a:spcPct val="90000"/>
            </a:lnSpc>
            <a:spcBef>
              <a:spcPct val="0"/>
            </a:spcBef>
            <a:spcAft>
              <a:spcPct val="20000"/>
            </a:spcAft>
            <a:buChar char="•"/>
          </a:pPr>
          <a:r>
            <a:rPr lang="en-US" sz="2000" kern="1200"/>
            <a:t>MHA will convene a member group in the interim to discuss the new reporting requirement </a:t>
          </a:r>
        </a:p>
      </dsp:txBody>
      <dsp:txXfrm>
        <a:off x="0" y="788957"/>
        <a:ext cx="11348778" cy="1587690"/>
      </dsp:txXfrm>
    </dsp:sp>
    <dsp:sp modelId="{7F999F49-C8B6-409C-A946-2853D0E9D78F}">
      <dsp:nvSpPr>
        <dsp:cNvPr id="0" name=""/>
        <dsp:cNvSpPr/>
      </dsp:nvSpPr>
      <dsp:spPr>
        <a:xfrm>
          <a:off x="0" y="2376648"/>
          <a:ext cx="11348778"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Physician Assistants (PAs)</a:t>
          </a:r>
        </a:p>
      </dsp:txBody>
      <dsp:txXfrm>
        <a:off x="30442" y="2407090"/>
        <a:ext cx="11287894" cy="562726"/>
      </dsp:txXfrm>
    </dsp:sp>
    <dsp:sp modelId="{1D7938F1-469C-4FE6-B391-4B1D7F72ABB9}">
      <dsp:nvSpPr>
        <dsp:cNvPr id="0" name=""/>
        <dsp:cNvSpPr/>
      </dsp:nvSpPr>
      <dsp:spPr>
        <a:xfrm>
          <a:off x="0" y="3000258"/>
          <a:ext cx="11348778" cy="1587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32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Modernized PA practice by allowing for collaboration agreements instead of delegation agreements</a:t>
          </a:r>
        </a:p>
        <a:p>
          <a:pPr marL="228600" lvl="1" indent="-228600" algn="l" defTabSz="889000">
            <a:lnSpc>
              <a:spcPct val="90000"/>
            </a:lnSpc>
            <a:spcBef>
              <a:spcPct val="0"/>
            </a:spcBef>
            <a:spcAft>
              <a:spcPct val="20000"/>
            </a:spcAft>
            <a:buChar char="•"/>
          </a:pPr>
          <a:r>
            <a:rPr lang="en-US" sz="2000" kern="1200"/>
            <a:t>Removed the requirement for the Board to approve advanced duties in exempt facilities including hospitals if certain conditions are met (i.e. supervising physician has been credentialed by the exempt facility and the advanced duty is reviewed and approved by the exempt facility)</a:t>
          </a:r>
        </a:p>
        <a:p>
          <a:pPr marL="228600" lvl="1" indent="-228600" algn="l" defTabSz="889000">
            <a:lnSpc>
              <a:spcPct val="90000"/>
            </a:lnSpc>
            <a:spcBef>
              <a:spcPct val="0"/>
            </a:spcBef>
            <a:spcAft>
              <a:spcPct val="20000"/>
            </a:spcAft>
            <a:buChar char="•"/>
          </a:pPr>
          <a:r>
            <a:rPr lang="en-US" sz="2000" kern="1200"/>
            <a:t>Adds PAs to the medical malpractice statute</a:t>
          </a:r>
        </a:p>
      </dsp:txBody>
      <dsp:txXfrm>
        <a:off x="0" y="3000258"/>
        <a:ext cx="11348778" cy="1587690"/>
      </dsp:txXfrm>
    </dsp:sp>
    <dsp:sp modelId="{C3DEB604-9A1D-4B3B-83BA-F4EB9BDB2561}">
      <dsp:nvSpPr>
        <dsp:cNvPr id="0" name=""/>
        <dsp:cNvSpPr/>
      </dsp:nvSpPr>
      <dsp:spPr>
        <a:xfrm>
          <a:off x="0" y="4587948"/>
          <a:ext cx="11348778"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Defeated legislation to add requirements to surgical technicians’ training</a:t>
          </a:r>
        </a:p>
      </dsp:txBody>
      <dsp:txXfrm>
        <a:off x="30442" y="4618390"/>
        <a:ext cx="11287894" cy="5627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5E2A-EF89-4465-A6B9-B6B72A18FCE5}">
      <dsp:nvSpPr>
        <dsp:cNvPr id="0" name=""/>
        <dsp:cNvSpPr/>
      </dsp:nvSpPr>
      <dsp:spPr>
        <a:xfrm>
          <a:off x="0" y="27021"/>
          <a:ext cx="10945654" cy="701561"/>
        </a:xfrm>
        <a:prstGeom prst="round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Defeated SEIU bill mandating staffing ratios by unit and requiring staffing committees</a:t>
          </a:r>
        </a:p>
      </dsp:txBody>
      <dsp:txXfrm>
        <a:off x="34247" y="61268"/>
        <a:ext cx="10877160" cy="633067"/>
      </dsp:txXfrm>
    </dsp:sp>
    <dsp:sp modelId="{F09DA2F0-C294-4509-8635-A081A9905E12}">
      <dsp:nvSpPr>
        <dsp:cNvPr id="0" name=""/>
        <dsp:cNvSpPr/>
      </dsp:nvSpPr>
      <dsp:spPr>
        <a:xfrm>
          <a:off x="0" y="780422"/>
          <a:ext cx="10945654" cy="701561"/>
        </a:xfrm>
        <a:prstGeom prst="roundRect">
          <a:avLst/>
        </a:prstGeom>
        <a:solidFill>
          <a:schemeClr val="accent5">
            <a:shade val="80000"/>
            <a:hueOff val="135006"/>
            <a:satOff val="-19000"/>
            <a:lumOff val="95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Defeated legislation that would have allowed direct entry midwives to attend vaginal births after cesarean section</a:t>
          </a:r>
        </a:p>
      </dsp:txBody>
      <dsp:txXfrm>
        <a:off x="34247" y="814669"/>
        <a:ext cx="10877160" cy="633067"/>
      </dsp:txXfrm>
    </dsp:sp>
    <dsp:sp modelId="{781BE852-07B7-4A68-9056-21182E2BE678}">
      <dsp:nvSpPr>
        <dsp:cNvPr id="0" name=""/>
        <dsp:cNvSpPr/>
      </dsp:nvSpPr>
      <dsp:spPr>
        <a:xfrm>
          <a:off x="0" y="1533823"/>
          <a:ext cx="10945654" cy="701561"/>
        </a:xfrm>
        <a:prstGeom prst="roundRect">
          <a:avLst/>
        </a:prstGeom>
        <a:solidFill>
          <a:schemeClr val="accent5">
            <a:shade val="80000"/>
            <a:hueOff val="270012"/>
            <a:satOff val="-38000"/>
            <a:lumOff val="19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Defeated plaintiff attorneys bill to eliminate caps on noneconomic damages in wrongful death actions</a:t>
          </a:r>
        </a:p>
      </dsp:txBody>
      <dsp:txXfrm>
        <a:off x="34247" y="1568070"/>
        <a:ext cx="10877160" cy="633067"/>
      </dsp:txXfrm>
    </dsp:sp>
    <dsp:sp modelId="{FA0CB1A5-80D7-4FB4-A7D6-36AE67E6B7E8}">
      <dsp:nvSpPr>
        <dsp:cNvPr id="0" name=""/>
        <dsp:cNvSpPr/>
      </dsp:nvSpPr>
      <dsp:spPr>
        <a:xfrm>
          <a:off x="0" y="2287225"/>
          <a:ext cx="10945654" cy="701561"/>
        </a:xfrm>
        <a:prstGeom prst="roundRect">
          <a:avLst/>
        </a:prstGeom>
        <a:solidFill>
          <a:schemeClr val="accent5">
            <a:shade val="80000"/>
            <a:hueOff val="405018"/>
            <a:satOff val="-56999"/>
            <a:lumOff val="28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Blocked </a:t>
          </a:r>
          <a:r>
            <a:rPr lang="en-US" sz="1800" kern="1200">
              <a:latin typeface="Myriad Pro"/>
            </a:rPr>
            <a:t>PhRMA</a:t>
          </a:r>
          <a:r>
            <a:rPr lang="en-US" sz="1800" kern="1200"/>
            <a:t> effort to exclude hospitals from protections on contract pharmacy arrangements for 340B drugs</a:t>
          </a:r>
        </a:p>
      </dsp:txBody>
      <dsp:txXfrm>
        <a:off x="34247" y="2321472"/>
        <a:ext cx="10877160" cy="633067"/>
      </dsp:txXfrm>
    </dsp:sp>
    <dsp:sp modelId="{438CDB32-C215-4220-B20F-81040A1BFAC7}">
      <dsp:nvSpPr>
        <dsp:cNvPr id="0" name=""/>
        <dsp:cNvSpPr/>
      </dsp:nvSpPr>
      <dsp:spPr>
        <a:xfrm>
          <a:off x="0" y="3040626"/>
          <a:ext cx="10945654" cy="701561"/>
        </a:xfrm>
        <a:prstGeom prst="roundRect">
          <a:avLst/>
        </a:prstGeom>
        <a:solidFill>
          <a:schemeClr val="accent5">
            <a:shade val="80000"/>
            <a:hueOff val="540023"/>
            <a:satOff val="-75999"/>
            <a:lumOff val="380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Myriad Pro"/>
            </a:rPr>
            <a:t>Preserved ability to consider significant monetary assets when determining eligibility for charity care</a:t>
          </a:r>
          <a:endParaRPr lang="en-US" sz="1800" kern="1200"/>
        </a:p>
      </dsp:txBody>
      <dsp:txXfrm>
        <a:off x="34247" y="3074873"/>
        <a:ext cx="10877160" cy="633067"/>
      </dsp:txXfrm>
    </dsp:sp>
    <dsp:sp modelId="{A36EAB92-F6AC-43F2-BFF4-A92435A9A5B8}">
      <dsp:nvSpPr>
        <dsp:cNvPr id="0" name=""/>
        <dsp:cNvSpPr/>
      </dsp:nvSpPr>
      <dsp:spPr>
        <a:xfrm>
          <a:off x="0" y="3794027"/>
          <a:ext cx="10945654" cy="701561"/>
        </a:xfrm>
        <a:prstGeom prst="roundRect">
          <a:avLst/>
        </a:prstGeom>
        <a:solidFill>
          <a:schemeClr val="accent5">
            <a:shade val="80000"/>
            <a:hueOff val="675029"/>
            <a:satOff val="-94999"/>
            <a:lumOff val="475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solidFill>
                <a:schemeClr val="bg1"/>
              </a:solidFill>
              <a:latin typeface="Segoe UI"/>
              <a:cs typeface="Segoe UI"/>
            </a:rPr>
            <a:t>Halted legislation expanding notice for hospitals outpatient facility fees</a:t>
          </a:r>
        </a:p>
      </dsp:txBody>
      <dsp:txXfrm>
        <a:off x="34247" y="3828274"/>
        <a:ext cx="10877160" cy="6330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022F0-36C1-4610-A454-C7D975D1852A}">
      <dsp:nvSpPr>
        <dsp:cNvPr id="0" name=""/>
        <dsp:cNvSpPr/>
      </dsp:nvSpPr>
      <dsp:spPr>
        <a:xfrm>
          <a:off x="53" y="49458"/>
          <a:ext cx="5114741" cy="92717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Support for Sexual Assault Survivors</a:t>
          </a:r>
        </a:p>
      </dsp:txBody>
      <dsp:txXfrm>
        <a:off x="53" y="49458"/>
        <a:ext cx="5114741" cy="927171"/>
      </dsp:txXfrm>
    </dsp:sp>
    <dsp:sp modelId="{FBD87A91-6281-4816-A410-76F5721E2159}">
      <dsp:nvSpPr>
        <dsp:cNvPr id="0" name=""/>
        <dsp:cNvSpPr/>
      </dsp:nvSpPr>
      <dsp:spPr>
        <a:xfrm>
          <a:off x="53" y="976629"/>
          <a:ext cx="5114741" cy="3499875"/>
        </a:xfrm>
        <a:prstGeom prst="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Ensured the reimbursement of sexual assault forensic examinations conducted through peer to peer telehealth.</a:t>
          </a:r>
        </a:p>
        <a:p>
          <a:pPr marL="228600" lvl="1" indent="-228600" algn="l" defTabSz="1111250">
            <a:lnSpc>
              <a:spcPct val="90000"/>
            </a:lnSpc>
            <a:spcBef>
              <a:spcPct val="0"/>
            </a:spcBef>
            <a:spcAft>
              <a:spcPct val="15000"/>
            </a:spcAft>
            <a:buChar char="•"/>
          </a:pPr>
          <a:r>
            <a:rPr lang="en-US" sz="2500" kern="1200"/>
            <a:t>Requiring the Maryland Sexual Assault Evidence Kit Policy and Funding Committee to conduct a study and report findings  on the telehealth program</a:t>
          </a:r>
        </a:p>
      </dsp:txBody>
      <dsp:txXfrm>
        <a:off x="53" y="976629"/>
        <a:ext cx="5114741" cy="3499875"/>
      </dsp:txXfrm>
    </dsp:sp>
    <dsp:sp modelId="{772E472B-E196-452D-A7E2-EB964F60F8C7}">
      <dsp:nvSpPr>
        <dsp:cNvPr id="0" name=""/>
        <dsp:cNvSpPr/>
      </dsp:nvSpPr>
      <dsp:spPr>
        <a:xfrm>
          <a:off x="5830858" y="49458"/>
          <a:ext cx="5114741" cy="92717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en-US" sz="2500" kern="1200"/>
            <a:t>Firearm Safety</a:t>
          </a:r>
        </a:p>
      </dsp:txBody>
      <dsp:txXfrm>
        <a:off x="5830858" y="49458"/>
        <a:ext cx="5114741" cy="927171"/>
      </dsp:txXfrm>
    </dsp:sp>
    <dsp:sp modelId="{0CD0C9FA-5759-4563-8955-EE279DAEFAAA}">
      <dsp:nvSpPr>
        <dsp:cNvPr id="0" name=""/>
        <dsp:cNvSpPr/>
      </dsp:nvSpPr>
      <dsp:spPr>
        <a:xfrm>
          <a:off x="5830858" y="976629"/>
          <a:ext cx="5114741" cy="3499875"/>
        </a:xfrm>
        <a:prstGeom prst="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a:latin typeface="Myriad Pro"/>
            </a:rPr>
            <a:t>Established the Center for Firearm Violence Prevention in the Maryland Department of Health to reduce firearm violence</a:t>
          </a:r>
        </a:p>
        <a:p>
          <a:pPr marL="228600" lvl="1" indent="-228600" algn="l" defTabSz="1111250" rtl="0">
            <a:lnSpc>
              <a:spcPct val="90000"/>
            </a:lnSpc>
            <a:spcBef>
              <a:spcPct val="0"/>
            </a:spcBef>
            <a:spcAft>
              <a:spcPct val="15000"/>
            </a:spcAft>
            <a:buChar char="•"/>
          </a:pPr>
          <a:endParaRPr lang="en-US" sz="2500" kern="1200">
            <a:latin typeface="Myriad Pro"/>
          </a:endParaRPr>
        </a:p>
      </dsp:txBody>
      <dsp:txXfrm>
        <a:off x="5830858" y="976629"/>
        <a:ext cx="5114741" cy="3499875"/>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EABC4A-7D99-DF45-932B-A23A0452FE0B}" type="datetimeFigureOut">
              <a:rPr lang="en-US" smtClean="0"/>
              <a:t>5/17/2024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E60C0D-FA64-A144-A864-47A3FCBEC198}" type="slidenum">
              <a:rPr lang="en-US" smtClean="0"/>
              <a:t>‹#›</a:t>
            </a:fld>
            <a:endParaRPr lang="en-US"/>
          </a:p>
        </p:txBody>
      </p:sp>
    </p:spTree>
    <p:extLst>
      <p:ext uri="{BB962C8B-B14F-4D97-AF65-F5344CB8AC3E}">
        <p14:creationId xmlns:p14="http://schemas.microsoft.com/office/powerpoint/2010/main" val="2668091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D7D7C0-922B-844B-94FE-883BAB6B70DC}" type="datetimeFigureOut">
              <a:rPr lang="en-US" smtClean="0"/>
              <a:t>5/17/2024</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839940-CE9D-404E-8E4D-2984FB725B01}" type="slidenum">
              <a:rPr lang="en-US" smtClean="0"/>
              <a:t>‹#›</a:t>
            </a:fld>
            <a:endParaRPr lang="en-US"/>
          </a:p>
        </p:txBody>
      </p:sp>
    </p:spTree>
    <p:extLst>
      <p:ext uri="{BB962C8B-B14F-4D97-AF65-F5344CB8AC3E}">
        <p14:creationId xmlns:p14="http://schemas.microsoft.com/office/powerpoint/2010/main" val="15098851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839940-CE9D-404E-8E4D-2984FB725B01}" type="slidenum">
              <a:rPr lang="en-US" smtClean="0"/>
              <a:t>4</a:t>
            </a:fld>
            <a:endParaRPr lang="en-US"/>
          </a:p>
        </p:txBody>
      </p:sp>
    </p:spTree>
    <p:extLst>
      <p:ext uri="{BB962C8B-B14F-4D97-AF65-F5344CB8AC3E}">
        <p14:creationId xmlns:p14="http://schemas.microsoft.com/office/powerpoint/2010/main" val="224937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sz="1200" b="1">
                <a:solidFill>
                  <a:srgbClr val="444444"/>
                </a:solidFill>
                <a:highlight>
                  <a:srgbClr val="FFFFFF"/>
                </a:highlight>
                <a:latin typeface="Calibri"/>
                <a:ea typeface="Calibri"/>
              </a:rPr>
              <a:t>Bill Hearings </a:t>
            </a:r>
            <a:endParaRPr lang="en-US" sz="1200" b="1">
              <a:solidFill>
                <a:srgbClr val="444444"/>
              </a:solidFill>
              <a:highlight>
                <a:srgbClr val="FFFFFF"/>
              </a:highlight>
              <a:latin typeface="Calibri" panose="020F0502020204030204" pitchFamily="34" charset="0"/>
              <a:ea typeface="Calibri"/>
            </a:endParaRPr>
          </a:p>
          <a:p>
            <a:pPr fontAlgn="base"/>
            <a:r>
              <a:rPr lang="en-US" sz="1200">
                <a:solidFill>
                  <a:srgbClr val="444444"/>
                </a:solidFill>
                <a:highlight>
                  <a:srgbClr val="FFFFFF"/>
                </a:highlight>
                <a:latin typeface="Calibri"/>
                <a:ea typeface="Calibri"/>
              </a:rPr>
              <a:t>House Health Government Operations Committee amended and voted the bill out of the Committee favorably</a:t>
            </a:r>
          </a:p>
          <a:p>
            <a:pPr fontAlgn="base"/>
            <a:r>
              <a:rPr lang="en-US" sz="1200">
                <a:solidFill>
                  <a:srgbClr val="444444"/>
                </a:solidFill>
                <a:highlight>
                  <a:srgbClr val="FFFFFF"/>
                </a:highlight>
                <a:latin typeface="Calibri"/>
                <a:ea typeface="Calibri"/>
              </a:rPr>
              <a:t>Senate Finance Committee did not adopt House amendments. The Committee did not vote the bill</a:t>
            </a:r>
          </a:p>
          <a:p>
            <a:pPr marL="0" indent="0" fontAlgn="base">
              <a:buNone/>
            </a:pPr>
            <a:r>
              <a:rPr lang="en-US" sz="1200" b="1">
                <a:solidFill>
                  <a:srgbClr val="444444"/>
                </a:solidFill>
                <a:highlight>
                  <a:srgbClr val="FFFFFF"/>
                </a:highlight>
                <a:latin typeface="Calibri"/>
                <a:ea typeface="Calibri"/>
              </a:rPr>
              <a:t>Next Steps</a:t>
            </a:r>
          </a:p>
          <a:p>
            <a:pPr fontAlgn="base"/>
            <a:r>
              <a:rPr lang="en-US" sz="1200" b="0" i="0" u="none" strike="noStrike">
                <a:solidFill>
                  <a:srgbClr val="444444"/>
                </a:solidFill>
                <a:effectLst/>
                <a:highlight>
                  <a:srgbClr val="FFFFFF"/>
                </a:highlight>
                <a:latin typeface="Calibri"/>
                <a:ea typeface="Calibri"/>
              </a:rPr>
              <a:t>Prepare for anticipated re-introduction of a</a:t>
            </a:r>
            <a:r>
              <a:rPr lang="en-US" sz="1200">
                <a:solidFill>
                  <a:srgbClr val="444444"/>
                </a:solidFill>
                <a:highlight>
                  <a:srgbClr val="FFFFFF"/>
                </a:highlight>
                <a:latin typeface="Calibri"/>
                <a:ea typeface="Calibri"/>
              </a:rPr>
              <a:t> staffing</a:t>
            </a:r>
            <a:r>
              <a:rPr lang="en-US" sz="1200" b="0" i="0" u="none" strike="noStrike">
                <a:solidFill>
                  <a:srgbClr val="444444"/>
                </a:solidFill>
                <a:effectLst/>
                <a:highlight>
                  <a:srgbClr val="FFFFFF"/>
                </a:highlight>
                <a:latin typeface="Calibri"/>
                <a:ea typeface="Calibri"/>
              </a:rPr>
              <a:t> ratios bill</a:t>
            </a:r>
          </a:p>
          <a:p>
            <a:pPr algn="l" rtl="0" fontAlgn="base">
              <a:buFont typeface="Arial" panose="020B0604020202020204" pitchFamily="34" charset="0"/>
              <a:buChar char="•"/>
            </a:pPr>
            <a:r>
              <a:rPr lang="en-US" sz="1200" b="0" i="0" u="none" strike="noStrike">
                <a:solidFill>
                  <a:srgbClr val="444444"/>
                </a:solidFill>
                <a:effectLst/>
                <a:highlight>
                  <a:srgbClr val="FFFFFF"/>
                </a:highlight>
                <a:latin typeface="Calibri"/>
                <a:ea typeface="Calibri"/>
              </a:rPr>
              <a:t>Continued education for legislators</a:t>
            </a:r>
            <a:r>
              <a:rPr lang="en-US" sz="1200" b="0" i="0">
                <a:solidFill>
                  <a:srgbClr val="444444"/>
                </a:solidFill>
                <a:effectLst/>
                <a:highlight>
                  <a:srgbClr val="FFFFFF"/>
                </a:highlight>
                <a:latin typeface="Calibri"/>
                <a:ea typeface="Calibri"/>
              </a:rPr>
              <a:t>​</a:t>
            </a:r>
            <a:endParaRPr lang="en-US" sz="1000" b="0" i="0">
              <a:solidFill>
                <a:srgbClr val="444444"/>
              </a:solidFill>
              <a:effectLst/>
              <a:highlight>
                <a:srgbClr val="FFFFFF"/>
              </a:highlight>
              <a:latin typeface="Calibri"/>
              <a:ea typeface="Calibri"/>
            </a:endParaRPr>
          </a:p>
          <a:p>
            <a:pPr algn="l" rtl="0" fontAlgn="base">
              <a:buFont typeface="Arial" panose="020B0604020202020204" pitchFamily="34" charset="0"/>
              <a:buChar char="•"/>
            </a:pPr>
            <a:r>
              <a:rPr lang="en-US" sz="1200">
                <a:solidFill>
                  <a:srgbClr val="444444"/>
                </a:solidFill>
                <a:highlight>
                  <a:srgbClr val="FFFFFF"/>
                </a:highlight>
                <a:latin typeface="Calibri"/>
                <a:ea typeface="Calibri"/>
              </a:rPr>
              <a:t>S</a:t>
            </a:r>
            <a:r>
              <a:rPr lang="en-US" sz="1200" b="0" i="0" u="none" strike="noStrike">
                <a:solidFill>
                  <a:srgbClr val="444444"/>
                </a:solidFill>
                <a:effectLst/>
                <a:highlight>
                  <a:srgbClr val="FFFFFF"/>
                </a:highlight>
                <a:latin typeface="Calibri"/>
                <a:ea typeface="Calibri"/>
              </a:rPr>
              <a:t>trategize and partner with MONL, CNOs, government affairs leads, and consultants to oppose potential future legislation</a:t>
            </a:r>
            <a:endParaRPr lang="en-US" sz="1000" b="0" i="0">
              <a:solidFill>
                <a:srgbClr val="444444"/>
              </a:solidFill>
              <a:effectLst/>
              <a:highlight>
                <a:srgbClr val="FFFFFF"/>
              </a:highlight>
              <a:latin typeface="Calibri"/>
              <a:ea typeface="Calibri"/>
            </a:endParaRPr>
          </a:p>
          <a:p>
            <a:pPr fontAlgn="base"/>
            <a:endParaRPr lang="en-US" sz="1200">
              <a:solidFill>
                <a:srgbClr val="444444"/>
              </a:solidFill>
              <a:highlight>
                <a:srgbClr val="FFFFFF"/>
              </a:highlight>
              <a:latin typeface="Calibri" panose="020F0502020204030204" pitchFamily="34" charset="0"/>
            </a:endParaRPr>
          </a:p>
          <a:p>
            <a:pPr fontAlgn="base"/>
            <a:endParaRPr lang="en-US" sz="1200">
              <a:solidFill>
                <a:srgbClr val="444444"/>
              </a:solidFill>
              <a:highlight>
                <a:srgbClr val="FFFFFF"/>
              </a:highligh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2839940-CE9D-404E-8E4D-2984FB725B01}" type="slidenum">
              <a:rPr lang="en-US" smtClean="0"/>
              <a:t>13</a:t>
            </a:fld>
            <a:endParaRPr lang="en-US"/>
          </a:p>
        </p:txBody>
      </p:sp>
    </p:spTree>
    <p:extLst>
      <p:ext uri="{BB962C8B-B14F-4D97-AF65-F5344CB8AC3E}">
        <p14:creationId xmlns:p14="http://schemas.microsoft.com/office/powerpoint/2010/main" val="189471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839940-CE9D-404E-8E4D-2984FB725B01}" type="slidenum">
              <a:rPr lang="en-US" smtClean="0"/>
              <a:t>18</a:t>
            </a:fld>
            <a:endParaRPr lang="en-US"/>
          </a:p>
        </p:txBody>
      </p:sp>
    </p:spTree>
    <p:extLst>
      <p:ext uri="{BB962C8B-B14F-4D97-AF65-F5344CB8AC3E}">
        <p14:creationId xmlns:p14="http://schemas.microsoft.com/office/powerpoint/2010/main" val="3955405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839940-CE9D-404E-8E4D-2984FB725B01}" type="slidenum">
              <a:rPr lang="en-US" smtClean="0"/>
              <a:t>19</a:t>
            </a:fld>
            <a:endParaRPr lang="en-US"/>
          </a:p>
        </p:txBody>
      </p:sp>
    </p:spTree>
    <p:extLst>
      <p:ext uri="{BB962C8B-B14F-4D97-AF65-F5344CB8AC3E}">
        <p14:creationId xmlns:p14="http://schemas.microsoft.com/office/powerpoint/2010/main" val="427040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839940-CE9D-404E-8E4D-2984FB725B01}" type="slidenum">
              <a:rPr lang="en-US" smtClean="0"/>
              <a:t>20</a:t>
            </a:fld>
            <a:endParaRPr lang="en-US"/>
          </a:p>
        </p:txBody>
      </p:sp>
    </p:spTree>
    <p:extLst>
      <p:ext uri="{BB962C8B-B14F-4D97-AF65-F5344CB8AC3E}">
        <p14:creationId xmlns:p14="http://schemas.microsoft.com/office/powerpoint/2010/main" val="35285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839940-CE9D-404E-8E4D-2984FB725B01}" type="slidenum">
              <a:rPr lang="en-US" smtClean="0"/>
              <a:t>21</a:t>
            </a:fld>
            <a:endParaRPr lang="en-US"/>
          </a:p>
        </p:txBody>
      </p:sp>
    </p:spTree>
    <p:extLst>
      <p:ext uri="{BB962C8B-B14F-4D97-AF65-F5344CB8AC3E}">
        <p14:creationId xmlns:p14="http://schemas.microsoft.com/office/powerpoint/2010/main" val="844648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839940-CE9D-404E-8E4D-2984FB725B01}" type="slidenum">
              <a:rPr lang="en-US" smtClean="0"/>
              <a:t>25</a:t>
            </a:fld>
            <a:endParaRPr lang="en-US"/>
          </a:p>
        </p:txBody>
      </p:sp>
    </p:spTree>
    <p:extLst>
      <p:ext uri="{BB962C8B-B14F-4D97-AF65-F5344CB8AC3E}">
        <p14:creationId xmlns:p14="http://schemas.microsoft.com/office/powerpoint/2010/main" val="1509903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2839940-CE9D-404E-8E4D-2984FB725B01}" type="slidenum">
              <a:rPr lang="en-US" smtClean="0"/>
              <a:t>26</a:t>
            </a:fld>
            <a:endParaRPr lang="en-US"/>
          </a:p>
        </p:txBody>
      </p:sp>
    </p:spTree>
    <p:extLst>
      <p:ext uri="{BB962C8B-B14F-4D97-AF65-F5344CB8AC3E}">
        <p14:creationId xmlns:p14="http://schemas.microsoft.com/office/powerpoint/2010/main" val="662772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839940-CE9D-404E-8E4D-2984FB725B01}" type="slidenum">
              <a:rPr lang="en-US" smtClean="0"/>
              <a:t>27</a:t>
            </a:fld>
            <a:endParaRPr lang="en-US"/>
          </a:p>
        </p:txBody>
      </p:sp>
    </p:spTree>
    <p:extLst>
      <p:ext uri="{BB962C8B-B14F-4D97-AF65-F5344CB8AC3E}">
        <p14:creationId xmlns:p14="http://schemas.microsoft.com/office/powerpoint/2010/main" val="2614197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pic>
        <p:nvPicPr>
          <p:cNvPr id="6" name="Picture 5" descr="V1_bkg_0000_Widescreen Cover 2.jpg">
            <a:extLst>
              <a:ext uri="{FF2B5EF4-FFF2-40B4-BE49-F238E27FC236}">
                <a16:creationId xmlns:a16="http://schemas.microsoft.com/office/drawing/2014/main" id="{EF7040D6-2924-47DC-B99D-5A3B89A318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61838" cy="6857999"/>
          </a:xfrm>
          <a:prstGeom prst="rect">
            <a:avLst/>
          </a:prstGeom>
        </p:spPr>
      </p:pic>
      <p:pic>
        <p:nvPicPr>
          <p:cNvPr id="8" name="Picture 7" descr="V1_bkg_0000_Widescreen Cover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61838" cy="6857999"/>
          </a:xfrm>
          <a:prstGeom prst="rect">
            <a:avLst/>
          </a:prstGeom>
        </p:spPr>
      </p:pic>
      <p:sp>
        <p:nvSpPr>
          <p:cNvPr id="2" name="Title 1"/>
          <p:cNvSpPr>
            <a:spLocks noGrp="1"/>
          </p:cNvSpPr>
          <p:nvPr>
            <p:ph type="ctrTitle" hasCustomPrompt="1"/>
          </p:nvPr>
        </p:nvSpPr>
        <p:spPr>
          <a:xfrm>
            <a:off x="0" y="2098988"/>
            <a:ext cx="12161838" cy="1170086"/>
          </a:xfrm>
          <a:solidFill>
            <a:srgbClr val="FFFFFF"/>
          </a:solidFill>
        </p:spPr>
        <p:txBody>
          <a:bodyPr/>
          <a:lstStyle>
            <a:lvl1pPr>
              <a:defRPr baseline="0">
                <a:solidFill>
                  <a:schemeClr val="tx1"/>
                </a:solidFill>
                <a:latin typeface="Myriad Pro"/>
                <a:cs typeface="Myriad Pro"/>
              </a:defRPr>
            </a:lvl1pPr>
          </a:lstStyle>
          <a:p>
            <a:r>
              <a:rPr lang="en-US"/>
              <a:t>CLICK TO ADD TITLE</a:t>
            </a:r>
          </a:p>
        </p:txBody>
      </p:sp>
      <p:sp>
        <p:nvSpPr>
          <p:cNvPr id="3" name="Subtitle 2"/>
          <p:cNvSpPr>
            <a:spLocks noGrp="1"/>
          </p:cNvSpPr>
          <p:nvPr>
            <p:ph type="subTitle" idx="1" hasCustomPrompt="1"/>
          </p:nvPr>
        </p:nvSpPr>
        <p:spPr>
          <a:xfrm>
            <a:off x="0" y="3776190"/>
            <a:ext cx="12161838" cy="1319513"/>
          </a:xfrm>
        </p:spPr>
        <p:txBody>
          <a:bodyPr>
            <a:normAutofit/>
          </a:bodyPr>
          <a:lstStyle>
            <a:lvl1pPr marL="0" indent="0" algn="ctr">
              <a:buNone/>
              <a:defRPr sz="2800">
                <a:solidFill>
                  <a:schemeClr val="tx2"/>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pic>
        <p:nvPicPr>
          <p:cNvPr id="9" name="Picture 8" descr="MHA_3cv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925" y="5105400"/>
            <a:ext cx="1729262" cy="881533"/>
          </a:xfrm>
          <a:prstGeom prst="rect">
            <a:avLst/>
          </a:prstGeom>
        </p:spPr>
      </p:pic>
      <p:pic>
        <p:nvPicPr>
          <p:cNvPr id="7" name="Picture 6" descr="MHA_3cv_cmyk.eps">
            <a:extLst>
              <a:ext uri="{FF2B5EF4-FFF2-40B4-BE49-F238E27FC236}">
                <a16:creationId xmlns:a16="http://schemas.microsoft.com/office/drawing/2014/main" id="{D4FC1784-7662-42CC-B914-A3184D9AA6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86925" y="5105400"/>
            <a:ext cx="1729262" cy="881533"/>
          </a:xfrm>
          <a:prstGeom prst="rect">
            <a:avLst/>
          </a:prstGeom>
        </p:spPr>
      </p:pic>
    </p:spTree>
    <p:extLst>
      <p:ext uri="{BB962C8B-B14F-4D97-AF65-F5344CB8AC3E}">
        <p14:creationId xmlns:p14="http://schemas.microsoft.com/office/powerpoint/2010/main" val="376039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pic>
        <p:nvPicPr>
          <p:cNvPr id="9" name="Picture 8" descr="V4_0001_Inside 2.jpg">
            <a:extLst>
              <a:ext uri="{FF2B5EF4-FFF2-40B4-BE49-F238E27FC236}">
                <a16:creationId xmlns:a16="http://schemas.microsoft.com/office/drawing/2014/main" id="{BFA315A7-084B-4759-9E55-67D9427BF2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pic>
        <p:nvPicPr>
          <p:cNvPr id="8" name="Picture 7" descr="V4_0001_Inside 2.jpg">
            <a:extLst>
              <a:ext uri="{FF2B5EF4-FFF2-40B4-BE49-F238E27FC236}">
                <a16:creationId xmlns:a16="http://schemas.microsoft.com/office/drawing/2014/main" id="{08DBDBAE-2692-4C56-8AA7-167B3BCFE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pic>
        <p:nvPicPr>
          <p:cNvPr id="6" name="Picture 5" descr="V4_0001_Inside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749"/>
            <a:ext cx="12161838" cy="6858000"/>
          </a:xfrm>
          <a:prstGeom prst="rect">
            <a:avLst/>
          </a:prstGeom>
        </p:spPr>
      </p:pic>
      <p:sp>
        <p:nvSpPr>
          <p:cNvPr id="2" name="Title 1"/>
          <p:cNvSpPr>
            <a:spLocks noGrp="1"/>
          </p:cNvSpPr>
          <p:nvPr>
            <p:ph type="title" hasCustomPrompt="1"/>
          </p:nvPr>
        </p:nvSpPr>
        <p:spPr/>
        <p:txBody>
          <a:bodyPr>
            <a:normAutofit/>
          </a:bodyPr>
          <a:lstStyle>
            <a:lvl1pPr>
              <a:defRPr sz="4000">
                <a:solidFill>
                  <a:srgbClr val="2359A9"/>
                </a:solidFill>
                <a:latin typeface="Myriad Pro"/>
                <a:cs typeface="Myriad Pro"/>
              </a:defRPr>
            </a:lvl1pPr>
          </a:lstStyle>
          <a:p>
            <a:r>
              <a:rPr lang="en-US"/>
              <a:t>CLICK TO ADD HEADING TEXT</a:t>
            </a:r>
          </a:p>
        </p:txBody>
      </p:sp>
      <p:sp>
        <p:nvSpPr>
          <p:cNvPr id="3" name="Content Placeholder 2"/>
          <p:cNvSpPr>
            <a:spLocks noGrp="1"/>
          </p:cNvSpPr>
          <p:nvPr>
            <p:ph idx="1" hasCustomPrompt="1"/>
          </p:nvPr>
        </p:nvSpPr>
        <p:spPr/>
        <p:txBody>
          <a:bodyPr/>
          <a:lstStyle>
            <a:lvl1pPr>
              <a:buClr>
                <a:srgbClr val="005092"/>
              </a:buClr>
              <a:defRPr sz="2800">
                <a:solidFill>
                  <a:schemeClr val="tx2"/>
                </a:solidFill>
                <a:latin typeface="Myriad Pro"/>
                <a:cs typeface="Myriad Pro"/>
              </a:defRPr>
            </a:lvl1pPr>
            <a:lvl2pPr>
              <a:defRPr sz="2400">
                <a:solidFill>
                  <a:schemeClr val="tx2"/>
                </a:solidFill>
                <a:latin typeface="Myriad Pro"/>
                <a:cs typeface="Myriad Pro"/>
              </a:defRPr>
            </a:lvl2pPr>
            <a:lvl3pPr>
              <a:buClr>
                <a:srgbClr val="005092"/>
              </a:buClr>
              <a:defRPr sz="2000">
                <a:solidFill>
                  <a:schemeClr val="tx2"/>
                </a:solidFill>
                <a:latin typeface="Myriad Pro"/>
                <a:cs typeface="Myriad Pro"/>
              </a:defRPr>
            </a:lvl3pPr>
            <a:lvl4pPr>
              <a:defRPr sz="1800">
                <a:solidFill>
                  <a:schemeClr val="tx2"/>
                </a:solidFill>
                <a:latin typeface="Myriad Pro"/>
                <a:cs typeface="Myriad Pro"/>
              </a:defRPr>
            </a:lvl4pPr>
            <a:lvl5pPr>
              <a:defRPr sz="1600">
                <a:solidFill>
                  <a:schemeClr val="tx2"/>
                </a:solidFill>
                <a:latin typeface="Myriad Pro"/>
                <a:cs typeface="Myriad Pro"/>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6"/>
          <p:cNvSpPr>
            <a:spLocks noGrp="1"/>
          </p:cNvSpPr>
          <p:nvPr>
            <p:ph type="sldNum" sz="quarter" idx="12"/>
          </p:nvPr>
        </p:nvSpPr>
        <p:spPr>
          <a:xfrm>
            <a:off x="10866680" y="6476363"/>
            <a:ext cx="607263" cy="365125"/>
          </a:xfrm>
        </p:spPr>
        <p:txBody>
          <a:bodyPr/>
          <a:lstStyle>
            <a:lvl1pPr>
              <a:defRPr>
                <a:solidFill>
                  <a:schemeClr val="tx1"/>
                </a:solidFill>
              </a:defRPr>
            </a:lvl1pPr>
          </a:lstStyle>
          <a:p>
            <a:fld id="{4FB8B553-6FDF-CD4C-81D7-86AB780CE962}" type="slidenum">
              <a:rPr lang="en-US" smtClean="0"/>
              <a:pPr/>
              <a:t>‹#›</a:t>
            </a:fld>
            <a:endParaRPr lang="en-US"/>
          </a:p>
        </p:txBody>
      </p:sp>
      <p:pic>
        <p:nvPicPr>
          <p:cNvPr id="11" name="Picture 10" descr="MHA_3c_MarkOnly.eps">
            <a:extLst>
              <a:ext uri="{FF2B5EF4-FFF2-40B4-BE49-F238E27FC236}">
                <a16:creationId xmlns:a16="http://schemas.microsoft.com/office/drawing/2014/main" id="{077007A8-BC55-4336-826F-99B5B9545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7647" y="6467226"/>
            <a:ext cx="391992" cy="306407"/>
          </a:xfrm>
          <a:prstGeom prst="rect">
            <a:avLst/>
          </a:prstGeom>
        </p:spPr>
      </p:pic>
      <p:pic>
        <p:nvPicPr>
          <p:cNvPr id="10" name="Picture 9" descr="MHA_3c_MarkOnly.eps">
            <a:extLst>
              <a:ext uri="{FF2B5EF4-FFF2-40B4-BE49-F238E27FC236}">
                <a16:creationId xmlns:a16="http://schemas.microsoft.com/office/drawing/2014/main" id="{38FE6C46-96E2-4E3B-9E05-6F2EB3C7E6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17647" y="6467226"/>
            <a:ext cx="391992" cy="306407"/>
          </a:xfrm>
          <a:prstGeom prst="rect">
            <a:avLst/>
          </a:prstGeom>
        </p:spPr>
      </p:pic>
      <p:sp>
        <p:nvSpPr>
          <p:cNvPr id="13" name="Text Placeholder 15">
            <a:extLst>
              <a:ext uri="{FF2B5EF4-FFF2-40B4-BE49-F238E27FC236}">
                <a16:creationId xmlns:a16="http://schemas.microsoft.com/office/drawing/2014/main" id="{D50E5C55-8624-4FB7-BA6D-661649ADF0F2}"/>
              </a:ext>
            </a:extLst>
          </p:cNvPr>
          <p:cNvSpPr>
            <a:spLocks noGrp="1"/>
          </p:cNvSpPr>
          <p:nvPr>
            <p:ph type="body" sz="quarter" idx="13" hasCustomPrompt="1"/>
          </p:nvPr>
        </p:nvSpPr>
        <p:spPr>
          <a:xfrm>
            <a:off x="608093" y="6360465"/>
            <a:ext cx="7132411" cy="481661"/>
          </a:xfrm>
        </p:spPr>
        <p:txBody>
          <a:bodyPr>
            <a:normAutofit/>
          </a:bodyPr>
          <a:lstStyle>
            <a:lvl1pPr marL="0" indent="0">
              <a:buNone/>
              <a:defRPr sz="1000">
                <a:solidFill>
                  <a:schemeClr val="tx2"/>
                </a:solidFill>
              </a:defRPr>
            </a:lvl1pPr>
          </a:lstStyle>
          <a:p>
            <a:pPr lvl="0"/>
            <a:r>
              <a:rPr lang="en-US"/>
              <a:t>Click to add source text</a:t>
            </a:r>
          </a:p>
        </p:txBody>
      </p:sp>
    </p:spTree>
    <p:extLst>
      <p:ext uri="{BB962C8B-B14F-4D97-AF65-F5344CB8AC3E}">
        <p14:creationId xmlns:p14="http://schemas.microsoft.com/office/powerpoint/2010/main" val="52117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 Graphics and Bullets">
    <p:spTree>
      <p:nvGrpSpPr>
        <p:cNvPr id="1" name=""/>
        <p:cNvGrpSpPr/>
        <p:nvPr/>
      </p:nvGrpSpPr>
      <p:grpSpPr>
        <a:xfrm>
          <a:off x="0" y="0"/>
          <a:ext cx="0" cy="0"/>
          <a:chOff x="0" y="0"/>
          <a:chExt cx="0" cy="0"/>
        </a:xfrm>
      </p:grpSpPr>
      <p:pic>
        <p:nvPicPr>
          <p:cNvPr id="12" name="Picture 11" descr="V4_0002_Inside 3.jpg">
            <a:extLst>
              <a:ext uri="{FF2B5EF4-FFF2-40B4-BE49-F238E27FC236}">
                <a16:creationId xmlns:a16="http://schemas.microsoft.com/office/drawing/2014/main" id="{98470E91-7D88-4EF9-B494-02693E2EC8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pic>
        <p:nvPicPr>
          <p:cNvPr id="9" name="Picture 8" descr="V4_0002_Inside 3.jpg">
            <a:extLst>
              <a:ext uri="{FF2B5EF4-FFF2-40B4-BE49-F238E27FC236}">
                <a16:creationId xmlns:a16="http://schemas.microsoft.com/office/drawing/2014/main" id="{BC2F0939-AD68-4E9C-A175-35DADF21E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pic>
        <p:nvPicPr>
          <p:cNvPr id="5" name="Picture 4" descr="V4_0002_Inside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sp>
        <p:nvSpPr>
          <p:cNvPr id="2" name="Title 1"/>
          <p:cNvSpPr>
            <a:spLocks noGrp="1"/>
          </p:cNvSpPr>
          <p:nvPr>
            <p:ph type="title" hasCustomPrompt="1"/>
          </p:nvPr>
        </p:nvSpPr>
        <p:spPr/>
        <p:txBody>
          <a:bodyPr>
            <a:normAutofit/>
          </a:bodyPr>
          <a:lstStyle>
            <a:lvl1pPr>
              <a:defRPr sz="4000">
                <a:solidFill>
                  <a:srgbClr val="2359A9"/>
                </a:solidFill>
                <a:latin typeface="Myriad Pro"/>
                <a:cs typeface="Myriad Pro"/>
              </a:defRPr>
            </a:lvl1pPr>
          </a:lstStyle>
          <a:p>
            <a:r>
              <a:rPr lang="en-US"/>
              <a:t>CLICK TO ADD HEADING TEXT</a:t>
            </a:r>
          </a:p>
        </p:txBody>
      </p:sp>
      <p:sp>
        <p:nvSpPr>
          <p:cNvPr id="7" name="Slide Number Placeholder 6"/>
          <p:cNvSpPr>
            <a:spLocks noGrp="1"/>
          </p:cNvSpPr>
          <p:nvPr>
            <p:ph type="sldNum" sz="quarter" idx="12"/>
          </p:nvPr>
        </p:nvSpPr>
        <p:spPr>
          <a:xfrm>
            <a:off x="10866680" y="6476363"/>
            <a:ext cx="607263" cy="365125"/>
          </a:xfrm>
        </p:spPr>
        <p:txBody>
          <a:bodyPr/>
          <a:lstStyle>
            <a:lvl1pPr>
              <a:defRPr>
                <a:solidFill>
                  <a:schemeClr val="tx1"/>
                </a:solidFill>
              </a:defRPr>
            </a:lvl1pPr>
          </a:lstStyle>
          <a:p>
            <a:fld id="{4FB8B553-6FDF-CD4C-81D7-86AB780CE962}" type="slidenum">
              <a:rPr lang="en-US" smtClean="0"/>
              <a:pPr/>
              <a:t>‹#›</a:t>
            </a:fld>
            <a:endParaRPr lang="en-US"/>
          </a:p>
        </p:txBody>
      </p:sp>
      <p:sp>
        <p:nvSpPr>
          <p:cNvPr id="11" name="Text Placeholder 15">
            <a:extLst>
              <a:ext uri="{FF2B5EF4-FFF2-40B4-BE49-F238E27FC236}">
                <a16:creationId xmlns:a16="http://schemas.microsoft.com/office/drawing/2014/main" id="{52FF7EC2-E8A6-482F-9A38-EA4C3B7BE0D9}"/>
              </a:ext>
            </a:extLst>
          </p:cNvPr>
          <p:cNvSpPr>
            <a:spLocks noGrp="1"/>
          </p:cNvSpPr>
          <p:nvPr>
            <p:ph type="body" sz="quarter" idx="13" hasCustomPrompt="1"/>
          </p:nvPr>
        </p:nvSpPr>
        <p:spPr>
          <a:xfrm>
            <a:off x="608093" y="6360465"/>
            <a:ext cx="7132411" cy="481661"/>
          </a:xfrm>
        </p:spPr>
        <p:txBody>
          <a:bodyPr>
            <a:normAutofit/>
          </a:bodyPr>
          <a:lstStyle>
            <a:lvl1pPr marL="0" indent="0">
              <a:buNone/>
              <a:defRPr sz="1000">
                <a:solidFill>
                  <a:schemeClr val="tx2"/>
                </a:solidFill>
              </a:defRPr>
            </a:lvl1pPr>
          </a:lstStyle>
          <a:p>
            <a:pPr lvl="0"/>
            <a:r>
              <a:rPr lang="en-US"/>
              <a:t>Click to add source text</a:t>
            </a:r>
          </a:p>
        </p:txBody>
      </p:sp>
      <p:sp>
        <p:nvSpPr>
          <p:cNvPr id="10" name="Content Placeholder 9">
            <a:extLst>
              <a:ext uri="{FF2B5EF4-FFF2-40B4-BE49-F238E27FC236}">
                <a16:creationId xmlns:a16="http://schemas.microsoft.com/office/drawing/2014/main" id="{6A704142-913F-45D7-A551-722211BC82E8}"/>
              </a:ext>
            </a:extLst>
          </p:cNvPr>
          <p:cNvSpPr>
            <a:spLocks noGrp="1"/>
          </p:cNvSpPr>
          <p:nvPr>
            <p:ph sz="quarter" idx="14"/>
          </p:nvPr>
        </p:nvSpPr>
        <p:spPr>
          <a:xfrm>
            <a:off x="7308160" y="1569714"/>
            <a:ext cx="4245587" cy="4638675"/>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5047985E-A8C0-43FF-A62B-9CA7148FD234}"/>
              </a:ext>
            </a:extLst>
          </p:cNvPr>
          <p:cNvSpPr>
            <a:spLocks noGrp="1"/>
          </p:cNvSpPr>
          <p:nvPr>
            <p:ph type="pic" sz="quarter" idx="15"/>
          </p:nvPr>
        </p:nvSpPr>
        <p:spPr>
          <a:xfrm>
            <a:off x="627133" y="1570039"/>
            <a:ext cx="6537294" cy="4638675"/>
          </a:xfrm>
        </p:spPr>
        <p:txBody>
          <a:bodyPr>
            <a:normAutofit/>
          </a:bodyPr>
          <a:lstStyle>
            <a:lvl1pPr>
              <a:defRPr sz="2800">
                <a:solidFill>
                  <a:schemeClr val="tx2"/>
                </a:solidFill>
              </a:defRPr>
            </a:lvl1pPr>
          </a:lstStyle>
          <a:p>
            <a:r>
              <a:rPr lang="en-US"/>
              <a:t>Click icon to add picture</a:t>
            </a:r>
          </a:p>
        </p:txBody>
      </p:sp>
      <p:pic>
        <p:nvPicPr>
          <p:cNvPr id="13" name="Picture 12" descr="MHA_3c_MarkOnly.eps">
            <a:extLst>
              <a:ext uri="{FF2B5EF4-FFF2-40B4-BE49-F238E27FC236}">
                <a16:creationId xmlns:a16="http://schemas.microsoft.com/office/drawing/2014/main" id="{077007A8-BC55-4336-826F-99B5B9545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7647" y="6467226"/>
            <a:ext cx="391992" cy="306407"/>
          </a:xfrm>
          <a:prstGeom prst="rect">
            <a:avLst/>
          </a:prstGeom>
        </p:spPr>
      </p:pic>
      <p:pic>
        <p:nvPicPr>
          <p:cNvPr id="14" name="Picture 13" descr="MHA_3c_MarkOnly.eps">
            <a:extLst>
              <a:ext uri="{FF2B5EF4-FFF2-40B4-BE49-F238E27FC236}">
                <a16:creationId xmlns:a16="http://schemas.microsoft.com/office/drawing/2014/main" id="{95AEF21D-EE64-49D7-93D5-E3EB5D5FDA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17647" y="6467226"/>
            <a:ext cx="391992" cy="306407"/>
          </a:xfrm>
          <a:prstGeom prst="rect">
            <a:avLst/>
          </a:prstGeom>
        </p:spPr>
      </p:pic>
    </p:spTree>
    <p:extLst>
      <p:ext uri="{BB962C8B-B14F-4D97-AF65-F5344CB8AC3E}">
        <p14:creationId xmlns:p14="http://schemas.microsoft.com/office/powerpoint/2010/main" val="275926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Two Column Bullets">
    <p:spTree>
      <p:nvGrpSpPr>
        <p:cNvPr id="1" name=""/>
        <p:cNvGrpSpPr/>
        <p:nvPr/>
      </p:nvGrpSpPr>
      <p:grpSpPr>
        <a:xfrm>
          <a:off x="0" y="0"/>
          <a:ext cx="0" cy="0"/>
          <a:chOff x="0" y="0"/>
          <a:chExt cx="0" cy="0"/>
        </a:xfrm>
      </p:grpSpPr>
      <p:pic>
        <p:nvPicPr>
          <p:cNvPr id="11" name="Picture 10" descr="V4_0001_Inside 2.jpg">
            <a:extLst>
              <a:ext uri="{FF2B5EF4-FFF2-40B4-BE49-F238E27FC236}">
                <a16:creationId xmlns:a16="http://schemas.microsoft.com/office/drawing/2014/main" id="{A7AA1C97-47EE-432A-99CC-1F51C295F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pic>
        <p:nvPicPr>
          <p:cNvPr id="13" name="Picture 12" descr="V4_0001_Inside 2.jpg">
            <a:extLst>
              <a:ext uri="{FF2B5EF4-FFF2-40B4-BE49-F238E27FC236}">
                <a16:creationId xmlns:a16="http://schemas.microsoft.com/office/drawing/2014/main" id="{41EE14C1-19A8-4956-958E-A94369AB4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pic>
        <p:nvPicPr>
          <p:cNvPr id="10" name="Picture 9" descr="V4_0001_Inside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749"/>
            <a:ext cx="12161838" cy="6858000"/>
          </a:xfrm>
          <a:prstGeom prst="rect">
            <a:avLst/>
          </a:prstGeom>
        </p:spPr>
      </p:pic>
      <p:sp>
        <p:nvSpPr>
          <p:cNvPr id="2" name="Title 1"/>
          <p:cNvSpPr>
            <a:spLocks noGrp="1"/>
          </p:cNvSpPr>
          <p:nvPr>
            <p:ph type="title" hasCustomPrompt="1"/>
          </p:nvPr>
        </p:nvSpPr>
        <p:spPr/>
        <p:txBody>
          <a:bodyPr>
            <a:normAutofit/>
          </a:bodyPr>
          <a:lstStyle>
            <a:lvl1pPr>
              <a:defRPr sz="4000" baseline="0">
                <a:solidFill>
                  <a:srgbClr val="2359A9"/>
                </a:solidFill>
                <a:latin typeface="Myriad Pro"/>
                <a:cs typeface="Myriad Pro"/>
              </a:defRPr>
            </a:lvl1pPr>
          </a:lstStyle>
          <a:p>
            <a:r>
              <a:rPr lang="en-US"/>
              <a:t>CLICK TO ADD HEADING TEXT</a:t>
            </a:r>
          </a:p>
        </p:txBody>
      </p:sp>
      <p:sp>
        <p:nvSpPr>
          <p:cNvPr id="3" name="Text Placeholder 2"/>
          <p:cNvSpPr>
            <a:spLocks noGrp="1"/>
          </p:cNvSpPr>
          <p:nvPr>
            <p:ph type="body" idx="1" hasCustomPrompt="1"/>
          </p:nvPr>
        </p:nvSpPr>
        <p:spPr>
          <a:xfrm>
            <a:off x="608092" y="1535113"/>
            <a:ext cx="5373591" cy="639762"/>
          </a:xfrm>
        </p:spPr>
        <p:txBody>
          <a:bodyPr anchor="b">
            <a:noAutofit/>
          </a:bodyPr>
          <a:lstStyle>
            <a:lvl1pPr marL="0" indent="0">
              <a:buNone/>
              <a:defRPr sz="2800" b="0" i="0" cap="all" baseline="0">
                <a:solidFill>
                  <a:schemeClr val="tx1"/>
                </a:solidFill>
                <a:latin typeface="Myriad Pro"/>
                <a:cs typeface="Myriad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4" name="Content Placeholder 3"/>
          <p:cNvSpPr>
            <a:spLocks noGrp="1"/>
          </p:cNvSpPr>
          <p:nvPr>
            <p:ph sz="half" idx="2" hasCustomPrompt="1"/>
          </p:nvPr>
        </p:nvSpPr>
        <p:spPr>
          <a:xfrm>
            <a:off x="608092" y="2174875"/>
            <a:ext cx="5373591" cy="3951288"/>
          </a:xfrm>
        </p:spPr>
        <p:txBody>
          <a:bodyPr/>
          <a:lstStyle>
            <a:lvl1pPr>
              <a:buClr>
                <a:srgbClr val="005092"/>
              </a:buClr>
              <a:defRPr sz="2800">
                <a:solidFill>
                  <a:schemeClr val="tx2"/>
                </a:solidFill>
                <a:latin typeface="Myriad Pro"/>
                <a:cs typeface="Myriad Pro"/>
              </a:defRPr>
            </a:lvl1pPr>
            <a:lvl2pPr>
              <a:defRPr sz="2400">
                <a:solidFill>
                  <a:schemeClr val="tx2"/>
                </a:solidFill>
                <a:latin typeface="Myriad Pro"/>
                <a:cs typeface="Myriad Pro"/>
              </a:defRPr>
            </a:lvl2pPr>
            <a:lvl3pPr>
              <a:buClr>
                <a:srgbClr val="005092"/>
              </a:buClr>
              <a:defRPr sz="2000">
                <a:solidFill>
                  <a:schemeClr val="tx2"/>
                </a:solidFill>
                <a:latin typeface="Myriad Pro"/>
                <a:cs typeface="Myriad Pro"/>
              </a:defRPr>
            </a:lvl3pPr>
            <a:lvl4pPr>
              <a:defRPr sz="1800">
                <a:solidFill>
                  <a:schemeClr val="tx2"/>
                </a:solidFill>
                <a:latin typeface="Myriad Pro"/>
                <a:cs typeface="Myriad Pro"/>
              </a:defRPr>
            </a:lvl4pPr>
            <a:lvl5pPr>
              <a:defRPr sz="1600">
                <a:solidFill>
                  <a:schemeClr val="tx2"/>
                </a:solidFill>
                <a:latin typeface="Myriad Pro"/>
                <a:cs typeface="Myriad Pro"/>
              </a:defRPr>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8046" y="1535113"/>
            <a:ext cx="5375701" cy="639762"/>
          </a:xfrm>
        </p:spPr>
        <p:txBody>
          <a:bodyPr anchor="b">
            <a:normAutofit/>
          </a:bodyPr>
          <a:lstStyle>
            <a:lvl1pPr marL="0" indent="0">
              <a:buNone/>
              <a:defRPr sz="2800" b="0" cap="all" baseline="0">
                <a:solidFill>
                  <a:schemeClr val="tx1"/>
                </a:solidFill>
                <a:latin typeface="Myriad Pro"/>
                <a:cs typeface="Myriad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Content Placeholder 5"/>
          <p:cNvSpPr>
            <a:spLocks noGrp="1"/>
          </p:cNvSpPr>
          <p:nvPr>
            <p:ph sz="quarter" idx="4" hasCustomPrompt="1"/>
          </p:nvPr>
        </p:nvSpPr>
        <p:spPr>
          <a:xfrm>
            <a:off x="6178046" y="2174875"/>
            <a:ext cx="5375701" cy="3951288"/>
          </a:xfrm>
        </p:spPr>
        <p:txBody>
          <a:bodyPr/>
          <a:lstStyle>
            <a:lvl1pPr>
              <a:buClr>
                <a:srgbClr val="005092"/>
              </a:buClr>
              <a:defRPr sz="2800">
                <a:solidFill>
                  <a:schemeClr val="tx2"/>
                </a:solidFill>
                <a:latin typeface="Myriad Pro"/>
                <a:cs typeface="Myriad Pro"/>
              </a:defRPr>
            </a:lvl1pPr>
            <a:lvl2pPr>
              <a:defRPr sz="2400">
                <a:solidFill>
                  <a:schemeClr val="tx2"/>
                </a:solidFill>
                <a:latin typeface="Myriad Pro"/>
                <a:cs typeface="Myriad Pro"/>
              </a:defRPr>
            </a:lvl2pPr>
            <a:lvl3pPr>
              <a:buClr>
                <a:srgbClr val="005092"/>
              </a:buClr>
              <a:defRPr sz="2000">
                <a:solidFill>
                  <a:schemeClr val="tx2"/>
                </a:solidFill>
                <a:latin typeface="Myriad Pro"/>
                <a:cs typeface="Myriad Pro"/>
              </a:defRPr>
            </a:lvl3pPr>
            <a:lvl4pPr>
              <a:defRPr sz="1800">
                <a:solidFill>
                  <a:schemeClr val="tx2"/>
                </a:solidFill>
                <a:latin typeface="Myriad Pro"/>
                <a:cs typeface="Myriad Pro"/>
              </a:defRPr>
            </a:lvl4pPr>
            <a:lvl5pPr>
              <a:defRPr sz="1600">
                <a:solidFill>
                  <a:schemeClr val="tx2"/>
                </a:solidFill>
                <a:latin typeface="Myriad Pro"/>
                <a:cs typeface="Myriad Pro"/>
              </a:defRPr>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6">
            <a:extLst>
              <a:ext uri="{FF2B5EF4-FFF2-40B4-BE49-F238E27FC236}">
                <a16:creationId xmlns:a16="http://schemas.microsoft.com/office/drawing/2014/main" id="{5C15EE1C-72DA-4C63-99B7-3CD71EFB7673}"/>
              </a:ext>
            </a:extLst>
          </p:cNvPr>
          <p:cNvSpPr>
            <a:spLocks noGrp="1"/>
          </p:cNvSpPr>
          <p:nvPr>
            <p:ph type="sldNum" sz="quarter" idx="12"/>
          </p:nvPr>
        </p:nvSpPr>
        <p:spPr>
          <a:xfrm>
            <a:off x="10866680" y="6476363"/>
            <a:ext cx="607263" cy="365125"/>
          </a:xfrm>
        </p:spPr>
        <p:txBody>
          <a:bodyPr/>
          <a:lstStyle>
            <a:lvl1pPr>
              <a:defRPr>
                <a:solidFill>
                  <a:schemeClr val="tx1"/>
                </a:solidFill>
              </a:defRPr>
            </a:lvl1pPr>
          </a:lstStyle>
          <a:p>
            <a:fld id="{4FB8B553-6FDF-CD4C-81D7-86AB780CE962}" type="slidenum">
              <a:rPr lang="en-US" smtClean="0"/>
              <a:pPr/>
              <a:t>‹#›</a:t>
            </a:fld>
            <a:endParaRPr lang="en-US"/>
          </a:p>
        </p:txBody>
      </p:sp>
      <p:pic>
        <p:nvPicPr>
          <p:cNvPr id="16" name="Picture 15" descr="MHA_3c_MarkOnly.eps">
            <a:extLst>
              <a:ext uri="{FF2B5EF4-FFF2-40B4-BE49-F238E27FC236}">
                <a16:creationId xmlns:a16="http://schemas.microsoft.com/office/drawing/2014/main" id="{077007A8-BC55-4336-826F-99B5B9545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7647" y="6467226"/>
            <a:ext cx="391992" cy="306407"/>
          </a:xfrm>
          <a:prstGeom prst="rect">
            <a:avLst/>
          </a:prstGeom>
        </p:spPr>
      </p:pic>
      <p:pic>
        <p:nvPicPr>
          <p:cNvPr id="14" name="Picture 13" descr="MHA_3c_MarkOnly.eps">
            <a:extLst>
              <a:ext uri="{FF2B5EF4-FFF2-40B4-BE49-F238E27FC236}">
                <a16:creationId xmlns:a16="http://schemas.microsoft.com/office/drawing/2014/main" id="{28069C4B-09E3-4A97-B6B7-9DF21961D4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17647" y="6467226"/>
            <a:ext cx="391992" cy="306407"/>
          </a:xfrm>
          <a:prstGeom prst="rect">
            <a:avLst/>
          </a:prstGeom>
        </p:spPr>
      </p:pic>
      <p:sp>
        <p:nvSpPr>
          <p:cNvPr id="15" name="Text Placeholder 15">
            <a:extLst>
              <a:ext uri="{FF2B5EF4-FFF2-40B4-BE49-F238E27FC236}">
                <a16:creationId xmlns:a16="http://schemas.microsoft.com/office/drawing/2014/main" id="{8253B503-3E58-430D-9F98-34460C7EADBB}"/>
              </a:ext>
            </a:extLst>
          </p:cNvPr>
          <p:cNvSpPr>
            <a:spLocks noGrp="1"/>
          </p:cNvSpPr>
          <p:nvPr>
            <p:ph type="body" sz="quarter" idx="13" hasCustomPrompt="1"/>
          </p:nvPr>
        </p:nvSpPr>
        <p:spPr>
          <a:xfrm>
            <a:off x="608093" y="6360465"/>
            <a:ext cx="7132411" cy="481661"/>
          </a:xfrm>
        </p:spPr>
        <p:txBody>
          <a:bodyPr>
            <a:normAutofit/>
          </a:bodyPr>
          <a:lstStyle>
            <a:lvl1pPr marL="0" indent="0">
              <a:buNone/>
              <a:defRPr sz="1000">
                <a:solidFill>
                  <a:schemeClr val="tx2"/>
                </a:solidFill>
              </a:defRPr>
            </a:lvl1pPr>
          </a:lstStyle>
          <a:p>
            <a:pPr lvl="0"/>
            <a:r>
              <a:rPr lang="en-US"/>
              <a:t>Click to add source text</a:t>
            </a:r>
          </a:p>
        </p:txBody>
      </p:sp>
    </p:spTree>
    <p:extLst>
      <p:ext uri="{BB962C8B-B14F-4D97-AF65-F5344CB8AC3E}">
        <p14:creationId xmlns:p14="http://schemas.microsoft.com/office/powerpoint/2010/main" val="3372603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 Table">
    <p:spTree>
      <p:nvGrpSpPr>
        <p:cNvPr id="1" name=""/>
        <p:cNvGrpSpPr/>
        <p:nvPr/>
      </p:nvGrpSpPr>
      <p:grpSpPr>
        <a:xfrm>
          <a:off x="0" y="0"/>
          <a:ext cx="0" cy="0"/>
          <a:chOff x="0" y="0"/>
          <a:chExt cx="0" cy="0"/>
        </a:xfrm>
      </p:grpSpPr>
      <p:pic>
        <p:nvPicPr>
          <p:cNvPr id="8" name="Picture 7" descr="V1_bkg_0002_Widescreen Inside 3.jpg">
            <a:extLst>
              <a:ext uri="{FF2B5EF4-FFF2-40B4-BE49-F238E27FC236}">
                <a16:creationId xmlns:a16="http://schemas.microsoft.com/office/drawing/2014/main" id="{6DA958C0-839B-494D-946B-0D4E26333F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1838" cy="6842745"/>
          </a:xfrm>
          <a:prstGeom prst="rect">
            <a:avLst/>
          </a:prstGeom>
        </p:spPr>
      </p:pic>
      <p:pic>
        <p:nvPicPr>
          <p:cNvPr id="10" name="Picture 9" descr="V1_bkg_0002_Widescreen Inside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42745"/>
          </a:xfrm>
          <a:prstGeom prst="rect">
            <a:avLst/>
          </a:prstGeom>
        </p:spPr>
      </p:pic>
      <p:sp>
        <p:nvSpPr>
          <p:cNvPr id="2" name="Title 1"/>
          <p:cNvSpPr>
            <a:spLocks noGrp="1"/>
          </p:cNvSpPr>
          <p:nvPr>
            <p:ph type="title" hasCustomPrompt="1"/>
          </p:nvPr>
        </p:nvSpPr>
        <p:spPr/>
        <p:txBody>
          <a:bodyPr>
            <a:normAutofit/>
          </a:bodyPr>
          <a:lstStyle>
            <a:lvl1pPr>
              <a:defRPr sz="4000" baseline="0">
                <a:solidFill>
                  <a:srgbClr val="2359A9"/>
                </a:solidFill>
                <a:latin typeface="Myriad Pro"/>
                <a:cs typeface="Myriad Pro"/>
              </a:defRPr>
            </a:lvl1pPr>
          </a:lstStyle>
          <a:p>
            <a:r>
              <a:rPr lang="en-US"/>
              <a:t>CLICK TO ADD HEADING TEXT</a:t>
            </a:r>
          </a:p>
        </p:txBody>
      </p:sp>
      <p:sp>
        <p:nvSpPr>
          <p:cNvPr id="7" name="Slide Number Placeholder 6"/>
          <p:cNvSpPr>
            <a:spLocks noGrp="1"/>
          </p:cNvSpPr>
          <p:nvPr>
            <p:ph type="sldNum" sz="quarter" idx="12"/>
          </p:nvPr>
        </p:nvSpPr>
        <p:spPr>
          <a:xfrm>
            <a:off x="10919600" y="6476363"/>
            <a:ext cx="607263" cy="365125"/>
          </a:xfrm>
        </p:spPr>
        <p:txBody>
          <a:bodyPr/>
          <a:lstStyle>
            <a:lvl1pPr>
              <a:defRPr>
                <a:solidFill>
                  <a:schemeClr val="tx1"/>
                </a:solidFill>
              </a:defRPr>
            </a:lvl1pPr>
          </a:lstStyle>
          <a:p>
            <a:fld id="{4FB8B553-6FDF-CD4C-81D7-86AB780CE962}" type="slidenum">
              <a:rPr lang="en-US" smtClean="0"/>
              <a:pPr/>
              <a:t>‹#›</a:t>
            </a:fld>
            <a:endParaRPr lang="en-US"/>
          </a:p>
        </p:txBody>
      </p:sp>
      <p:sp>
        <p:nvSpPr>
          <p:cNvPr id="11" name="Text Placeholder 15">
            <a:extLst>
              <a:ext uri="{FF2B5EF4-FFF2-40B4-BE49-F238E27FC236}">
                <a16:creationId xmlns:a16="http://schemas.microsoft.com/office/drawing/2014/main" id="{52FF7EC2-E8A6-482F-9A38-EA4C3B7BE0D9}"/>
              </a:ext>
            </a:extLst>
          </p:cNvPr>
          <p:cNvSpPr>
            <a:spLocks noGrp="1"/>
          </p:cNvSpPr>
          <p:nvPr>
            <p:ph type="body" sz="quarter" idx="13" hasCustomPrompt="1"/>
          </p:nvPr>
        </p:nvSpPr>
        <p:spPr>
          <a:xfrm>
            <a:off x="608093" y="6360465"/>
            <a:ext cx="7132411" cy="481661"/>
          </a:xfrm>
        </p:spPr>
        <p:txBody>
          <a:bodyPr>
            <a:normAutofit/>
          </a:bodyPr>
          <a:lstStyle>
            <a:lvl1pPr marL="0" indent="0">
              <a:buNone/>
              <a:defRPr sz="1000">
                <a:solidFill>
                  <a:schemeClr val="tx2"/>
                </a:solidFill>
              </a:defRPr>
            </a:lvl1pPr>
          </a:lstStyle>
          <a:p>
            <a:pPr lvl="0"/>
            <a:r>
              <a:rPr lang="en-US"/>
              <a:t>Click to add source text</a:t>
            </a:r>
          </a:p>
        </p:txBody>
      </p:sp>
      <p:sp>
        <p:nvSpPr>
          <p:cNvPr id="13" name="Table Placeholder 12">
            <a:extLst>
              <a:ext uri="{FF2B5EF4-FFF2-40B4-BE49-F238E27FC236}">
                <a16:creationId xmlns:a16="http://schemas.microsoft.com/office/drawing/2014/main" id="{E3FB3495-2F2C-437B-AEDE-1FE61040E014}"/>
              </a:ext>
            </a:extLst>
          </p:cNvPr>
          <p:cNvSpPr>
            <a:spLocks noGrp="1"/>
          </p:cNvSpPr>
          <p:nvPr>
            <p:ph type="tbl" sz="quarter" idx="14"/>
          </p:nvPr>
        </p:nvSpPr>
        <p:spPr>
          <a:xfrm>
            <a:off x="608092" y="1521230"/>
            <a:ext cx="10934598" cy="4630189"/>
          </a:xfrm>
        </p:spPr>
        <p:txBody>
          <a:bodyPr>
            <a:normAutofit/>
          </a:bodyPr>
          <a:lstStyle>
            <a:lvl1pPr>
              <a:defRPr sz="2800">
                <a:solidFill>
                  <a:schemeClr val="tx2"/>
                </a:solidFill>
              </a:defRPr>
            </a:lvl1pPr>
          </a:lstStyle>
          <a:p>
            <a:r>
              <a:rPr lang="en-US"/>
              <a:t>Click icon to add table</a:t>
            </a:r>
          </a:p>
        </p:txBody>
      </p:sp>
      <p:pic>
        <p:nvPicPr>
          <p:cNvPr id="9" name="Picture 8" descr="MHA_3c_MarkOnly.eps">
            <a:extLst>
              <a:ext uri="{FF2B5EF4-FFF2-40B4-BE49-F238E27FC236}">
                <a16:creationId xmlns:a16="http://schemas.microsoft.com/office/drawing/2014/main" id="{077007A8-BC55-4336-826F-99B5B9545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0567" y="6467226"/>
            <a:ext cx="391992" cy="306407"/>
          </a:xfrm>
          <a:prstGeom prst="rect">
            <a:avLst/>
          </a:prstGeom>
        </p:spPr>
      </p:pic>
      <p:pic>
        <p:nvPicPr>
          <p:cNvPr id="12" name="Picture 11" descr="MHA_3c_MarkOnly.eps">
            <a:extLst>
              <a:ext uri="{FF2B5EF4-FFF2-40B4-BE49-F238E27FC236}">
                <a16:creationId xmlns:a16="http://schemas.microsoft.com/office/drawing/2014/main" id="{83C10A38-8E87-4F18-A039-B4DE2E2782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70567" y="6467226"/>
            <a:ext cx="391992" cy="306407"/>
          </a:xfrm>
          <a:prstGeom prst="rect">
            <a:avLst/>
          </a:prstGeom>
        </p:spPr>
      </p:pic>
    </p:spTree>
    <p:extLst>
      <p:ext uri="{BB962C8B-B14F-4D97-AF65-F5344CB8AC3E}">
        <p14:creationId xmlns:p14="http://schemas.microsoft.com/office/powerpoint/2010/main" val="335517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 Chart">
    <p:spTree>
      <p:nvGrpSpPr>
        <p:cNvPr id="1" name=""/>
        <p:cNvGrpSpPr/>
        <p:nvPr/>
      </p:nvGrpSpPr>
      <p:grpSpPr>
        <a:xfrm>
          <a:off x="0" y="0"/>
          <a:ext cx="0" cy="0"/>
          <a:chOff x="0" y="0"/>
          <a:chExt cx="0" cy="0"/>
        </a:xfrm>
      </p:grpSpPr>
      <p:pic>
        <p:nvPicPr>
          <p:cNvPr id="8" name="Picture 7" descr="V1_bkg_0002_Widescreen Inside 3.jpg">
            <a:extLst>
              <a:ext uri="{FF2B5EF4-FFF2-40B4-BE49-F238E27FC236}">
                <a16:creationId xmlns:a16="http://schemas.microsoft.com/office/drawing/2014/main" id="{A146EF11-E853-4C1F-80F5-D140D5E0DC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1838" cy="6842745"/>
          </a:xfrm>
          <a:prstGeom prst="rect">
            <a:avLst/>
          </a:prstGeom>
        </p:spPr>
      </p:pic>
      <p:pic>
        <p:nvPicPr>
          <p:cNvPr id="3" name="Picture 2" descr="V1_bkg_0002_Widescreen Inside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42745"/>
          </a:xfrm>
          <a:prstGeom prst="rect">
            <a:avLst/>
          </a:prstGeom>
        </p:spPr>
      </p:pic>
      <p:sp>
        <p:nvSpPr>
          <p:cNvPr id="2" name="Title 1"/>
          <p:cNvSpPr>
            <a:spLocks noGrp="1"/>
          </p:cNvSpPr>
          <p:nvPr>
            <p:ph type="title" hasCustomPrompt="1"/>
          </p:nvPr>
        </p:nvSpPr>
        <p:spPr/>
        <p:txBody>
          <a:bodyPr>
            <a:normAutofit/>
          </a:bodyPr>
          <a:lstStyle>
            <a:lvl1pPr>
              <a:defRPr sz="4000" baseline="0">
                <a:solidFill>
                  <a:srgbClr val="2359A9"/>
                </a:solidFill>
                <a:latin typeface="Myriad Pro"/>
                <a:cs typeface="Myriad Pro"/>
              </a:defRPr>
            </a:lvl1pPr>
          </a:lstStyle>
          <a:p>
            <a:r>
              <a:rPr lang="en-US"/>
              <a:t>CLICK TO ADD HEADING TEXT</a:t>
            </a:r>
          </a:p>
        </p:txBody>
      </p:sp>
      <p:sp>
        <p:nvSpPr>
          <p:cNvPr id="7" name="Slide Number Placeholder 6"/>
          <p:cNvSpPr>
            <a:spLocks noGrp="1"/>
          </p:cNvSpPr>
          <p:nvPr>
            <p:ph type="sldNum" sz="quarter" idx="12"/>
          </p:nvPr>
        </p:nvSpPr>
        <p:spPr>
          <a:xfrm>
            <a:off x="10919600" y="6476363"/>
            <a:ext cx="607263" cy="365125"/>
          </a:xfrm>
        </p:spPr>
        <p:txBody>
          <a:bodyPr/>
          <a:lstStyle>
            <a:lvl1pPr>
              <a:defRPr>
                <a:solidFill>
                  <a:schemeClr val="tx1"/>
                </a:solidFill>
              </a:defRPr>
            </a:lvl1pPr>
          </a:lstStyle>
          <a:p>
            <a:fld id="{4FB8B553-6FDF-CD4C-81D7-86AB780CE962}" type="slidenum">
              <a:rPr lang="en-US" smtClean="0"/>
              <a:pPr/>
              <a:t>‹#›</a:t>
            </a:fld>
            <a:endParaRPr lang="en-US"/>
          </a:p>
        </p:txBody>
      </p:sp>
      <p:sp>
        <p:nvSpPr>
          <p:cNvPr id="11" name="Text Placeholder 15">
            <a:extLst>
              <a:ext uri="{FF2B5EF4-FFF2-40B4-BE49-F238E27FC236}">
                <a16:creationId xmlns:a16="http://schemas.microsoft.com/office/drawing/2014/main" id="{52FF7EC2-E8A6-482F-9A38-EA4C3B7BE0D9}"/>
              </a:ext>
            </a:extLst>
          </p:cNvPr>
          <p:cNvSpPr>
            <a:spLocks noGrp="1"/>
          </p:cNvSpPr>
          <p:nvPr>
            <p:ph type="body" sz="quarter" idx="13" hasCustomPrompt="1"/>
          </p:nvPr>
        </p:nvSpPr>
        <p:spPr>
          <a:xfrm>
            <a:off x="608093" y="6360465"/>
            <a:ext cx="7132411" cy="481661"/>
          </a:xfrm>
        </p:spPr>
        <p:txBody>
          <a:bodyPr>
            <a:normAutofit/>
          </a:bodyPr>
          <a:lstStyle>
            <a:lvl1pPr marL="0" indent="0">
              <a:buNone/>
              <a:defRPr sz="1000">
                <a:solidFill>
                  <a:schemeClr val="tx2"/>
                </a:solidFill>
              </a:defRPr>
            </a:lvl1pPr>
          </a:lstStyle>
          <a:p>
            <a:pPr lvl="0"/>
            <a:r>
              <a:rPr lang="en-US"/>
              <a:t>Click to add source text</a:t>
            </a:r>
          </a:p>
        </p:txBody>
      </p:sp>
      <p:sp>
        <p:nvSpPr>
          <p:cNvPr id="4" name="Chart Placeholder 3">
            <a:extLst>
              <a:ext uri="{FF2B5EF4-FFF2-40B4-BE49-F238E27FC236}">
                <a16:creationId xmlns:a16="http://schemas.microsoft.com/office/drawing/2014/main" id="{59168326-92D4-47CF-B056-26A14EC9653B}"/>
              </a:ext>
            </a:extLst>
          </p:cNvPr>
          <p:cNvSpPr>
            <a:spLocks noGrp="1"/>
          </p:cNvSpPr>
          <p:nvPr>
            <p:ph type="chart" sz="quarter" idx="14"/>
          </p:nvPr>
        </p:nvSpPr>
        <p:spPr>
          <a:xfrm>
            <a:off x="608092" y="1528764"/>
            <a:ext cx="10945654" cy="4630737"/>
          </a:xfrm>
        </p:spPr>
        <p:txBody>
          <a:bodyPr>
            <a:normAutofit/>
          </a:bodyPr>
          <a:lstStyle>
            <a:lvl1pPr>
              <a:defRPr sz="2800">
                <a:solidFill>
                  <a:schemeClr val="tx2"/>
                </a:solidFill>
              </a:defRPr>
            </a:lvl1pPr>
          </a:lstStyle>
          <a:p>
            <a:r>
              <a:rPr lang="en-US"/>
              <a:t>Click icon to add chart</a:t>
            </a:r>
          </a:p>
        </p:txBody>
      </p:sp>
      <p:pic>
        <p:nvPicPr>
          <p:cNvPr id="10" name="Picture 9" descr="MHA_3c_MarkOnly.eps">
            <a:extLst>
              <a:ext uri="{FF2B5EF4-FFF2-40B4-BE49-F238E27FC236}">
                <a16:creationId xmlns:a16="http://schemas.microsoft.com/office/drawing/2014/main" id="{077007A8-BC55-4336-826F-99B5B9545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0567" y="6467226"/>
            <a:ext cx="391992" cy="306407"/>
          </a:xfrm>
          <a:prstGeom prst="rect">
            <a:avLst/>
          </a:prstGeom>
        </p:spPr>
      </p:pic>
      <p:pic>
        <p:nvPicPr>
          <p:cNvPr id="9" name="Picture 8" descr="MHA_3c_MarkOnly.eps">
            <a:extLst>
              <a:ext uri="{FF2B5EF4-FFF2-40B4-BE49-F238E27FC236}">
                <a16:creationId xmlns:a16="http://schemas.microsoft.com/office/drawing/2014/main" id="{77064F95-52CE-415F-ACAF-B09CD63C38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70567" y="6467226"/>
            <a:ext cx="391992" cy="306407"/>
          </a:xfrm>
          <a:prstGeom prst="rect">
            <a:avLst/>
          </a:prstGeom>
        </p:spPr>
      </p:pic>
    </p:spTree>
    <p:extLst>
      <p:ext uri="{BB962C8B-B14F-4D97-AF65-F5344CB8AC3E}">
        <p14:creationId xmlns:p14="http://schemas.microsoft.com/office/powerpoint/2010/main" val="2271792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pic>
        <p:nvPicPr>
          <p:cNvPr id="8" name="Picture 7" descr="V1_bkg_0003_Widescreen Divider 2.jpg">
            <a:extLst>
              <a:ext uri="{FF2B5EF4-FFF2-40B4-BE49-F238E27FC236}">
                <a16:creationId xmlns:a16="http://schemas.microsoft.com/office/drawing/2014/main" id="{F28DB2AF-6909-4A53-9780-A6A44F33CC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1838" cy="6842745"/>
          </a:xfrm>
          <a:prstGeom prst="rect">
            <a:avLst/>
          </a:prstGeom>
        </p:spPr>
      </p:pic>
      <p:pic>
        <p:nvPicPr>
          <p:cNvPr id="3" name="Picture 2" descr="V1_bkg_0003_Widescreen Divider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42745"/>
          </a:xfrm>
          <a:prstGeom prst="rect">
            <a:avLst/>
          </a:prstGeom>
        </p:spPr>
      </p:pic>
      <p:sp>
        <p:nvSpPr>
          <p:cNvPr id="6" name="Title 1"/>
          <p:cNvSpPr>
            <a:spLocks noGrp="1"/>
          </p:cNvSpPr>
          <p:nvPr>
            <p:ph type="title" hasCustomPrompt="1"/>
          </p:nvPr>
        </p:nvSpPr>
        <p:spPr>
          <a:xfrm>
            <a:off x="2664858" y="2302195"/>
            <a:ext cx="6996176" cy="1362075"/>
          </a:xfrm>
        </p:spPr>
        <p:txBody>
          <a:bodyPr anchor="t">
            <a:normAutofit/>
          </a:bodyPr>
          <a:lstStyle>
            <a:lvl1pPr algn="ctr">
              <a:defRPr sz="4000" b="0" cap="all">
                <a:solidFill>
                  <a:srgbClr val="2359A9"/>
                </a:solidFill>
                <a:latin typeface="Myriad Pro"/>
                <a:cs typeface="Myriad Pro"/>
              </a:defRPr>
            </a:lvl1pPr>
          </a:lstStyle>
          <a:p>
            <a:r>
              <a:rPr lang="en-US"/>
              <a:t>Click to ADD </a:t>
            </a:r>
            <a:br>
              <a:rPr lang="en-US"/>
            </a:br>
            <a:r>
              <a:rPr lang="en-US"/>
              <a:t>DIVIDER TEXT</a:t>
            </a:r>
          </a:p>
        </p:txBody>
      </p:sp>
      <p:sp>
        <p:nvSpPr>
          <p:cNvPr id="7" name="Text Placeholder 2"/>
          <p:cNvSpPr>
            <a:spLocks noGrp="1"/>
          </p:cNvSpPr>
          <p:nvPr>
            <p:ph type="body" idx="1" hasCustomPrompt="1"/>
          </p:nvPr>
        </p:nvSpPr>
        <p:spPr>
          <a:xfrm>
            <a:off x="3218772" y="3838581"/>
            <a:ext cx="5958721" cy="666627"/>
          </a:xfrm>
        </p:spPr>
        <p:txBody>
          <a:bodyPr anchor="t">
            <a:normAutofit/>
          </a:bodyPr>
          <a:lstStyle>
            <a:lvl1pPr marL="0" indent="0" algn="ctr">
              <a:buNone/>
              <a:defRPr sz="2800">
                <a:solidFill>
                  <a:schemeClr val="tx2"/>
                </a:solidFill>
                <a:latin typeface="Myriad Pro"/>
                <a:cs typeface="Myriad Pro"/>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add divider subtitle text</a:t>
            </a:r>
          </a:p>
        </p:txBody>
      </p:sp>
      <p:sp>
        <p:nvSpPr>
          <p:cNvPr id="9" name="Slide Number Placeholder 6">
            <a:extLst>
              <a:ext uri="{FF2B5EF4-FFF2-40B4-BE49-F238E27FC236}">
                <a16:creationId xmlns:a16="http://schemas.microsoft.com/office/drawing/2014/main" id="{B445A06F-B57B-4109-A49D-67CD847853AD}"/>
              </a:ext>
            </a:extLst>
          </p:cNvPr>
          <p:cNvSpPr>
            <a:spLocks noGrp="1"/>
          </p:cNvSpPr>
          <p:nvPr>
            <p:ph type="sldNum" sz="quarter" idx="12"/>
          </p:nvPr>
        </p:nvSpPr>
        <p:spPr>
          <a:xfrm>
            <a:off x="10866680" y="6476363"/>
            <a:ext cx="607263" cy="365125"/>
          </a:xfrm>
        </p:spPr>
        <p:txBody>
          <a:bodyPr/>
          <a:lstStyle>
            <a:lvl1pPr>
              <a:defRPr>
                <a:solidFill>
                  <a:schemeClr val="tx1"/>
                </a:solidFill>
              </a:defRPr>
            </a:lvl1pPr>
          </a:lstStyle>
          <a:p>
            <a:fld id="{4FB8B553-6FDF-CD4C-81D7-86AB780CE962}" type="slidenum">
              <a:rPr lang="en-US" smtClean="0"/>
              <a:pPr/>
              <a:t>‹#›</a:t>
            </a:fld>
            <a:endParaRPr lang="en-US"/>
          </a:p>
        </p:txBody>
      </p:sp>
      <p:pic>
        <p:nvPicPr>
          <p:cNvPr id="12" name="Picture 11" descr="MHA_3cv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487" y="5014369"/>
            <a:ext cx="1271888" cy="648376"/>
          </a:xfrm>
          <a:prstGeom prst="rect">
            <a:avLst/>
          </a:prstGeom>
        </p:spPr>
      </p:pic>
      <p:pic>
        <p:nvPicPr>
          <p:cNvPr id="10" name="Picture 9" descr="MHA_3cv_cmyk.eps">
            <a:extLst>
              <a:ext uri="{FF2B5EF4-FFF2-40B4-BE49-F238E27FC236}">
                <a16:creationId xmlns:a16="http://schemas.microsoft.com/office/drawing/2014/main" id="{D9F6F3E1-291B-4E9C-929F-4850916BEB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487" y="5014369"/>
            <a:ext cx="1271888" cy="648376"/>
          </a:xfrm>
          <a:prstGeom prst="rect">
            <a:avLst/>
          </a:prstGeom>
        </p:spPr>
      </p:pic>
    </p:spTree>
    <p:extLst>
      <p:ext uri="{BB962C8B-B14F-4D97-AF65-F5344CB8AC3E}">
        <p14:creationId xmlns:p14="http://schemas.microsoft.com/office/powerpoint/2010/main" val="313453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Background">
    <p:bg>
      <p:bgPr>
        <a:solidFill>
          <a:srgbClr val="FFFFFF"/>
        </a:solidFill>
        <a:effectLst/>
      </p:bgPr>
    </p:bg>
    <p:spTree>
      <p:nvGrpSpPr>
        <p:cNvPr id="1" name=""/>
        <p:cNvGrpSpPr/>
        <p:nvPr/>
      </p:nvGrpSpPr>
      <p:grpSpPr>
        <a:xfrm>
          <a:off x="0" y="0"/>
          <a:ext cx="0" cy="0"/>
          <a:chOff x="0" y="0"/>
          <a:chExt cx="0" cy="0"/>
        </a:xfrm>
      </p:grpSpPr>
      <p:sp>
        <p:nvSpPr>
          <p:cNvPr id="9" name="Slide Number Placeholder 6">
            <a:extLst>
              <a:ext uri="{FF2B5EF4-FFF2-40B4-BE49-F238E27FC236}">
                <a16:creationId xmlns:a16="http://schemas.microsoft.com/office/drawing/2014/main" id="{B445A06F-B57B-4109-A49D-67CD847853AD}"/>
              </a:ext>
            </a:extLst>
          </p:cNvPr>
          <p:cNvSpPr>
            <a:spLocks noGrp="1"/>
          </p:cNvSpPr>
          <p:nvPr>
            <p:ph type="sldNum" sz="quarter" idx="12"/>
          </p:nvPr>
        </p:nvSpPr>
        <p:spPr>
          <a:xfrm>
            <a:off x="10866680" y="6476363"/>
            <a:ext cx="607263" cy="365125"/>
          </a:xfrm>
        </p:spPr>
        <p:txBody>
          <a:bodyPr/>
          <a:lstStyle>
            <a:lvl1pPr>
              <a:defRPr>
                <a:solidFill>
                  <a:schemeClr val="tx1"/>
                </a:solidFill>
              </a:defRPr>
            </a:lvl1pPr>
          </a:lstStyle>
          <a:p>
            <a:fld id="{4FB8B553-6FDF-CD4C-81D7-86AB780CE962}" type="slidenum">
              <a:rPr lang="en-US" smtClean="0"/>
              <a:pPr/>
              <a:t>‹#›</a:t>
            </a:fld>
            <a:endParaRPr lang="en-US"/>
          </a:p>
        </p:txBody>
      </p:sp>
      <p:sp>
        <p:nvSpPr>
          <p:cNvPr id="11" name="Title 1">
            <a:extLst>
              <a:ext uri="{FF2B5EF4-FFF2-40B4-BE49-F238E27FC236}">
                <a16:creationId xmlns:a16="http://schemas.microsoft.com/office/drawing/2014/main" id="{0642278D-295D-44B7-8BFA-27E28DF4CFD5}"/>
              </a:ext>
            </a:extLst>
          </p:cNvPr>
          <p:cNvSpPr>
            <a:spLocks noGrp="1"/>
          </p:cNvSpPr>
          <p:nvPr>
            <p:ph type="title" hasCustomPrompt="1"/>
          </p:nvPr>
        </p:nvSpPr>
        <p:spPr>
          <a:xfrm>
            <a:off x="608092" y="274638"/>
            <a:ext cx="10945654" cy="1143000"/>
          </a:xfrm>
        </p:spPr>
        <p:txBody>
          <a:bodyPr>
            <a:normAutofit/>
          </a:bodyPr>
          <a:lstStyle>
            <a:lvl1pPr>
              <a:defRPr sz="4000" baseline="0">
                <a:solidFill>
                  <a:schemeClr val="tx1"/>
                </a:solidFill>
                <a:latin typeface="Myriad Pro"/>
                <a:cs typeface="Myriad Pro"/>
              </a:defRPr>
            </a:lvl1pPr>
          </a:lstStyle>
          <a:p>
            <a:r>
              <a:rPr lang="en-US"/>
              <a:t>CLICK TO ADD HEADING TEXT</a:t>
            </a:r>
          </a:p>
        </p:txBody>
      </p:sp>
      <p:pic>
        <p:nvPicPr>
          <p:cNvPr id="5" name="Picture 4" descr="MHA_3c_MarkOnly.eps">
            <a:extLst>
              <a:ext uri="{FF2B5EF4-FFF2-40B4-BE49-F238E27FC236}">
                <a16:creationId xmlns:a16="http://schemas.microsoft.com/office/drawing/2014/main" id="{077007A8-BC55-4336-826F-99B5B9545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7647" y="6467226"/>
            <a:ext cx="391992" cy="306407"/>
          </a:xfrm>
          <a:prstGeom prst="rect">
            <a:avLst/>
          </a:prstGeom>
        </p:spPr>
      </p:pic>
      <p:pic>
        <p:nvPicPr>
          <p:cNvPr id="6" name="Picture 5" descr="MHA_3c_MarkOnly.eps">
            <a:extLst>
              <a:ext uri="{FF2B5EF4-FFF2-40B4-BE49-F238E27FC236}">
                <a16:creationId xmlns:a16="http://schemas.microsoft.com/office/drawing/2014/main" id="{B060E21D-A2FC-4422-BA82-CC41EFED09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17647" y="6467226"/>
            <a:ext cx="391992" cy="306407"/>
          </a:xfrm>
          <a:prstGeom prst="rect">
            <a:avLst/>
          </a:prstGeom>
        </p:spPr>
      </p:pic>
      <p:sp>
        <p:nvSpPr>
          <p:cNvPr id="7" name="Text Placeholder 15">
            <a:extLst>
              <a:ext uri="{FF2B5EF4-FFF2-40B4-BE49-F238E27FC236}">
                <a16:creationId xmlns:a16="http://schemas.microsoft.com/office/drawing/2014/main" id="{F013137E-0673-4315-9D00-76C30E257B91}"/>
              </a:ext>
            </a:extLst>
          </p:cNvPr>
          <p:cNvSpPr>
            <a:spLocks noGrp="1"/>
          </p:cNvSpPr>
          <p:nvPr>
            <p:ph type="body" sz="quarter" idx="13" hasCustomPrompt="1"/>
          </p:nvPr>
        </p:nvSpPr>
        <p:spPr>
          <a:xfrm>
            <a:off x="608093" y="6360465"/>
            <a:ext cx="7132411" cy="481661"/>
          </a:xfrm>
        </p:spPr>
        <p:txBody>
          <a:bodyPr>
            <a:normAutofit/>
          </a:bodyPr>
          <a:lstStyle>
            <a:lvl1pPr marL="0" indent="0">
              <a:buNone/>
              <a:defRPr sz="1000">
                <a:solidFill>
                  <a:schemeClr val="tx2"/>
                </a:solidFill>
              </a:defRPr>
            </a:lvl1pPr>
          </a:lstStyle>
          <a:p>
            <a:pPr lvl="0"/>
            <a:r>
              <a:rPr lang="en-US"/>
              <a:t>Click to add source text</a:t>
            </a:r>
          </a:p>
        </p:txBody>
      </p:sp>
    </p:spTree>
    <p:extLst>
      <p:ext uri="{BB962C8B-B14F-4D97-AF65-F5344CB8AC3E}">
        <p14:creationId xmlns:p14="http://schemas.microsoft.com/office/powerpoint/2010/main" val="41920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580282"/>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8B553-6FDF-CD4C-81D7-86AB780CE962}" type="slidenum">
              <a:rPr lang="en-US" smtClean="0"/>
              <a:t>‹#›</a:t>
            </a:fld>
            <a:endParaRPr lang="en-US"/>
          </a:p>
        </p:txBody>
      </p:sp>
    </p:spTree>
    <p:extLst>
      <p:ext uri="{BB962C8B-B14F-4D97-AF65-F5344CB8AC3E}">
        <p14:creationId xmlns:p14="http://schemas.microsoft.com/office/powerpoint/2010/main" val="1709176111"/>
      </p:ext>
    </p:extLst>
  </p:cSld>
  <p:clrMap bg1="lt1" tx1="dk1" bg2="lt2" tx2="dk2" accent1="accent1" accent2="accent2" accent3="accent3" accent4="accent4" accent5="accent5" accent6="accent6" hlink="hlink" folHlink="folHlink"/>
  <p:sldLayoutIdLst>
    <p:sldLayoutId id="2147483675" r:id="rId1"/>
    <p:sldLayoutId id="2147483679" r:id="rId2"/>
    <p:sldLayoutId id="2147483678" r:id="rId3"/>
    <p:sldLayoutId id="2147483680" r:id="rId4"/>
    <p:sldLayoutId id="2147483676" r:id="rId5"/>
    <p:sldLayoutId id="2147483677" r:id="rId6"/>
    <p:sldLayoutId id="2147483681" r:id="rId7"/>
    <p:sldLayoutId id="2147483682" r:id="rId8"/>
  </p:sldLayoutIdLst>
  <p:hf hdr="0" dt="0"/>
  <p:txStyles>
    <p:titleStyle>
      <a:lvl1pPr algn="ctr" defTabSz="457200" rtl="0" eaLnBrk="1" latinLnBrk="0" hangingPunct="1">
        <a:spcBef>
          <a:spcPct val="0"/>
        </a:spcBef>
        <a:buNone/>
        <a:defRPr sz="4000" kern="1200" cap="all" baseline="0">
          <a:solidFill>
            <a:schemeClr val="tx1"/>
          </a:solidFill>
          <a:latin typeface="Myriad Pro"/>
          <a:ea typeface="+mj-ea"/>
          <a:cs typeface="+mj-cs"/>
        </a:defRPr>
      </a:lvl1pPr>
    </p:titleStyle>
    <p:bodyStyle>
      <a:lvl1pPr marL="342900" indent="-342900" algn="l" defTabSz="457200" rtl="0" eaLnBrk="1" latinLnBrk="0" hangingPunct="1">
        <a:spcBef>
          <a:spcPts val="480"/>
        </a:spcBef>
        <a:buClr>
          <a:srgbClr val="005092"/>
        </a:buClr>
        <a:buFont typeface="Arial" panose="020B0604020202020204" pitchFamily="34" charset="0"/>
        <a:buChar char="•"/>
        <a:defRPr sz="2000" kern="1200">
          <a:solidFill>
            <a:schemeClr val="tx2"/>
          </a:solidFill>
          <a:latin typeface="+mn-lt"/>
          <a:ea typeface="+mn-ea"/>
          <a:cs typeface="Arial" panose="020B0604020202020204" pitchFamily="34" charset="0"/>
        </a:defRPr>
      </a:lvl1pPr>
      <a:lvl2pPr marL="742950" indent="-285750" algn="l" defTabSz="457200" rtl="0" eaLnBrk="1" latinLnBrk="0" hangingPunct="1">
        <a:spcBef>
          <a:spcPts val="480"/>
        </a:spcBef>
        <a:buClr>
          <a:srgbClr val="54A939"/>
        </a:buClr>
        <a:buFont typeface="Arial"/>
        <a:buChar char="–"/>
        <a:defRPr sz="1800" kern="1200">
          <a:solidFill>
            <a:schemeClr val="tx2"/>
          </a:solidFill>
          <a:latin typeface="+mn-lt"/>
          <a:ea typeface="+mn-ea"/>
          <a:cs typeface="Arial" panose="020B0604020202020204" pitchFamily="34" charset="0"/>
        </a:defRPr>
      </a:lvl2pPr>
      <a:lvl3pPr marL="1143000" indent="-228600" algn="l" defTabSz="457200" rtl="0" eaLnBrk="1" latinLnBrk="0" hangingPunct="1">
        <a:spcBef>
          <a:spcPts val="480"/>
        </a:spcBef>
        <a:buClr>
          <a:srgbClr val="005092"/>
        </a:buClr>
        <a:buFont typeface="Courier New" panose="02070309020205020404" pitchFamily="49" charset="0"/>
        <a:buChar char="o"/>
        <a:defRPr sz="1600" kern="1200">
          <a:solidFill>
            <a:schemeClr val="tx2"/>
          </a:solidFill>
          <a:latin typeface="+mn-lt"/>
          <a:ea typeface="+mn-ea"/>
          <a:cs typeface="Arial" panose="020B0604020202020204" pitchFamily="34" charset="0"/>
        </a:defRPr>
      </a:lvl3pPr>
      <a:lvl4pPr marL="1600200" indent="-228600" algn="l" defTabSz="457200" rtl="0" eaLnBrk="1" latinLnBrk="0" hangingPunct="1">
        <a:spcBef>
          <a:spcPts val="480"/>
        </a:spcBef>
        <a:buClr>
          <a:srgbClr val="54A939"/>
        </a:buClr>
        <a:buFont typeface="Wingdings" panose="05000000000000000000" pitchFamily="2" charset="2"/>
        <a:buChar char="§"/>
        <a:defRPr sz="1400" kern="1200">
          <a:solidFill>
            <a:schemeClr val="tx2"/>
          </a:solidFill>
          <a:latin typeface="+mn-lt"/>
          <a:ea typeface="+mn-ea"/>
          <a:cs typeface="Arial" panose="020B0604020202020204" pitchFamily="34" charset="0"/>
        </a:defRPr>
      </a:lvl4pPr>
      <a:lvl5pPr marL="2057400" indent="-228600" algn="l" defTabSz="457200" rtl="0" eaLnBrk="1" latinLnBrk="0" hangingPunct="1">
        <a:spcBef>
          <a:spcPts val="480"/>
        </a:spcBef>
        <a:buClr>
          <a:srgbClr val="005092"/>
        </a:buClr>
        <a:buFont typeface="Arial" panose="020B0604020202020204" pitchFamily="34" charset="0"/>
        <a:buChar char="‒"/>
        <a:defRPr sz="12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6365-67F7-4D76-806D-ED47F5A4FBC0}"/>
              </a:ext>
            </a:extLst>
          </p:cNvPr>
          <p:cNvSpPr>
            <a:spLocks noGrp="1"/>
          </p:cNvSpPr>
          <p:nvPr>
            <p:ph type="ctrTitle"/>
          </p:nvPr>
        </p:nvSpPr>
        <p:spPr/>
        <p:txBody>
          <a:bodyPr/>
          <a:lstStyle/>
          <a:p>
            <a:r>
              <a:rPr lang="en-US" b="1"/>
              <a:t>2024 general assembly session recap</a:t>
            </a:r>
          </a:p>
        </p:txBody>
      </p:sp>
      <p:sp>
        <p:nvSpPr>
          <p:cNvPr id="3" name="Subtitle 2">
            <a:extLst>
              <a:ext uri="{FF2B5EF4-FFF2-40B4-BE49-F238E27FC236}">
                <a16:creationId xmlns:a16="http://schemas.microsoft.com/office/drawing/2014/main" id="{D4B134A7-DCE6-47DD-829D-BD3CC61CAEB9}"/>
              </a:ext>
            </a:extLst>
          </p:cNvPr>
          <p:cNvSpPr>
            <a:spLocks noGrp="1"/>
          </p:cNvSpPr>
          <p:nvPr>
            <p:ph type="subTitle" idx="1"/>
          </p:nvPr>
        </p:nvSpPr>
        <p:spPr/>
        <p:txBody>
          <a:bodyPr/>
          <a:lstStyle/>
          <a:p>
            <a:r>
              <a:rPr lang="en-US"/>
              <a:t>April 2024</a:t>
            </a:r>
          </a:p>
        </p:txBody>
      </p:sp>
    </p:spTree>
    <p:extLst>
      <p:ext uri="{BB962C8B-B14F-4D97-AF65-F5344CB8AC3E}">
        <p14:creationId xmlns:p14="http://schemas.microsoft.com/office/powerpoint/2010/main" val="3144572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71D4-A8E9-4EB5-AF8E-E97BA30D8702}"/>
              </a:ext>
            </a:extLst>
          </p:cNvPr>
          <p:cNvSpPr>
            <a:spLocks noGrp="1"/>
          </p:cNvSpPr>
          <p:nvPr>
            <p:ph type="title"/>
          </p:nvPr>
        </p:nvSpPr>
        <p:spPr/>
        <p:txBody>
          <a:bodyPr>
            <a:normAutofit/>
          </a:bodyPr>
          <a:lstStyle/>
          <a:p>
            <a:r>
              <a:rPr lang="en-US"/>
              <a:t> Workforce Priorities Advanced</a:t>
            </a:r>
          </a:p>
        </p:txBody>
      </p:sp>
      <p:sp>
        <p:nvSpPr>
          <p:cNvPr id="4" name="Slide Number Placeholder 3">
            <a:extLst>
              <a:ext uri="{FF2B5EF4-FFF2-40B4-BE49-F238E27FC236}">
                <a16:creationId xmlns:a16="http://schemas.microsoft.com/office/drawing/2014/main" id="{1DAC8095-FC3A-4120-BC9A-66FA35EF83E2}"/>
              </a:ext>
            </a:extLst>
          </p:cNvPr>
          <p:cNvSpPr>
            <a:spLocks noGrp="1"/>
          </p:cNvSpPr>
          <p:nvPr>
            <p:ph type="sldNum" sz="quarter" idx="12"/>
          </p:nvPr>
        </p:nvSpPr>
        <p:spPr/>
        <p:txBody>
          <a:bodyPr/>
          <a:lstStyle/>
          <a:p>
            <a:pPr defTabSz="456057"/>
            <a:fld id="{4FB8B553-6FDF-CD4C-81D7-86AB780CE962}" type="slidenum">
              <a:rPr lang="en-US">
                <a:solidFill>
                  <a:srgbClr val="2359A9"/>
                </a:solidFill>
                <a:latin typeface="Myriad Pro"/>
              </a:rPr>
              <a:pPr defTabSz="456057"/>
              <a:t>10</a:t>
            </a:fld>
            <a:endParaRPr lang="en-US">
              <a:solidFill>
                <a:srgbClr val="2359A9"/>
              </a:solidFill>
              <a:latin typeface="Myriad Pro"/>
            </a:endParaRPr>
          </a:p>
        </p:txBody>
      </p:sp>
      <p:graphicFrame>
        <p:nvGraphicFramePr>
          <p:cNvPr id="3" name="Content Placeholder 2">
            <a:extLst>
              <a:ext uri="{FF2B5EF4-FFF2-40B4-BE49-F238E27FC236}">
                <a16:creationId xmlns:a16="http://schemas.microsoft.com/office/drawing/2014/main" id="{E5FFB20C-7D9C-E617-635A-91AEAB5291A6}"/>
              </a:ext>
            </a:extLst>
          </p:cNvPr>
          <p:cNvGraphicFramePr>
            <a:graphicFrameLocks noGrp="1"/>
          </p:cNvGraphicFramePr>
          <p:nvPr>
            <p:ph idx="1"/>
          </p:nvPr>
        </p:nvGraphicFramePr>
        <p:xfrm>
          <a:off x="410726" y="1302734"/>
          <a:ext cx="11340386" cy="5022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5287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71D4-A8E9-4EB5-AF8E-E97BA30D8702}"/>
              </a:ext>
            </a:extLst>
          </p:cNvPr>
          <p:cNvSpPr>
            <a:spLocks noGrp="1"/>
          </p:cNvSpPr>
          <p:nvPr>
            <p:ph type="title"/>
          </p:nvPr>
        </p:nvSpPr>
        <p:spPr>
          <a:xfrm>
            <a:off x="589092" y="176757"/>
            <a:ext cx="10875555" cy="982414"/>
          </a:xfrm>
        </p:spPr>
        <p:txBody>
          <a:bodyPr>
            <a:normAutofit/>
          </a:bodyPr>
          <a:lstStyle/>
          <a:p>
            <a:r>
              <a:rPr lang="en-US"/>
              <a:t>Workforce Priorities Advanced</a:t>
            </a:r>
          </a:p>
        </p:txBody>
      </p:sp>
      <p:sp>
        <p:nvSpPr>
          <p:cNvPr id="4" name="Slide Number Placeholder 3">
            <a:extLst>
              <a:ext uri="{FF2B5EF4-FFF2-40B4-BE49-F238E27FC236}">
                <a16:creationId xmlns:a16="http://schemas.microsoft.com/office/drawing/2014/main" id="{1DAC8095-FC3A-4120-BC9A-66FA35EF83E2}"/>
              </a:ext>
            </a:extLst>
          </p:cNvPr>
          <p:cNvSpPr>
            <a:spLocks noGrp="1"/>
          </p:cNvSpPr>
          <p:nvPr>
            <p:ph type="sldNum" sz="quarter" idx="12"/>
          </p:nvPr>
        </p:nvSpPr>
        <p:spPr/>
        <p:txBody>
          <a:bodyPr/>
          <a:lstStyle/>
          <a:p>
            <a:pPr defTabSz="456057"/>
            <a:fld id="{4FB8B553-6FDF-CD4C-81D7-86AB780CE962}" type="slidenum">
              <a:rPr lang="en-US">
                <a:solidFill>
                  <a:srgbClr val="2359A9"/>
                </a:solidFill>
                <a:latin typeface="Myriad Pro"/>
              </a:rPr>
              <a:pPr defTabSz="456057"/>
              <a:t>11</a:t>
            </a:fld>
            <a:endParaRPr lang="en-US">
              <a:solidFill>
                <a:srgbClr val="2359A9"/>
              </a:solidFill>
              <a:latin typeface="Myriad Pro"/>
            </a:endParaRPr>
          </a:p>
        </p:txBody>
      </p:sp>
      <p:graphicFrame>
        <p:nvGraphicFramePr>
          <p:cNvPr id="5" name="Content Placeholder 4">
            <a:extLst>
              <a:ext uri="{FF2B5EF4-FFF2-40B4-BE49-F238E27FC236}">
                <a16:creationId xmlns:a16="http://schemas.microsoft.com/office/drawing/2014/main" id="{7B3D9992-FFCC-5EE7-3DEC-DB4669F9B3E1}"/>
              </a:ext>
            </a:extLst>
          </p:cNvPr>
          <p:cNvGraphicFramePr>
            <a:graphicFrameLocks noGrp="1"/>
          </p:cNvGraphicFramePr>
          <p:nvPr>
            <p:ph idx="1"/>
            <p:extLst>
              <p:ext uri="{D42A27DB-BD31-4B8C-83A1-F6EECF244321}">
                <p14:modId xmlns:p14="http://schemas.microsoft.com/office/powerpoint/2010/main" val="1835189006"/>
              </p:ext>
            </p:extLst>
          </p:nvPr>
        </p:nvGraphicFramePr>
        <p:xfrm>
          <a:off x="406530" y="1099457"/>
          <a:ext cx="11348778" cy="5376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860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227B9-1EA5-A0AD-C5A7-7106180C1EFC}"/>
              </a:ext>
            </a:extLst>
          </p:cNvPr>
          <p:cNvSpPr>
            <a:spLocks noGrp="1"/>
          </p:cNvSpPr>
          <p:nvPr>
            <p:ph type="title"/>
          </p:nvPr>
        </p:nvSpPr>
        <p:spPr>
          <a:xfrm>
            <a:off x="608092" y="274638"/>
            <a:ext cx="11289382" cy="1143000"/>
          </a:xfrm>
        </p:spPr>
        <p:txBody>
          <a:bodyPr>
            <a:normAutofit/>
          </a:bodyPr>
          <a:lstStyle/>
          <a:p>
            <a:r>
              <a:rPr lang="en-US" dirty="0"/>
              <a:t>Non-compete agreements</a:t>
            </a:r>
            <a:endParaRPr lang="en-US" b="1" dirty="0">
              <a:solidFill>
                <a:schemeClr val="bg2"/>
              </a:solidFill>
            </a:endParaRPr>
          </a:p>
        </p:txBody>
      </p:sp>
      <p:sp>
        <p:nvSpPr>
          <p:cNvPr id="3" name="Content Placeholder 2">
            <a:extLst>
              <a:ext uri="{FF2B5EF4-FFF2-40B4-BE49-F238E27FC236}">
                <a16:creationId xmlns:a16="http://schemas.microsoft.com/office/drawing/2014/main" id="{8B5E86BC-F468-A817-B57C-27EB820ADF5B}"/>
              </a:ext>
            </a:extLst>
          </p:cNvPr>
          <p:cNvSpPr>
            <a:spLocks noGrp="1"/>
          </p:cNvSpPr>
          <p:nvPr>
            <p:ph idx="1"/>
          </p:nvPr>
        </p:nvSpPr>
        <p:spPr>
          <a:xfrm>
            <a:off x="608092" y="1580282"/>
            <a:ext cx="10945654" cy="4780183"/>
          </a:xfrm>
        </p:spPr>
        <p:txBody>
          <a:bodyPr>
            <a:normAutofit/>
          </a:bodyPr>
          <a:lstStyle/>
          <a:p>
            <a:r>
              <a:rPr lang="en-US" dirty="0"/>
              <a:t>Bill as introduced would have banned all non-compete agreements for health care providers. </a:t>
            </a:r>
          </a:p>
          <a:p>
            <a:r>
              <a:rPr lang="en-US" dirty="0"/>
              <a:t>Amended bill requires a study to examine impact of private equity firms on Maryland’s health care market and the State’s ability to meet the goals of the Total Cost of Care Model.  (Jan. 1, 2025)</a:t>
            </a:r>
          </a:p>
          <a:p>
            <a:r>
              <a:rPr lang="en-US" dirty="0"/>
              <a:t>Limit on non-compete agreements applies to contracts executed on or after July 1, 2025. At that time, non-compete agreements will be limited to employees earning more than $350K per year, geographically restricted to ten miles, and will be limited to one year. </a:t>
            </a:r>
          </a:p>
        </p:txBody>
      </p:sp>
      <p:sp>
        <p:nvSpPr>
          <p:cNvPr id="4" name="Slide Number Placeholder 3">
            <a:extLst>
              <a:ext uri="{FF2B5EF4-FFF2-40B4-BE49-F238E27FC236}">
                <a16:creationId xmlns:a16="http://schemas.microsoft.com/office/drawing/2014/main" id="{16EE3903-04AE-6F16-7EE0-97FE83256746}"/>
              </a:ext>
            </a:extLst>
          </p:cNvPr>
          <p:cNvSpPr>
            <a:spLocks noGrp="1"/>
          </p:cNvSpPr>
          <p:nvPr>
            <p:ph type="sldNum" sz="quarter" idx="12"/>
          </p:nvPr>
        </p:nvSpPr>
        <p:spPr/>
        <p:txBody>
          <a:bodyPr/>
          <a:lstStyle/>
          <a:p>
            <a:fld id="{4FB8B553-6FDF-CD4C-81D7-86AB780CE962}" type="slidenum">
              <a:rPr lang="en-US" smtClean="0"/>
              <a:pPr/>
              <a:t>12</a:t>
            </a:fld>
            <a:endParaRPr lang="en-US"/>
          </a:p>
        </p:txBody>
      </p:sp>
      <p:sp>
        <p:nvSpPr>
          <p:cNvPr id="5" name="Text Placeholder 4">
            <a:extLst>
              <a:ext uri="{FF2B5EF4-FFF2-40B4-BE49-F238E27FC236}">
                <a16:creationId xmlns:a16="http://schemas.microsoft.com/office/drawing/2014/main" id="{19DAB5B5-5FD7-A186-C65E-09738DE5B32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4063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D6D53-67BA-C652-B07B-D45B918D66E3}"/>
              </a:ext>
            </a:extLst>
          </p:cNvPr>
          <p:cNvSpPr>
            <a:spLocks noGrp="1"/>
          </p:cNvSpPr>
          <p:nvPr>
            <p:ph type="title"/>
          </p:nvPr>
        </p:nvSpPr>
        <p:spPr/>
        <p:txBody>
          <a:bodyPr/>
          <a:lstStyle/>
          <a:p>
            <a:r>
              <a:rPr lang="en-US"/>
              <a:t>Staffing ratios</a:t>
            </a:r>
          </a:p>
        </p:txBody>
      </p:sp>
      <p:sp>
        <p:nvSpPr>
          <p:cNvPr id="3" name="Content Placeholder 2">
            <a:extLst>
              <a:ext uri="{FF2B5EF4-FFF2-40B4-BE49-F238E27FC236}">
                <a16:creationId xmlns:a16="http://schemas.microsoft.com/office/drawing/2014/main" id="{D5D68DFC-4D9D-1E23-FD4C-67CC468D7194}"/>
              </a:ext>
            </a:extLst>
          </p:cNvPr>
          <p:cNvSpPr>
            <a:spLocks noGrp="1"/>
          </p:cNvSpPr>
          <p:nvPr>
            <p:ph idx="1"/>
          </p:nvPr>
        </p:nvSpPr>
        <p:spPr>
          <a:xfrm>
            <a:off x="608091" y="1580282"/>
            <a:ext cx="11014065" cy="4525963"/>
          </a:xfrm>
        </p:spPr>
        <p:txBody>
          <a:bodyPr vert="horz" lIns="91440" tIns="45720" rIns="91440" bIns="45720" rtlCol="0" anchor="t">
            <a:normAutofit fontScale="92500" lnSpcReduction="20000"/>
          </a:bodyPr>
          <a:lstStyle/>
          <a:p>
            <a:pPr algn="l" rtl="0" fontAlgn="base">
              <a:buFont typeface="Arial" panose="020B0604020202020204" pitchFamily="34" charset="0"/>
              <a:buChar char="•"/>
            </a:pPr>
            <a:r>
              <a:rPr lang="en-US" sz="1800" b="0" i="0" u="none" strike="noStrike">
                <a:solidFill>
                  <a:srgbClr val="444444"/>
                </a:solidFill>
                <a:effectLst/>
                <a:highlight>
                  <a:srgbClr val="FFFFFF"/>
                </a:highlight>
                <a:latin typeface="Calibri"/>
                <a:ea typeface="Calibri"/>
              </a:rPr>
              <a:t>“</a:t>
            </a:r>
            <a:r>
              <a:rPr lang="en-US" b="0" i="0" u="none" strike="noStrike">
                <a:solidFill>
                  <a:srgbClr val="444444"/>
                </a:solidFill>
                <a:effectLst/>
                <a:highlight>
                  <a:srgbClr val="FFFFFF"/>
                </a:highlight>
                <a:latin typeface="Myriad Pro" panose="020B0503030403020204" charset="0"/>
                <a:ea typeface="Calibri"/>
              </a:rPr>
              <a:t>Safe Staffing </a:t>
            </a:r>
            <a:r>
              <a:rPr lang="en-US">
                <a:solidFill>
                  <a:srgbClr val="444444"/>
                </a:solidFill>
                <a:highlight>
                  <a:srgbClr val="FFFFFF"/>
                </a:highlight>
                <a:latin typeface="Myriad Pro" panose="020B0503030403020204" charset="0"/>
                <a:ea typeface="Calibri"/>
              </a:rPr>
              <a:t>Act of 2024” - HB 1194 / SB 1020</a:t>
            </a:r>
          </a:p>
          <a:p>
            <a:pPr lvl="1" fontAlgn="base"/>
            <a:r>
              <a:rPr lang="en-US">
                <a:solidFill>
                  <a:srgbClr val="444444"/>
                </a:solidFill>
                <a:highlight>
                  <a:srgbClr val="FFFFFF"/>
                </a:highlight>
                <a:latin typeface="Myriad Pro" panose="020B0503030403020204" charset="0"/>
              </a:rPr>
              <a:t>Supported by SEIU 1199</a:t>
            </a:r>
          </a:p>
          <a:p>
            <a:pPr lvl="1" fontAlgn="base"/>
            <a:r>
              <a:rPr lang="en-US">
                <a:solidFill>
                  <a:srgbClr val="444444"/>
                </a:solidFill>
                <a:highlight>
                  <a:srgbClr val="FFFFFF"/>
                </a:highlight>
                <a:latin typeface="Myriad Pro" panose="020B0503030403020204" charset="0"/>
                <a:ea typeface="Calibri" panose="020F0502020204030204" pitchFamily="34" charset="0"/>
              </a:rPr>
              <a:t>Passed the House, did not come up for a vote in Senate Finance</a:t>
            </a:r>
          </a:p>
          <a:p>
            <a:pPr algn="l" rtl="0" fontAlgn="base">
              <a:buFont typeface="Arial" panose="020B0604020202020204" pitchFamily="34" charset="0"/>
              <a:buChar char="•"/>
            </a:pPr>
            <a:r>
              <a:rPr lang="en-US" b="1" i="0" u="none" strike="noStrike">
                <a:solidFill>
                  <a:srgbClr val="444444"/>
                </a:solidFill>
                <a:effectLst/>
                <a:highlight>
                  <a:srgbClr val="FFFFFF"/>
                </a:highlight>
                <a:latin typeface="Myriad Pro" panose="020B0503030403020204" charset="0"/>
                <a:ea typeface="Calibri"/>
              </a:rPr>
              <a:t>As introduced:</a:t>
            </a:r>
          </a:p>
          <a:p>
            <a:pPr lvl="1" fontAlgn="base">
              <a:buFont typeface="Arial" panose="020B0604020202020204" pitchFamily="34" charset="0"/>
              <a:buChar char="•"/>
            </a:pPr>
            <a:r>
              <a:rPr lang="en-US" sz="2800">
                <a:solidFill>
                  <a:srgbClr val="444444"/>
                </a:solidFill>
                <a:highlight>
                  <a:srgbClr val="FFFFFF"/>
                </a:highlight>
                <a:latin typeface="Myriad Pro" panose="020B0503030403020204" charset="0"/>
                <a:ea typeface="Calibri"/>
              </a:rPr>
              <a:t>R</a:t>
            </a:r>
            <a:r>
              <a:rPr lang="en-US" sz="2800" b="0" i="0" u="none" strike="noStrike">
                <a:solidFill>
                  <a:srgbClr val="444444"/>
                </a:solidFill>
                <a:effectLst/>
                <a:highlight>
                  <a:srgbClr val="FFFFFF"/>
                </a:highlight>
                <a:latin typeface="Myriad Pro" panose="020B0503030403020204" charset="0"/>
                <a:ea typeface="Calibri"/>
              </a:rPr>
              <a:t>equired hospitals to establish and maintain a clinical committee that develops staffing plans</a:t>
            </a:r>
            <a:r>
              <a:rPr lang="en-US" sz="2800" b="0" i="0">
                <a:solidFill>
                  <a:srgbClr val="444444"/>
                </a:solidFill>
                <a:effectLst/>
                <a:highlight>
                  <a:srgbClr val="FFFFFF"/>
                </a:highlight>
                <a:latin typeface="Myriad Pro" panose="020B0503030403020204" charset="0"/>
                <a:ea typeface="Calibri"/>
              </a:rPr>
              <a:t>​</a:t>
            </a:r>
          </a:p>
          <a:p>
            <a:pPr lvl="1" fontAlgn="base">
              <a:buFont typeface="Arial" panose="020B0604020202020204" pitchFamily="34" charset="0"/>
              <a:buChar char="•"/>
            </a:pPr>
            <a:r>
              <a:rPr lang="en-US" sz="2800" b="0" i="0" u="none" strike="noStrike">
                <a:solidFill>
                  <a:srgbClr val="444444"/>
                </a:solidFill>
                <a:effectLst/>
                <a:highlight>
                  <a:srgbClr val="FFFFFF"/>
                </a:highlight>
                <a:latin typeface="Myriad Pro" panose="020B0503030403020204" charset="0"/>
                <a:ea typeface="Calibri"/>
              </a:rPr>
              <a:t>Staffing plans are for each patient care unit and work shift and are required to be posted by unit including the daily staffing for each unit</a:t>
            </a:r>
            <a:r>
              <a:rPr lang="en-US" sz="2800" b="0" i="0">
                <a:solidFill>
                  <a:srgbClr val="444444"/>
                </a:solidFill>
                <a:effectLst/>
                <a:highlight>
                  <a:srgbClr val="FFFFFF"/>
                </a:highlight>
                <a:latin typeface="Myriad Pro" panose="020B0503030403020204" charset="0"/>
                <a:ea typeface="Calibri"/>
              </a:rPr>
              <a:t>​</a:t>
            </a:r>
          </a:p>
          <a:p>
            <a:pPr lvl="1" fontAlgn="base">
              <a:buFont typeface="Arial" panose="020B0604020202020204" pitchFamily="34" charset="0"/>
              <a:buChar char="•"/>
            </a:pPr>
            <a:r>
              <a:rPr lang="en-US" sz="2800" b="0" i="0" u="none" strike="noStrike">
                <a:solidFill>
                  <a:srgbClr val="444444"/>
                </a:solidFill>
                <a:effectLst/>
                <a:highlight>
                  <a:srgbClr val="FFFFFF"/>
                </a:highlight>
                <a:latin typeface="Myriad Pro" panose="020B0503030403020204" charset="0"/>
                <a:ea typeface="Calibri"/>
              </a:rPr>
              <a:t>Hospitals must submit staffing plan to HSCRC  </a:t>
            </a:r>
            <a:r>
              <a:rPr lang="en-US" sz="2800" b="0" i="0">
                <a:solidFill>
                  <a:srgbClr val="444444"/>
                </a:solidFill>
                <a:effectLst/>
                <a:highlight>
                  <a:srgbClr val="FFFFFF"/>
                </a:highlight>
                <a:latin typeface="Myriad Pro" panose="020B0503030403020204" charset="0"/>
                <a:ea typeface="Calibri"/>
              </a:rPr>
              <a:t>​</a:t>
            </a:r>
          </a:p>
          <a:p>
            <a:pPr fontAlgn="base"/>
            <a:r>
              <a:rPr lang="en-US" b="1">
                <a:solidFill>
                  <a:srgbClr val="444444"/>
                </a:solidFill>
                <a:highlight>
                  <a:srgbClr val="FFFFFF"/>
                </a:highlight>
                <a:latin typeface="Myriad Pro" panose="020B0503030403020204" charset="0"/>
                <a:ea typeface="Calibri"/>
              </a:rPr>
              <a:t>As amended (House bill only): </a:t>
            </a:r>
          </a:p>
          <a:p>
            <a:pPr lvl="1" fontAlgn="base"/>
            <a:r>
              <a:rPr lang="en-US" sz="2800" b="0" i="0">
                <a:solidFill>
                  <a:srgbClr val="444444"/>
                </a:solidFill>
                <a:effectLst/>
                <a:highlight>
                  <a:srgbClr val="FFFFFF"/>
                </a:highlight>
                <a:latin typeface="Myriad Pro" panose="020B0503030403020204" charset="0"/>
                <a:ea typeface="Calibri"/>
              </a:rPr>
              <a:t>Changed reporting requirements to HSCRC </a:t>
            </a:r>
            <a:r>
              <a:rPr lang="en-US" sz="2800">
                <a:solidFill>
                  <a:srgbClr val="444444"/>
                </a:solidFill>
                <a:highlight>
                  <a:srgbClr val="FFFFFF"/>
                </a:highlight>
                <a:latin typeface="Myriad Pro" panose="020B0503030403020204" charset="0"/>
                <a:ea typeface="Calibri"/>
              </a:rPr>
              <a:t>by requiring hospitals to submit staffing plans upon request</a:t>
            </a:r>
            <a:endParaRPr lang="en-US" sz="2800" b="0" i="0">
              <a:solidFill>
                <a:srgbClr val="444444"/>
              </a:solidFill>
              <a:effectLst/>
              <a:highlight>
                <a:srgbClr val="FFFFFF"/>
              </a:highlight>
              <a:latin typeface="Myriad Pro" panose="020B0503030403020204" charset="0"/>
              <a:ea typeface="Calibri"/>
            </a:endParaRPr>
          </a:p>
          <a:p>
            <a:endParaRPr lang="en-US"/>
          </a:p>
        </p:txBody>
      </p:sp>
      <p:sp>
        <p:nvSpPr>
          <p:cNvPr id="4" name="Slide Number Placeholder 3">
            <a:extLst>
              <a:ext uri="{FF2B5EF4-FFF2-40B4-BE49-F238E27FC236}">
                <a16:creationId xmlns:a16="http://schemas.microsoft.com/office/drawing/2014/main" id="{E93099D2-42F0-39F7-75EF-F67FD755402F}"/>
              </a:ext>
            </a:extLst>
          </p:cNvPr>
          <p:cNvSpPr>
            <a:spLocks noGrp="1"/>
          </p:cNvSpPr>
          <p:nvPr>
            <p:ph type="sldNum" sz="quarter" idx="12"/>
          </p:nvPr>
        </p:nvSpPr>
        <p:spPr/>
        <p:txBody>
          <a:bodyPr/>
          <a:lstStyle/>
          <a:p>
            <a:fld id="{4FB8B553-6FDF-CD4C-81D7-86AB780CE962}" type="slidenum">
              <a:rPr lang="en-US" smtClean="0"/>
              <a:pPr/>
              <a:t>13</a:t>
            </a:fld>
            <a:endParaRPr lang="en-US"/>
          </a:p>
        </p:txBody>
      </p:sp>
    </p:spTree>
    <p:extLst>
      <p:ext uri="{BB962C8B-B14F-4D97-AF65-F5344CB8AC3E}">
        <p14:creationId xmlns:p14="http://schemas.microsoft.com/office/powerpoint/2010/main" val="4275347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95265-0001-7FD1-76EC-6E9212542E43}"/>
              </a:ext>
            </a:extLst>
          </p:cNvPr>
          <p:cNvSpPr>
            <a:spLocks noGrp="1"/>
          </p:cNvSpPr>
          <p:nvPr>
            <p:ph type="title"/>
          </p:nvPr>
        </p:nvSpPr>
        <p:spPr/>
        <p:txBody>
          <a:bodyPr/>
          <a:lstStyle/>
          <a:p>
            <a:r>
              <a:rPr lang="en-US"/>
              <a:t>Emergency Department Throughput</a:t>
            </a:r>
          </a:p>
        </p:txBody>
      </p:sp>
      <p:sp>
        <p:nvSpPr>
          <p:cNvPr id="3" name="Content Placeholder 2">
            <a:extLst>
              <a:ext uri="{FF2B5EF4-FFF2-40B4-BE49-F238E27FC236}">
                <a16:creationId xmlns:a16="http://schemas.microsoft.com/office/drawing/2014/main" id="{5E5D6864-B5EE-1E88-9F3D-55F8E0D40C0E}"/>
              </a:ext>
            </a:extLst>
          </p:cNvPr>
          <p:cNvSpPr>
            <a:spLocks noGrp="1"/>
          </p:cNvSpPr>
          <p:nvPr>
            <p:ph idx="1"/>
          </p:nvPr>
        </p:nvSpPr>
        <p:spPr>
          <a:xfrm>
            <a:off x="608091" y="1417638"/>
            <a:ext cx="11198897" cy="4942827"/>
          </a:xfrm>
        </p:spPr>
        <p:txBody>
          <a:bodyPr vert="horz" lIns="91440" tIns="45720" rIns="91440" bIns="45720" rtlCol="0" anchor="t">
            <a:normAutofit/>
          </a:bodyPr>
          <a:lstStyle/>
          <a:p>
            <a:r>
              <a:rPr lang="en-US"/>
              <a:t>Legislation passed establishing the Maryland Emergency Department Wait Time Reduction Commission </a:t>
            </a:r>
          </a:p>
          <a:p>
            <a:r>
              <a:rPr lang="en-US"/>
              <a:t>The Commission will include MDH, MIEMMS, MHA, hospital administrators and clinical experts, policy advocates and behavioral health professionals. </a:t>
            </a:r>
          </a:p>
          <a:p>
            <a:r>
              <a:rPr lang="en-US"/>
              <a:t>The Commission will develop </a:t>
            </a:r>
            <a:r>
              <a:rPr lang="en-US" b="1" u="sng"/>
              <a:t>recommendations, not create or implement policy.</a:t>
            </a:r>
            <a:endParaRPr lang="en-US"/>
          </a:p>
          <a:p>
            <a:pPr lvl="1"/>
            <a:r>
              <a:rPr lang="en-US"/>
              <a:t>The Commission will have an expanded focus to analyze how Maryland’s entire health care system impacts hospital throughput.</a:t>
            </a:r>
            <a:endParaRPr lang="en-US" b="1" u="sng"/>
          </a:p>
          <a:p>
            <a:pPr marL="514350" indent="-457200"/>
            <a:r>
              <a:rPr lang="en-US"/>
              <a:t>Commission will end on June 30, 2027. </a:t>
            </a:r>
          </a:p>
          <a:p>
            <a:pPr lvl="1"/>
            <a:endParaRPr lang="en-US" b="1" u="sng"/>
          </a:p>
        </p:txBody>
      </p:sp>
      <p:sp>
        <p:nvSpPr>
          <p:cNvPr id="4" name="Slide Number Placeholder 3">
            <a:extLst>
              <a:ext uri="{FF2B5EF4-FFF2-40B4-BE49-F238E27FC236}">
                <a16:creationId xmlns:a16="http://schemas.microsoft.com/office/drawing/2014/main" id="{4BC8A6C1-C0FE-3A78-7323-D69119E07953}"/>
              </a:ext>
            </a:extLst>
          </p:cNvPr>
          <p:cNvSpPr>
            <a:spLocks noGrp="1"/>
          </p:cNvSpPr>
          <p:nvPr>
            <p:ph type="sldNum" sz="quarter" idx="12"/>
          </p:nvPr>
        </p:nvSpPr>
        <p:spPr/>
        <p:txBody>
          <a:bodyPr/>
          <a:lstStyle/>
          <a:p>
            <a:fld id="{4FB8B553-6FDF-CD4C-81D7-86AB780CE962}" type="slidenum">
              <a:rPr lang="en-US" smtClean="0"/>
              <a:pPr/>
              <a:t>14</a:t>
            </a:fld>
            <a:endParaRPr lang="en-US"/>
          </a:p>
        </p:txBody>
      </p:sp>
      <p:sp>
        <p:nvSpPr>
          <p:cNvPr id="5" name="Text Placeholder 4">
            <a:extLst>
              <a:ext uri="{FF2B5EF4-FFF2-40B4-BE49-F238E27FC236}">
                <a16:creationId xmlns:a16="http://schemas.microsoft.com/office/drawing/2014/main" id="{28C1F0DB-DF9D-E659-C2FD-14F6ACB35A4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54765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430A-4D80-7F4B-67DB-F1BDB090B61B}"/>
              </a:ext>
            </a:extLst>
          </p:cNvPr>
          <p:cNvSpPr>
            <a:spLocks noGrp="1"/>
          </p:cNvSpPr>
          <p:nvPr>
            <p:ph type="title"/>
          </p:nvPr>
        </p:nvSpPr>
        <p:spPr/>
        <p:txBody>
          <a:bodyPr>
            <a:normAutofit/>
          </a:bodyPr>
          <a:lstStyle/>
          <a:p>
            <a:r>
              <a:rPr lang="en-US"/>
              <a:t> access to care proposals passed</a:t>
            </a:r>
          </a:p>
        </p:txBody>
      </p:sp>
      <p:sp>
        <p:nvSpPr>
          <p:cNvPr id="3" name="Content Placeholder 2">
            <a:extLst>
              <a:ext uri="{FF2B5EF4-FFF2-40B4-BE49-F238E27FC236}">
                <a16:creationId xmlns:a16="http://schemas.microsoft.com/office/drawing/2014/main" id="{84A197D6-B355-7908-31CA-BAD9BC999B0A}"/>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ü"/>
            </a:pPr>
            <a:r>
              <a:rPr lang="en-US"/>
              <a:t>Access To Care Act </a:t>
            </a:r>
          </a:p>
          <a:p>
            <a:pPr lvl="1">
              <a:buFont typeface="Wingdings" panose="020B0604020202020204" pitchFamily="34" charset="0"/>
              <a:buChar char="ü"/>
            </a:pPr>
            <a:r>
              <a:rPr lang="en-US"/>
              <a:t>Allows qualified Maryland residents, who otherwise do not qualify for federal or state insurance, to purchase insurance through the Maryland Health Benefit Exchange</a:t>
            </a:r>
          </a:p>
          <a:p>
            <a:pPr>
              <a:buFont typeface="Wingdings" panose="020B0604020202020204" pitchFamily="34" charset="0"/>
              <a:buChar char="ü"/>
            </a:pPr>
            <a:r>
              <a:rPr lang="en-US"/>
              <a:t>Assisted Outpatient Treatment (Governor Moore Priority)</a:t>
            </a:r>
          </a:p>
          <a:p>
            <a:pPr lvl="1">
              <a:buFont typeface="Wingdings" panose="020B0604020202020204" pitchFamily="34" charset="0"/>
              <a:buChar char="ü"/>
            </a:pPr>
            <a:r>
              <a:rPr lang="en-US"/>
              <a:t>Requires MDH to establish an assisted outpatient treatment program in counties that do not opt for a program </a:t>
            </a:r>
          </a:p>
          <a:p>
            <a:pPr>
              <a:buFont typeface="Wingdings" panose="020B0604020202020204" pitchFamily="34" charset="0"/>
              <a:buChar char="ü"/>
            </a:pPr>
            <a:r>
              <a:rPr lang="en-US"/>
              <a:t>9-8-8 Trust Fund Fees</a:t>
            </a:r>
          </a:p>
          <a:p>
            <a:pPr lvl="1">
              <a:buFont typeface="Wingdings" panose="020B0604020202020204" pitchFamily="34" charset="0"/>
              <a:buChar char="ü"/>
            </a:pPr>
            <a:r>
              <a:rPr lang="en-US"/>
              <a:t>Establishes a permanent funding source for the 988 Trust Fund to sustain and strengthen 988 mental health helpline services in Maryland.</a:t>
            </a:r>
          </a:p>
          <a:p>
            <a:pPr>
              <a:buFont typeface="Wingdings" panose="020B0604020202020204" pitchFamily="34" charset="0"/>
              <a:buChar char="ü"/>
            </a:pPr>
            <a:endParaRPr lang="en-US"/>
          </a:p>
          <a:p>
            <a:pPr>
              <a:buFont typeface="Wingdings" panose="020B0604020202020204" pitchFamily="34" charset="0"/>
              <a:buChar char="ü"/>
            </a:pPr>
            <a:endParaRPr lang="en-US"/>
          </a:p>
          <a:p>
            <a:pPr lvl="2">
              <a:buFont typeface="Wingdings" panose="02070309020205020404" pitchFamily="49" charset="0"/>
              <a:buChar char="ü"/>
            </a:pPr>
            <a:endParaRPr lang="en-US"/>
          </a:p>
        </p:txBody>
      </p:sp>
      <p:sp>
        <p:nvSpPr>
          <p:cNvPr id="4" name="Slide Number Placeholder 3">
            <a:extLst>
              <a:ext uri="{FF2B5EF4-FFF2-40B4-BE49-F238E27FC236}">
                <a16:creationId xmlns:a16="http://schemas.microsoft.com/office/drawing/2014/main" id="{FD735364-0E9B-DDCC-050E-9A8542DBB9A6}"/>
              </a:ext>
            </a:extLst>
          </p:cNvPr>
          <p:cNvSpPr>
            <a:spLocks noGrp="1"/>
          </p:cNvSpPr>
          <p:nvPr>
            <p:ph type="sldNum" sz="quarter" idx="12"/>
          </p:nvPr>
        </p:nvSpPr>
        <p:spPr/>
        <p:txBody>
          <a:bodyPr/>
          <a:lstStyle/>
          <a:p>
            <a:fld id="{4FB8B553-6FDF-CD4C-81D7-86AB780CE962}" type="slidenum">
              <a:rPr lang="en-US" smtClean="0"/>
              <a:pPr/>
              <a:t>15</a:t>
            </a:fld>
            <a:endParaRPr lang="en-US"/>
          </a:p>
        </p:txBody>
      </p:sp>
    </p:spTree>
    <p:extLst>
      <p:ext uri="{BB962C8B-B14F-4D97-AF65-F5344CB8AC3E}">
        <p14:creationId xmlns:p14="http://schemas.microsoft.com/office/powerpoint/2010/main" val="396683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430A-4D80-7F4B-67DB-F1BDB090B61B}"/>
              </a:ext>
            </a:extLst>
          </p:cNvPr>
          <p:cNvSpPr>
            <a:spLocks noGrp="1"/>
          </p:cNvSpPr>
          <p:nvPr>
            <p:ph type="title"/>
          </p:nvPr>
        </p:nvSpPr>
        <p:spPr/>
        <p:txBody>
          <a:bodyPr>
            <a:normAutofit/>
          </a:bodyPr>
          <a:lstStyle/>
          <a:p>
            <a:r>
              <a:rPr lang="en-US"/>
              <a:t> access to care proposals passed</a:t>
            </a:r>
          </a:p>
        </p:txBody>
      </p:sp>
      <p:sp>
        <p:nvSpPr>
          <p:cNvPr id="3" name="Content Placeholder 2">
            <a:extLst>
              <a:ext uri="{FF2B5EF4-FFF2-40B4-BE49-F238E27FC236}">
                <a16:creationId xmlns:a16="http://schemas.microsoft.com/office/drawing/2014/main" id="{84A197D6-B355-7908-31CA-BAD9BC999B0A}"/>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ü"/>
            </a:pPr>
            <a:r>
              <a:rPr lang="en-US"/>
              <a:t>Prior Authorization for Prescription Drugs</a:t>
            </a:r>
          </a:p>
          <a:p>
            <a:pPr lvl="1">
              <a:buFont typeface="Wingdings" panose="020B0604020202020204" pitchFamily="34" charset="0"/>
              <a:buChar char="ü"/>
            </a:pPr>
            <a:r>
              <a:rPr lang="en-US"/>
              <a:t>New reporting requirements for insurers including the number of adverse decisions overturned after a reconsideration request</a:t>
            </a:r>
          </a:p>
          <a:p>
            <a:pPr>
              <a:buFont typeface="Wingdings" panose="020B0604020202020204" pitchFamily="34" charset="0"/>
              <a:buChar char="ü"/>
            </a:pPr>
            <a:r>
              <a:rPr lang="en-US"/>
              <a:t>Preserve Access to 340B Drugs</a:t>
            </a:r>
          </a:p>
          <a:p>
            <a:pPr lvl="1">
              <a:buFont typeface="Wingdings" panose="020B0604020202020204" pitchFamily="34" charset="0"/>
              <a:buChar char="ü"/>
            </a:pPr>
            <a:r>
              <a:rPr lang="en-US"/>
              <a:t>Prohibits pharmaceutical manufacturers from placing restrictions on 340B contract pharmacies</a:t>
            </a:r>
          </a:p>
          <a:p>
            <a:pPr>
              <a:buFont typeface="Wingdings" panose="020B0604020202020204" pitchFamily="34" charset="0"/>
              <a:buChar char="ü"/>
            </a:pPr>
            <a:endParaRPr lang="en-US"/>
          </a:p>
          <a:p>
            <a:pPr lvl="2">
              <a:buFont typeface="Wingdings" panose="02070309020205020404" pitchFamily="49" charset="0"/>
              <a:buChar char="ü"/>
            </a:pPr>
            <a:endParaRPr lang="en-US"/>
          </a:p>
        </p:txBody>
      </p:sp>
      <p:sp>
        <p:nvSpPr>
          <p:cNvPr id="4" name="Slide Number Placeholder 3">
            <a:extLst>
              <a:ext uri="{FF2B5EF4-FFF2-40B4-BE49-F238E27FC236}">
                <a16:creationId xmlns:a16="http://schemas.microsoft.com/office/drawing/2014/main" id="{FD735364-0E9B-DDCC-050E-9A8542DBB9A6}"/>
              </a:ext>
            </a:extLst>
          </p:cNvPr>
          <p:cNvSpPr>
            <a:spLocks noGrp="1"/>
          </p:cNvSpPr>
          <p:nvPr>
            <p:ph type="sldNum" sz="quarter" idx="12"/>
          </p:nvPr>
        </p:nvSpPr>
        <p:spPr/>
        <p:txBody>
          <a:bodyPr/>
          <a:lstStyle/>
          <a:p>
            <a:fld id="{4FB8B553-6FDF-CD4C-81D7-86AB780CE962}" type="slidenum">
              <a:rPr lang="en-US" smtClean="0"/>
              <a:pPr/>
              <a:t>16</a:t>
            </a:fld>
            <a:endParaRPr lang="en-US"/>
          </a:p>
        </p:txBody>
      </p:sp>
    </p:spTree>
    <p:extLst>
      <p:ext uri="{BB962C8B-B14F-4D97-AF65-F5344CB8AC3E}">
        <p14:creationId xmlns:p14="http://schemas.microsoft.com/office/powerpoint/2010/main" val="4205740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3C38C7-F336-4F61-B3EE-0F26EC371BE6}"/>
              </a:ext>
            </a:extLst>
          </p:cNvPr>
          <p:cNvSpPr>
            <a:spLocks noGrp="1"/>
          </p:cNvSpPr>
          <p:nvPr>
            <p:ph type="title"/>
          </p:nvPr>
        </p:nvSpPr>
        <p:spPr/>
        <p:txBody>
          <a:bodyPr>
            <a:normAutofit fontScale="90000"/>
          </a:bodyPr>
          <a:lstStyle/>
          <a:p>
            <a:r>
              <a:rPr lang="en-US"/>
              <a:t>Fended off attempts to worsen liability environment</a:t>
            </a:r>
          </a:p>
        </p:txBody>
      </p:sp>
      <p:sp>
        <p:nvSpPr>
          <p:cNvPr id="4" name="Slide Number Placeholder 3">
            <a:extLst>
              <a:ext uri="{FF2B5EF4-FFF2-40B4-BE49-F238E27FC236}">
                <a16:creationId xmlns:a16="http://schemas.microsoft.com/office/drawing/2014/main" id="{E5FC7291-5A3B-4BF5-9816-BA7FDEF58894}"/>
              </a:ext>
            </a:extLst>
          </p:cNvPr>
          <p:cNvSpPr>
            <a:spLocks noGrp="1"/>
          </p:cNvSpPr>
          <p:nvPr>
            <p:ph type="sldNum" sz="quarter" idx="12"/>
          </p:nvPr>
        </p:nvSpPr>
        <p:spPr/>
        <p:txBody>
          <a:bodyPr/>
          <a:lstStyle/>
          <a:p>
            <a:fld id="{4FB8B553-6FDF-CD4C-81D7-86AB780CE962}" type="slidenum">
              <a:rPr lang="en-US" smtClean="0"/>
              <a:pPr/>
              <a:t>17</a:t>
            </a:fld>
            <a:endParaRPr lang="en-US"/>
          </a:p>
        </p:txBody>
      </p:sp>
      <p:sp>
        <p:nvSpPr>
          <p:cNvPr id="10" name="Content Placeholder 9">
            <a:extLst>
              <a:ext uri="{FF2B5EF4-FFF2-40B4-BE49-F238E27FC236}">
                <a16:creationId xmlns:a16="http://schemas.microsoft.com/office/drawing/2014/main" id="{84C9654E-00AB-46C1-96D7-613DBF94408E}"/>
              </a:ext>
            </a:extLst>
          </p:cNvPr>
          <p:cNvSpPr>
            <a:spLocks noGrp="1"/>
          </p:cNvSpPr>
          <p:nvPr>
            <p:ph sz="quarter" idx="4294967295"/>
          </p:nvPr>
        </p:nvSpPr>
        <p:spPr>
          <a:xfrm>
            <a:off x="369612" y="1554317"/>
            <a:ext cx="11451364" cy="4685068"/>
          </a:xfrm>
        </p:spPr>
        <p:txBody>
          <a:bodyPr vert="horz" lIns="91440" tIns="45720" rIns="91440" bIns="45720" rtlCol="0" anchor="t">
            <a:normAutofit/>
          </a:bodyPr>
          <a:lstStyle/>
          <a:p>
            <a:pPr>
              <a:buFont typeface="Wingdings" panose="05000000000000000000" pitchFamily="2" charset="2"/>
              <a:buChar char="ü"/>
            </a:pPr>
            <a:r>
              <a:rPr lang="en-US" sz="2800" b="1">
                <a:solidFill>
                  <a:srgbClr val="C00000"/>
                </a:solidFill>
                <a:cs typeface="Arial"/>
              </a:rPr>
              <a:t>Blocked</a:t>
            </a:r>
            <a:r>
              <a:rPr lang="en-US" sz="2800" b="1">
                <a:cs typeface="Arial"/>
              </a:rPr>
              <a:t> </a:t>
            </a:r>
            <a:r>
              <a:rPr lang="en-US" sz="2800">
                <a:cs typeface="Arial"/>
              </a:rPr>
              <a:t>problematic trial-attorney backed bill that aimed to:</a:t>
            </a:r>
          </a:p>
          <a:p>
            <a:pPr marL="457200" lvl="1" indent="0">
              <a:buNone/>
            </a:pPr>
            <a:r>
              <a:rPr lang="en-US" sz="2000" b="1">
                <a:solidFill>
                  <a:srgbClr val="FF0000"/>
                </a:solidFill>
                <a:cs typeface="Arial"/>
              </a:rPr>
              <a:t>X </a:t>
            </a:r>
            <a:r>
              <a:rPr lang="en-US" sz="2000">
                <a:solidFill>
                  <a:srgbClr val="080808"/>
                </a:solidFill>
                <a:cs typeface="Arial"/>
              </a:rPr>
              <a:t>Remove the cap on non-economic damages for personal injury and wrongful death cases</a:t>
            </a:r>
          </a:p>
          <a:p>
            <a:pPr marL="457200" lvl="1" indent="0">
              <a:buNone/>
            </a:pPr>
            <a:endParaRPr lang="en-US" sz="2000">
              <a:solidFill>
                <a:srgbClr val="080808"/>
              </a:solidFill>
            </a:endParaRPr>
          </a:p>
          <a:p>
            <a:pPr>
              <a:buFont typeface="Wingdings" panose="05000000000000000000" pitchFamily="2" charset="2"/>
              <a:buChar char="ü"/>
            </a:pPr>
            <a:r>
              <a:rPr lang="en-US" sz="2800" b="1">
                <a:solidFill>
                  <a:srgbClr val="C00000"/>
                </a:solidFill>
                <a:cs typeface="Arial"/>
              </a:rPr>
              <a:t>Defeated </a:t>
            </a:r>
            <a:r>
              <a:rPr lang="en-US" sz="2800">
                <a:cs typeface="Arial"/>
              </a:rPr>
              <a:t>attempt to allow direct entry midwives to perform home birth after C-section </a:t>
            </a:r>
            <a:endParaRPr lang="en-US" sz="2800"/>
          </a:p>
          <a:p>
            <a:pPr lvl="1">
              <a:buFont typeface="Wingdings" panose="05000000000000000000" pitchFamily="2" charset="2"/>
              <a:buChar char="ü"/>
            </a:pPr>
            <a:r>
              <a:rPr lang="en-US" sz="2600">
                <a:cs typeface="Arial"/>
              </a:rPr>
              <a:t>Partnered with clinical leaders to articulate significant safety risks for mom and baby</a:t>
            </a:r>
          </a:p>
          <a:p>
            <a:pPr lvl="1">
              <a:buFont typeface="Wingdings" panose="05000000000000000000" pitchFamily="2" charset="2"/>
              <a:buChar char="ü"/>
            </a:pPr>
            <a:r>
              <a:rPr lang="en-US" sz="2600">
                <a:cs typeface="Arial"/>
              </a:rPr>
              <a:t>Fought against significant bipartisan support in the House and Senate</a:t>
            </a:r>
            <a:endParaRPr lang="en-US" sz="2000">
              <a:solidFill>
                <a:srgbClr val="080808"/>
              </a:solidFill>
            </a:endParaRPr>
          </a:p>
          <a:p>
            <a:pPr marL="457200" lvl="1" indent="0">
              <a:buNone/>
            </a:pPr>
            <a:endParaRPr lang="en-US" sz="2000">
              <a:solidFill>
                <a:srgbClr val="080808"/>
              </a:solidFill>
            </a:endParaRPr>
          </a:p>
          <a:p>
            <a:pPr marL="457200" lvl="1" indent="0">
              <a:buNone/>
            </a:pPr>
            <a:endParaRPr lang="en-US" sz="2000">
              <a:solidFill>
                <a:srgbClr val="080808"/>
              </a:solidFill>
            </a:endParaRPr>
          </a:p>
          <a:p>
            <a:pPr marL="457200" lvl="1" indent="0">
              <a:buNone/>
            </a:pPr>
            <a:endParaRPr lang="en-US" sz="2000">
              <a:solidFill>
                <a:srgbClr val="080808"/>
              </a:solidFill>
            </a:endParaRPr>
          </a:p>
        </p:txBody>
      </p:sp>
    </p:spTree>
    <p:extLst>
      <p:ext uri="{BB962C8B-B14F-4D97-AF65-F5344CB8AC3E}">
        <p14:creationId xmlns:p14="http://schemas.microsoft.com/office/powerpoint/2010/main" val="1515185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4515-48C6-8202-BE2D-8FD44A1E9227}"/>
              </a:ext>
            </a:extLst>
          </p:cNvPr>
          <p:cNvSpPr>
            <a:spLocks noGrp="1"/>
          </p:cNvSpPr>
          <p:nvPr>
            <p:ph type="title"/>
          </p:nvPr>
        </p:nvSpPr>
        <p:spPr/>
        <p:txBody>
          <a:bodyPr>
            <a:normAutofit/>
          </a:bodyPr>
          <a:lstStyle/>
          <a:p>
            <a:r>
              <a:rPr lang="en-US"/>
              <a:t>Successful outcome on challenging issues</a:t>
            </a:r>
          </a:p>
        </p:txBody>
      </p:sp>
      <p:graphicFrame>
        <p:nvGraphicFramePr>
          <p:cNvPr id="7" name="Content Placeholder 6">
            <a:extLst>
              <a:ext uri="{FF2B5EF4-FFF2-40B4-BE49-F238E27FC236}">
                <a16:creationId xmlns:a16="http://schemas.microsoft.com/office/drawing/2014/main" id="{1FC6E2A2-D915-DAAA-7EF6-80C149E67FBE}"/>
              </a:ext>
            </a:extLst>
          </p:cNvPr>
          <p:cNvGraphicFramePr>
            <a:graphicFrameLocks noGrp="1"/>
          </p:cNvGraphicFramePr>
          <p:nvPr>
            <p:ph idx="1"/>
            <p:extLst>
              <p:ext uri="{D42A27DB-BD31-4B8C-83A1-F6EECF244321}">
                <p14:modId xmlns:p14="http://schemas.microsoft.com/office/powerpoint/2010/main" val="3177468425"/>
              </p:ext>
            </p:extLst>
          </p:nvPr>
        </p:nvGraphicFramePr>
        <p:xfrm>
          <a:off x="608092" y="1583635"/>
          <a:ext cx="10945654" cy="4522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004FC22-8657-FF05-824B-74AFC870421C}"/>
              </a:ext>
            </a:extLst>
          </p:cNvPr>
          <p:cNvSpPr>
            <a:spLocks noGrp="1"/>
          </p:cNvSpPr>
          <p:nvPr>
            <p:ph type="sldNum" sz="quarter" idx="12"/>
          </p:nvPr>
        </p:nvSpPr>
        <p:spPr/>
        <p:txBody>
          <a:bodyPr/>
          <a:lstStyle/>
          <a:p>
            <a:fld id="{4FB8B553-6FDF-CD4C-81D7-86AB780CE962}" type="slidenum">
              <a:rPr lang="en-US" smtClean="0"/>
              <a:pPr/>
              <a:t>18</a:t>
            </a:fld>
            <a:endParaRPr lang="en-US"/>
          </a:p>
        </p:txBody>
      </p:sp>
    </p:spTree>
    <p:extLst>
      <p:ext uri="{BB962C8B-B14F-4D97-AF65-F5344CB8AC3E}">
        <p14:creationId xmlns:p14="http://schemas.microsoft.com/office/powerpoint/2010/main" val="1374780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2E94-EFDD-57BE-87DF-B3269E99775D}"/>
              </a:ext>
            </a:extLst>
          </p:cNvPr>
          <p:cNvSpPr>
            <a:spLocks noGrp="1"/>
          </p:cNvSpPr>
          <p:nvPr>
            <p:ph type="title"/>
          </p:nvPr>
        </p:nvSpPr>
        <p:spPr/>
        <p:txBody>
          <a:bodyPr/>
          <a:lstStyle/>
          <a:p>
            <a:r>
              <a:rPr lang="en-US"/>
              <a:t>Supported passage of other key bills</a:t>
            </a:r>
          </a:p>
        </p:txBody>
      </p:sp>
      <p:graphicFrame>
        <p:nvGraphicFramePr>
          <p:cNvPr id="6" name="Content Placeholder 5">
            <a:extLst>
              <a:ext uri="{FF2B5EF4-FFF2-40B4-BE49-F238E27FC236}">
                <a16:creationId xmlns:a16="http://schemas.microsoft.com/office/drawing/2014/main" id="{6FA54321-0FD4-6F59-0836-C58AD246E2D1}"/>
              </a:ext>
            </a:extLst>
          </p:cNvPr>
          <p:cNvGraphicFramePr>
            <a:graphicFrameLocks noGrp="1"/>
          </p:cNvGraphicFramePr>
          <p:nvPr>
            <p:ph idx="1"/>
            <p:extLst>
              <p:ext uri="{D42A27DB-BD31-4B8C-83A1-F6EECF244321}">
                <p14:modId xmlns:p14="http://schemas.microsoft.com/office/powerpoint/2010/main" val="1095085947"/>
              </p:ext>
            </p:extLst>
          </p:nvPr>
        </p:nvGraphicFramePr>
        <p:xfrm>
          <a:off x="608092" y="1623074"/>
          <a:ext cx="1094565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4E07B1C-CDA3-71E5-F110-A791E470C434}"/>
              </a:ext>
            </a:extLst>
          </p:cNvPr>
          <p:cNvSpPr>
            <a:spLocks noGrp="1"/>
          </p:cNvSpPr>
          <p:nvPr>
            <p:ph type="sldNum" sz="quarter" idx="12"/>
          </p:nvPr>
        </p:nvSpPr>
        <p:spPr/>
        <p:txBody>
          <a:bodyPr/>
          <a:lstStyle/>
          <a:p>
            <a:fld id="{4FB8B553-6FDF-CD4C-81D7-86AB780CE962}" type="slidenum">
              <a:rPr lang="en-US" smtClean="0"/>
              <a:pPr/>
              <a:t>19</a:t>
            </a:fld>
            <a:endParaRPr lang="en-US"/>
          </a:p>
        </p:txBody>
      </p:sp>
    </p:spTree>
    <p:extLst>
      <p:ext uri="{BB962C8B-B14F-4D97-AF65-F5344CB8AC3E}">
        <p14:creationId xmlns:p14="http://schemas.microsoft.com/office/powerpoint/2010/main" val="1068680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7CCAF-4AAB-4B68-9765-B0954E98067A}"/>
              </a:ext>
            </a:extLst>
          </p:cNvPr>
          <p:cNvSpPr>
            <a:spLocks noGrp="1"/>
          </p:cNvSpPr>
          <p:nvPr>
            <p:ph type="title"/>
          </p:nvPr>
        </p:nvSpPr>
        <p:spPr/>
        <p:txBody>
          <a:bodyPr/>
          <a:lstStyle/>
          <a:p>
            <a:r>
              <a:rPr lang="en-US"/>
              <a:t>2024 SESSION </a:t>
            </a:r>
            <a:r>
              <a:rPr lang="en-US">
                <a:solidFill>
                  <a:srgbClr val="004A87"/>
                </a:solidFill>
              </a:rPr>
              <a:t>AT A GLANCE</a:t>
            </a:r>
            <a:endParaRPr lang="en-US"/>
          </a:p>
        </p:txBody>
      </p:sp>
      <p:sp>
        <p:nvSpPr>
          <p:cNvPr id="4" name="Slide Number Placeholder 3">
            <a:extLst>
              <a:ext uri="{FF2B5EF4-FFF2-40B4-BE49-F238E27FC236}">
                <a16:creationId xmlns:a16="http://schemas.microsoft.com/office/drawing/2014/main" id="{50F0ED12-5FDA-4F5C-874B-6B60572789AB}"/>
              </a:ext>
            </a:extLst>
          </p:cNvPr>
          <p:cNvSpPr>
            <a:spLocks noGrp="1"/>
          </p:cNvSpPr>
          <p:nvPr>
            <p:ph type="sldNum" sz="quarter" idx="12"/>
          </p:nvPr>
        </p:nvSpPr>
        <p:spPr/>
        <p:txBody>
          <a:bodyPr/>
          <a:lstStyle/>
          <a:p>
            <a:fld id="{4FB8B553-6FDF-CD4C-81D7-86AB780CE962}" type="slidenum">
              <a:rPr lang="en-US" smtClean="0"/>
              <a:pPr/>
              <a:t>2</a:t>
            </a:fld>
            <a:endParaRPr lang="en-US"/>
          </a:p>
        </p:txBody>
      </p:sp>
      <p:sp>
        <p:nvSpPr>
          <p:cNvPr id="5" name="Text Placeholder 4">
            <a:extLst>
              <a:ext uri="{FF2B5EF4-FFF2-40B4-BE49-F238E27FC236}">
                <a16:creationId xmlns:a16="http://schemas.microsoft.com/office/drawing/2014/main" id="{93D852F0-6FED-4D11-A4F5-13B9BEC6D180}"/>
              </a:ext>
            </a:extLst>
          </p:cNvPr>
          <p:cNvSpPr>
            <a:spLocks noGrp="1"/>
          </p:cNvSpPr>
          <p:nvPr>
            <p:ph type="body" sz="quarter" idx="13"/>
          </p:nvPr>
        </p:nvSpPr>
        <p:spPr/>
        <p:txBody>
          <a:bodyPr/>
          <a:lstStyle/>
          <a:p>
            <a:endParaRPr lang="en-US"/>
          </a:p>
        </p:txBody>
      </p:sp>
      <p:graphicFrame>
        <p:nvGraphicFramePr>
          <p:cNvPr id="8" name="Content Placeholder 2">
            <a:extLst>
              <a:ext uri="{FF2B5EF4-FFF2-40B4-BE49-F238E27FC236}">
                <a16:creationId xmlns:a16="http://schemas.microsoft.com/office/drawing/2014/main" id="{E38CF26F-CAFE-1544-B1D6-D446C937A146}"/>
              </a:ext>
            </a:extLst>
          </p:cNvPr>
          <p:cNvGraphicFramePr>
            <a:graphicFrameLocks/>
          </p:cNvGraphicFramePr>
          <p:nvPr/>
        </p:nvGraphicFramePr>
        <p:xfrm>
          <a:off x="528289" y="1417638"/>
          <a:ext cx="1094565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2486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CE8CC-BD26-4B70-848D-530B2BE81A30}"/>
              </a:ext>
            </a:extLst>
          </p:cNvPr>
          <p:cNvSpPr>
            <a:spLocks noGrp="1"/>
          </p:cNvSpPr>
          <p:nvPr>
            <p:ph type="title"/>
          </p:nvPr>
        </p:nvSpPr>
        <p:spPr/>
        <p:txBody>
          <a:bodyPr/>
          <a:lstStyle/>
          <a:p>
            <a:r>
              <a:rPr lang="en-US"/>
              <a:t>Maternal and Child Health Legislation</a:t>
            </a:r>
          </a:p>
        </p:txBody>
      </p:sp>
      <p:sp>
        <p:nvSpPr>
          <p:cNvPr id="4" name="Slide Number Placeholder 3">
            <a:extLst>
              <a:ext uri="{FF2B5EF4-FFF2-40B4-BE49-F238E27FC236}">
                <a16:creationId xmlns:a16="http://schemas.microsoft.com/office/drawing/2014/main" id="{10AAE068-4022-4633-9C19-BC353F01025F}"/>
              </a:ext>
            </a:extLst>
          </p:cNvPr>
          <p:cNvSpPr>
            <a:spLocks noGrp="1"/>
          </p:cNvSpPr>
          <p:nvPr>
            <p:ph type="sldNum" sz="quarter" idx="12"/>
          </p:nvPr>
        </p:nvSpPr>
        <p:spPr/>
        <p:txBody>
          <a:bodyPr/>
          <a:lstStyle/>
          <a:p>
            <a:fld id="{4FB8B553-6FDF-CD4C-81D7-86AB780CE962}" type="slidenum">
              <a:rPr lang="en-US" smtClean="0"/>
              <a:pPr/>
              <a:t>20</a:t>
            </a:fld>
            <a:endParaRPr lang="en-US"/>
          </a:p>
        </p:txBody>
      </p:sp>
      <p:sp>
        <p:nvSpPr>
          <p:cNvPr id="7" name="Content Placeholder 6">
            <a:extLst>
              <a:ext uri="{FF2B5EF4-FFF2-40B4-BE49-F238E27FC236}">
                <a16:creationId xmlns:a16="http://schemas.microsoft.com/office/drawing/2014/main" id="{D116C803-38FC-E045-06C2-06E6FEC15DAD}"/>
              </a:ext>
            </a:extLst>
          </p:cNvPr>
          <p:cNvSpPr>
            <a:spLocks noGrp="1"/>
          </p:cNvSpPr>
          <p:nvPr>
            <p:ph idx="1"/>
          </p:nvPr>
        </p:nvSpPr>
        <p:spPr>
          <a:xfrm>
            <a:off x="409744" y="1319323"/>
            <a:ext cx="10945654" cy="5005277"/>
          </a:xfrm>
        </p:spPr>
        <p:txBody>
          <a:bodyPr vert="horz" lIns="91440" tIns="45720" rIns="91440" bIns="45720" rtlCol="0" anchor="t">
            <a:normAutofit fontScale="92500"/>
          </a:bodyPr>
          <a:lstStyle/>
          <a:p>
            <a:r>
              <a:rPr lang="en-US"/>
              <a:t>Advanced the </a:t>
            </a:r>
            <a:r>
              <a:rPr lang="en-US" b="1"/>
              <a:t>Maternal Health Act</a:t>
            </a:r>
            <a:r>
              <a:rPr lang="en-US"/>
              <a:t> that focuses on assessing risk factors and causes of severe maternal morbidity, and improving referrals for high-risk birthing parents</a:t>
            </a:r>
          </a:p>
          <a:p>
            <a:pPr lvl="1"/>
            <a:r>
              <a:rPr lang="en-US"/>
              <a:t>Requires hospitals to participate in severe maternal morbidity reviews by Oct. 1, 2024.</a:t>
            </a:r>
          </a:p>
          <a:p>
            <a:pPr lvl="1"/>
            <a:r>
              <a:rPr lang="en-US"/>
              <a:t>The Maryland Department of Health must establish a process by which providers can submit referral forms electronically. MDH committed to include MHA and others in a working group to streamline the form completion and submission process. </a:t>
            </a:r>
          </a:p>
          <a:p>
            <a:r>
              <a:rPr lang="en-US"/>
              <a:t>Supported legislation requiring hospitals to provide information on safe sleep practices to parents of newborns  </a:t>
            </a:r>
          </a:p>
          <a:p>
            <a:pPr lvl="1"/>
            <a:r>
              <a:rPr lang="en-US"/>
              <a:t>Hospitals must develop a process for providing each parent or legal guardian with oral and written educational resources on safe sleep, having the parent or legal guardian confirm receipt of the resources, and documenting this interaction.</a:t>
            </a:r>
          </a:p>
        </p:txBody>
      </p:sp>
    </p:spTree>
    <p:extLst>
      <p:ext uri="{BB962C8B-B14F-4D97-AF65-F5344CB8AC3E}">
        <p14:creationId xmlns:p14="http://schemas.microsoft.com/office/powerpoint/2010/main" val="1379886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CE8CC-BD26-4B70-848D-530B2BE81A30}"/>
              </a:ext>
            </a:extLst>
          </p:cNvPr>
          <p:cNvSpPr>
            <a:spLocks noGrp="1"/>
          </p:cNvSpPr>
          <p:nvPr>
            <p:ph type="title"/>
          </p:nvPr>
        </p:nvSpPr>
        <p:spPr/>
        <p:txBody>
          <a:bodyPr/>
          <a:lstStyle/>
          <a:p>
            <a:r>
              <a:rPr lang="en-US"/>
              <a:t>New Hospital operations Requirements</a:t>
            </a:r>
          </a:p>
        </p:txBody>
      </p:sp>
      <p:graphicFrame>
        <p:nvGraphicFramePr>
          <p:cNvPr id="6" name="Content Placeholder 5">
            <a:extLst>
              <a:ext uri="{FF2B5EF4-FFF2-40B4-BE49-F238E27FC236}">
                <a16:creationId xmlns:a16="http://schemas.microsoft.com/office/drawing/2014/main" id="{BFE74202-7921-DA64-ECCC-186922A473D8}"/>
              </a:ext>
            </a:extLst>
          </p:cNvPr>
          <p:cNvGraphicFramePr>
            <a:graphicFrameLocks noGrp="1"/>
          </p:cNvGraphicFramePr>
          <p:nvPr>
            <p:ph idx="1"/>
            <p:extLst>
              <p:ext uri="{D42A27DB-BD31-4B8C-83A1-F6EECF244321}">
                <p14:modId xmlns:p14="http://schemas.microsoft.com/office/powerpoint/2010/main" val="2200658929"/>
              </p:ext>
            </p:extLst>
          </p:nvPr>
        </p:nvGraphicFramePr>
        <p:xfrm>
          <a:off x="608092" y="1580282"/>
          <a:ext cx="1094565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0AAE068-4022-4633-9C19-BC353F01025F}"/>
              </a:ext>
            </a:extLst>
          </p:cNvPr>
          <p:cNvSpPr>
            <a:spLocks noGrp="1"/>
          </p:cNvSpPr>
          <p:nvPr>
            <p:ph type="sldNum" sz="quarter" idx="12"/>
          </p:nvPr>
        </p:nvSpPr>
        <p:spPr/>
        <p:txBody>
          <a:bodyPr/>
          <a:lstStyle/>
          <a:p>
            <a:fld id="{4FB8B553-6FDF-CD4C-81D7-86AB780CE962}" type="slidenum">
              <a:rPr lang="en-US" smtClean="0"/>
              <a:pPr/>
              <a:t>21</a:t>
            </a:fld>
            <a:endParaRPr lang="en-US"/>
          </a:p>
        </p:txBody>
      </p:sp>
    </p:spTree>
    <p:extLst>
      <p:ext uri="{BB962C8B-B14F-4D97-AF65-F5344CB8AC3E}">
        <p14:creationId xmlns:p14="http://schemas.microsoft.com/office/powerpoint/2010/main" val="1573324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9B664-ED67-458E-92B7-FD1DA38C04D7}"/>
              </a:ext>
            </a:extLst>
          </p:cNvPr>
          <p:cNvSpPr>
            <a:spLocks noGrp="1"/>
          </p:cNvSpPr>
          <p:nvPr>
            <p:ph type="title"/>
          </p:nvPr>
        </p:nvSpPr>
        <p:spPr/>
        <p:txBody>
          <a:bodyPr/>
          <a:lstStyle/>
          <a:p>
            <a:r>
              <a:rPr lang="en-US"/>
              <a:t>2024 INTERIM WORK </a:t>
            </a:r>
          </a:p>
        </p:txBody>
      </p:sp>
      <p:sp>
        <p:nvSpPr>
          <p:cNvPr id="4" name="Slide Number Placeholder 3">
            <a:extLst>
              <a:ext uri="{FF2B5EF4-FFF2-40B4-BE49-F238E27FC236}">
                <a16:creationId xmlns:a16="http://schemas.microsoft.com/office/drawing/2014/main" id="{6FF30048-969C-4035-B409-D84BD8006F88}"/>
              </a:ext>
            </a:extLst>
          </p:cNvPr>
          <p:cNvSpPr>
            <a:spLocks noGrp="1"/>
          </p:cNvSpPr>
          <p:nvPr>
            <p:ph type="sldNum" sz="quarter" idx="12"/>
          </p:nvPr>
        </p:nvSpPr>
        <p:spPr/>
        <p:txBody>
          <a:bodyPr/>
          <a:lstStyle/>
          <a:p>
            <a:fld id="{4FB8B553-6FDF-CD4C-81D7-86AB780CE962}" type="slidenum">
              <a:rPr lang="en-US" smtClean="0"/>
              <a:pPr/>
              <a:t>22</a:t>
            </a:fld>
            <a:endParaRPr lang="en-US"/>
          </a:p>
        </p:txBody>
      </p:sp>
    </p:spTree>
    <p:extLst>
      <p:ext uri="{BB962C8B-B14F-4D97-AF65-F5344CB8AC3E}">
        <p14:creationId xmlns:p14="http://schemas.microsoft.com/office/powerpoint/2010/main" val="981187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1197-B355-9787-4D36-7C0268C20062}"/>
              </a:ext>
            </a:extLst>
          </p:cNvPr>
          <p:cNvSpPr>
            <a:spLocks noGrp="1"/>
          </p:cNvSpPr>
          <p:nvPr>
            <p:ph type="title"/>
          </p:nvPr>
        </p:nvSpPr>
        <p:spPr>
          <a:xfrm>
            <a:off x="608092" y="274638"/>
            <a:ext cx="10945654" cy="1143000"/>
          </a:xfrm>
        </p:spPr>
        <p:txBody>
          <a:bodyPr anchor="ctr">
            <a:normAutofit/>
          </a:bodyPr>
          <a:lstStyle/>
          <a:p>
            <a:r>
              <a:rPr lang="en-US"/>
              <a:t>Interim work: Work Groups &amp; Studies</a:t>
            </a:r>
          </a:p>
        </p:txBody>
      </p:sp>
      <p:sp>
        <p:nvSpPr>
          <p:cNvPr id="4" name="Slide Number Placeholder 3">
            <a:extLst>
              <a:ext uri="{FF2B5EF4-FFF2-40B4-BE49-F238E27FC236}">
                <a16:creationId xmlns:a16="http://schemas.microsoft.com/office/drawing/2014/main" id="{5AAB5DCF-8C55-0D67-08E9-70C83CC0D359}"/>
              </a:ext>
            </a:extLst>
          </p:cNvPr>
          <p:cNvSpPr>
            <a:spLocks noGrp="1"/>
          </p:cNvSpPr>
          <p:nvPr>
            <p:ph type="sldNum" sz="quarter" idx="12"/>
          </p:nvPr>
        </p:nvSpPr>
        <p:spPr>
          <a:xfrm>
            <a:off x="10866680" y="6476363"/>
            <a:ext cx="607263" cy="365125"/>
          </a:xfrm>
        </p:spPr>
        <p:txBody>
          <a:bodyPr anchor="ctr">
            <a:normAutofit/>
          </a:bodyPr>
          <a:lstStyle/>
          <a:p>
            <a:pPr>
              <a:spcAft>
                <a:spcPts val="600"/>
              </a:spcAft>
            </a:pPr>
            <a:fld id="{4FB8B553-6FDF-CD4C-81D7-86AB780CE962}" type="slidenum">
              <a:rPr lang="en-US" smtClean="0"/>
              <a:pPr>
                <a:spcAft>
                  <a:spcPts val="600"/>
                </a:spcAft>
              </a:pPr>
              <a:t>23</a:t>
            </a:fld>
            <a:endParaRPr lang="en-US"/>
          </a:p>
        </p:txBody>
      </p:sp>
      <p:sp>
        <p:nvSpPr>
          <p:cNvPr id="11" name="Text Placeholder 4">
            <a:extLst>
              <a:ext uri="{FF2B5EF4-FFF2-40B4-BE49-F238E27FC236}">
                <a16:creationId xmlns:a16="http://schemas.microsoft.com/office/drawing/2014/main" id="{34092346-D24B-C2D1-E1FC-6EE92F29371D}"/>
              </a:ext>
            </a:extLst>
          </p:cNvPr>
          <p:cNvSpPr>
            <a:spLocks noGrp="1"/>
          </p:cNvSpPr>
          <p:nvPr>
            <p:ph type="body" sz="quarter" idx="13"/>
          </p:nvPr>
        </p:nvSpPr>
        <p:spPr>
          <a:xfrm>
            <a:off x="608093" y="6360465"/>
            <a:ext cx="7132411" cy="481661"/>
          </a:xfrm>
        </p:spPr>
        <p:txBody>
          <a:bodyPr/>
          <a:lstStyle/>
          <a:p>
            <a:endParaRPr lang="en-US"/>
          </a:p>
        </p:txBody>
      </p:sp>
      <p:graphicFrame>
        <p:nvGraphicFramePr>
          <p:cNvPr id="7" name="Content Placeholder 2">
            <a:extLst>
              <a:ext uri="{FF2B5EF4-FFF2-40B4-BE49-F238E27FC236}">
                <a16:creationId xmlns:a16="http://schemas.microsoft.com/office/drawing/2014/main" id="{521C4776-859F-D256-BAC3-807C251669CC}"/>
              </a:ext>
            </a:extLst>
          </p:cNvPr>
          <p:cNvGraphicFramePr>
            <a:graphicFrameLocks noGrp="1"/>
          </p:cNvGraphicFramePr>
          <p:nvPr>
            <p:ph idx="1"/>
            <p:extLst>
              <p:ext uri="{D42A27DB-BD31-4B8C-83A1-F6EECF244321}">
                <p14:modId xmlns:p14="http://schemas.microsoft.com/office/powerpoint/2010/main" val="3405006353"/>
              </p:ext>
            </p:extLst>
          </p:nvPr>
        </p:nvGraphicFramePr>
        <p:xfrm>
          <a:off x="608092" y="1273630"/>
          <a:ext cx="10945654" cy="4832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675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1197-B355-9787-4D36-7C0268C20062}"/>
              </a:ext>
            </a:extLst>
          </p:cNvPr>
          <p:cNvSpPr>
            <a:spLocks noGrp="1"/>
          </p:cNvSpPr>
          <p:nvPr>
            <p:ph type="title"/>
          </p:nvPr>
        </p:nvSpPr>
        <p:spPr>
          <a:xfrm>
            <a:off x="608092" y="274638"/>
            <a:ext cx="10945654" cy="1143000"/>
          </a:xfrm>
        </p:spPr>
        <p:txBody>
          <a:bodyPr anchor="ctr">
            <a:normAutofit/>
          </a:bodyPr>
          <a:lstStyle/>
          <a:p>
            <a:r>
              <a:rPr lang="en-US"/>
              <a:t>Interim work: Work Groups &amp; Studies</a:t>
            </a:r>
          </a:p>
        </p:txBody>
      </p:sp>
      <p:sp>
        <p:nvSpPr>
          <p:cNvPr id="4" name="Slide Number Placeholder 3">
            <a:extLst>
              <a:ext uri="{FF2B5EF4-FFF2-40B4-BE49-F238E27FC236}">
                <a16:creationId xmlns:a16="http://schemas.microsoft.com/office/drawing/2014/main" id="{5AAB5DCF-8C55-0D67-08E9-70C83CC0D359}"/>
              </a:ext>
            </a:extLst>
          </p:cNvPr>
          <p:cNvSpPr>
            <a:spLocks noGrp="1"/>
          </p:cNvSpPr>
          <p:nvPr>
            <p:ph type="sldNum" sz="quarter" idx="12"/>
          </p:nvPr>
        </p:nvSpPr>
        <p:spPr>
          <a:xfrm>
            <a:off x="10866680" y="6476363"/>
            <a:ext cx="607263" cy="365125"/>
          </a:xfrm>
        </p:spPr>
        <p:txBody>
          <a:bodyPr anchor="ctr">
            <a:normAutofit/>
          </a:bodyPr>
          <a:lstStyle/>
          <a:p>
            <a:pPr>
              <a:spcAft>
                <a:spcPts val="600"/>
              </a:spcAft>
            </a:pPr>
            <a:fld id="{4FB8B553-6FDF-CD4C-81D7-86AB780CE962}" type="slidenum">
              <a:rPr lang="en-US" smtClean="0"/>
              <a:pPr>
                <a:spcAft>
                  <a:spcPts val="600"/>
                </a:spcAft>
              </a:pPr>
              <a:t>24</a:t>
            </a:fld>
            <a:endParaRPr lang="en-US"/>
          </a:p>
        </p:txBody>
      </p:sp>
      <p:sp>
        <p:nvSpPr>
          <p:cNvPr id="11" name="Text Placeholder 4">
            <a:extLst>
              <a:ext uri="{FF2B5EF4-FFF2-40B4-BE49-F238E27FC236}">
                <a16:creationId xmlns:a16="http://schemas.microsoft.com/office/drawing/2014/main" id="{34092346-D24B-C2D1-E1FC-6EE92F29371D}"/>
              </a:ext>
            </a:extLst>
          </p:cNvPr>
          <p:cNvSpPr>
            <a:spLocks noGrp="1"/>
          </p:cNvSpPr>
          <p:nvPr>
            <p:ph type="body" sz="quarter" idx="13"/>
          </p:nvPr>
        </p:nvSpPr>
        <p:spPr>
          <a:xfrm>
            <a:off x="608093" y="6360465"/>
            <a:ext cx="7132411" cy="481661"/>
          </a:xfrm>
        </p:spPr>
        <p:txBody>
          <a:bodyPr/>
          <a:lstStyle/>
          <a:p>
            <a:endParaRPr lang="en-US"/>
          </a:p>
        </p:txBody>
      </p:sp>
      <p:graphicFrame>
        <p:nvGraphicFramePr>
          <p:cNvPr id="7" name="Content Placeholder 2">
            <a:extLst>
              <a:ext uri="{FF2B5EF4-FFF2-40B4-BE49-F238E27FC236}">
                <a16:creationId xmlns:a16="http://schemas.microsoft.com/office/drawing/2014/main" id="{521C4776-859F-D256-BAC3-807C251669CC}"/>
              </a:ext>
            </a:extLst>
          </p:cNvPr>
          <p:cNvGraphicFramePr>
            <a:graphicFrameLocks noGrp="1"/>
          </p:cNvGraphicFramePr>
          <p:nvPr>
            <p:ph idx="1"/>
            <p:extLst>
              <p:ext uri="{D42A27DB-BD31-4B8C-83A1-F6EECF244321}">
                <p14:modId xmlns:p14="http://schemas.microsoft.com/office/powerpoint/2010/main" val="1594354418"/>
              </p:ext>
            </p:extLst>
          </p:nvPr>
        </p:nvGraphicFramePr>
        <p:xfrm>
          <a:off x="608092" y="1273630"/>
          <a:ext cx="10945654" cy="4832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784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1197-B355-9787-4D36-7C0268C20062}"/>
              </a:ext>
            </a:extLst>
          </p:cNvPr>
          <p:cNvSpPr>
            <a:spLocks noGrp="1"/>
          </p:cNvSpPr>
          <p:nvPr>
            <p:ph type="title"/>
          </p:nvPr>
        </p:nvSpPr>
        <p:spPr>
          <a:xfrm>
            <a:off x="608092" y="-20053"/>
            <a:ext cx="10945654" cy="1143000"/>
          </a:xfrm>
        </p:spPr>
        <p:txBody>
          <a:bodyPr anchor="ctr">
            <a:normAutofit/>
          </a:bodyPr>
          <a:lstStyle/>
          <a:p>
            <a:r>
              <a:rPr lang="en-US"/>
              <a:t>Interim work: Work Groups &amp; Studies</a:t>
            </a:r>
          </a:p>
        </p:txBody>
      </p:sp>
      <p:sp>
        <p:nvSpPr>
          <p:cNvPr id="4" name="Slide Number Placeholder 3">
            <a:extLst>
              <a:ext uri="{FF2B5EF4-FFF2-40B4-BE49-F238E27FC236}">
                <a16:creationId xmlns:a16="http://schemas.microsoft.com/office/drawing/2014/main" id="{5AAB5DCF-8C55-0D67-08E9-70C83CC0D359}"/>
              </a:ext>
            </a:extLst>
          </p:cNvPr>
          <p:cNvSpPr>
            <a:spLocks noGrp="1"/>
          </p:cNvSpPr>
          <p:nvPr>
            <p:ph type="sldNum" sz="quarter" idx="12"/>
          </p:nvPr>
        </p:nvSpPr>
        <p:spPr>
          <a:xfrm>
            <a:off x="10866680" y="6476363"/>
            <a:ext cx="607263" cy="365125"/>
          </a:xfrm>
        </p:spPr>
        <p:txBody>
          <a:bodyPr anchor="ctr">
            <a:normAutofit/>
          </a:bodyPr>
          <a:lstStyle/>
          <a:p>
            <a:pPr>
              <a:spcAft>
                <a:spcPts val="600"/>
              </a:spcAft>
            </a:pPr>
            <a:fld id="{4FB8B553-6FDF-CD4C-81D7-86AB780CE962}" type="slidenum">
              <a:rPr lang="en-US" smtClean="0"/>
              <a:pPr>
                <a:spcAft>
                  <a:spcPts val="600"/>
                </a:spcAft>
              </a:pPr>
              <a:t>25</a:t>
            </a:fld>
            <a:endParaRPr lang="en-US"/>
          </a:p>
        </p:txBody>
      </p:sp>
      <p:sp>
        <p:nvSpPr>
          <p:cNvPr id="11" name="Text Placeholder 4">
            <a:extLst>
              <a:ext uri="{FF2B5EF4-FFF2-40B4-BE49-F238E27FC236}">
                <a16:creationId xmlns:a16="http://schemas.microsoft.com/office/drawing/2014/main" id="{34092346-D24B-C2D1-E1FC-6EE92F29371D}"/>
              </a:ext>
            </a:extLst>
          </p:cNvPr>
          <p:cNvSpPr>
            <a:spLocks noGrp="1"/>
          </p:cNvSpPr>
          <p:nvPr>
            <p:ph type="body" sz="quarter" idx="13"/>
          </p:nvPr>
        </p:nvSpPr>
        <p:spPr>
          <a:xfrm>
            <a:off x="608093" y="6360465"/>
            <a:ext cx="7132411" cy="481661"/>
          </a:xfrm>
        </p:spPr>
        <p:txBody>
          <a:bodyPr/>
          <a:lstStyle/>
          <a:p>
            <a:endParaRPr lang="en-US"/>
          </a:p>
        </p:txBody>
      </p:sp>
      <p:graphicFrame>
        <p:nvGraphicFramePr>
          <p:cNvPr id="7" name="Content Placeholder 2">
            <a:extLst>
              <a:ext uri="{FF2B5EF4-FFF2-40B4-BE49-F238E27FC236}">
                <a16:creationId xmlns:a16="http://schemas.microsoft.com/office/drawing/2014/main" id="{521C4776-859F-D256-BAC3-807C251669CC}"/>
              </a:ext>
            </a:extLst>
          </p:cNvPr>
          <p:cNvGraphicFramePr>
            <a:graphicFrameLocks noGrp="1"/>
          </p:cNvGraphicFramePr>
          <p:nvPr>
            <p:ph idx="1"/>
            <p:extLst>
              <p:ext uri="{D42A27DB-BD31-4B8C-83A1-F6EECF244321}">
                <p14:modId xmlns:p14="http://schemas.microsoft.com/office/powerpoint/2010/main" val="2876623479"/>
              </p:ext>
            </p:extLst>
          </p:nvPr>
        </p:nvGraphicFramePr>
        <p:xfrm>
          <a:off x="608092" y="1122947"/>
          <a:ext cx="10945654" cy="5237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1031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6E8F2D-DACA-4D20-BB27-2FC0F631D41C}"/>
              </a:ext>
            </a:extLst>
          </p:cNvPr>
          <p:cNvSpPr>
            <a:spLocks noGrp="1"/>
          </p:cNvSpPr>
          <p:nvPr>
            <p:ph type="title"/>
          </p:nvPr>
        </p:nvSpPr>
        <p:spPr>
          <a:xfrm>
            <a:off x="608091" y="130646"/>
            <a:ext cx="10945654" cy="1143000"/>
          </a:xfrm>
        </p:spPr>
        <p:txBody>
          <a:bodyPr>
            <a:normAutofit/>
          </a:bodyPr>
          <a:lstStyle/>
          <a:p>
            <a:r>
              <a:rPr lang="en-US"/>
              <a:t>Interim work: MHA-led efforts</a:t>
            </a:r>
          </a:p>
        </p:txBody>
      </p:sp>
      <p:sp>
        <p:nvSpPr>
          <p:cNvPr id="4" name="Slide Number Placeholder 3">
            <a:extLst>
              <a:ext uri="{FF2B5EF4-FFF2-40B4-BE49-F238E27FC236}">
                <a16:creationId xmlns:a16="http://schemas.microsoft.com/office/drawing/2014/main" id="{748158A5-B14F-44B8-9CAB-AE148A0B7BA9}"/>
              </a:ext>
            </a:extLst>
          </p:cNvPr>
          <p:cNvSpPr>
            <a:spLocks noGrp="1"/>
          </p:cNvSpPr>
          <p:nvPr>
            <p:ph type="sldNum" sz="quarter" idx="12"/>
          </p:nvPr>
        </p:nvSpPr>
        <p:spPr/>
        <p:txBody>
          <a:bodyPr/>
          <a:lstStyle/>
          <a:p>
            <a:fld id="{4FB8B553-6FDF-CD4C-81D7-86AB780CE962}" type="slidenum">
              <a:rPr lang="en-US" smtClean="0"/>
              <a:pPr/>
              <a:t>26</a:t>
            </a:fld>
            <a:endParaRPr lang="en-US"/>
          </a:p>
        </p:txBody>
      </p:sp>
      <p:graphicFrame>
        <p:nvGraphicFramePr>
          <p:cNvPr id="12" name="Content Placeholder 11">
            <a:extLst>
              <a:ext uri="{FF2B5EF4-FFF2-40B4-BE49-F238E27FC236}">
                <a16:creationId xmlns:a16="http://schemas.microsoft.com/office/drawing/2014/main" id="{4A46C154-2C49-47AC-8A43-392500B572D2}"/>
              </a:ext>
            </a:extLst>
          </p:cNvPr>
          <p:cNvGraphicFramePr>
            <a:graphicFrameLocks noGrp="1"/>
          </p:cNvGraphicFramePr>
          <p:nvPr>
            <p:ph idx="1"/>
            <p:extLst>
              <p:ext uri="{D42A27DB-BD31-4B8C-83A1-F6EECF244321}">
                <p14:modId xmlns:p14="http://schemas.microsoft.com/office/powerpoint/2010/main" val="3830540430"/>
              </p:ext>
            </p:extLst>
          </p:nvPr>
        </p:nvGraphicFramePr>
        <p:xfrm>
          <a:off x="608092" y="1273646"/>
          <a:ext cx="10945654" cy="483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2113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0E62F-D65B-4360-BF75-6C5B357C7552}"/>
              </a:ext>
            </a:extLst>
          </p:cNvPr>
          <p:cNvSpPr>
            <a:spLocks noGrp="1"/>
          </p:cNvSpPr>
          <p:nvPr>
            <p:ph type="title"/>
          </p:nvPr>
        </p:nvSpPr>
        <p:spPr>
          <a:xfrm>
            <a:off x="608093" y="158741"/>
            <a:ext cx="10945654" cy="1143000"/>
          </a:xfrm>
        </p:spPr>
        <p:txBody>
          <a:bodyPr>
            <a:normAutofit/>
          </a:bodyPr>
          <a:lstStyle/>
          <a:p>
            <a:r>
              <a:rPr lang="en-US"/>
              <a:t>Interim work: State Agency-led work</a:t>
            </a:r>
          </a:p>
        </p:txBody>
      </p:sp>
      <p:sp>
        <p:nvSpPr>
          <p:cNvPr id="4" name="Slide Number Placeholder 3">
            <a:extLst>
              <a:ext uri="{FF2B5EF4-FFF2-40B4-BE49-F238E27FC236}">
                <a16:creationId xmlns:a16="http://schemas.microsoft.com/office/drawing/2014/main" id="{4C86DF9E-B339-4AC2-B624-5F48C1EEC0DF}"/>
              </a:ext>
            </a:extLst>
          </p:cNvPr>
          <p:cNvSpPr>
            <a:spLocks noGrp="1"/>
          </p:cNvSpPr>
          <p:nvPr>
            <p:ph type="sldNum" sz="quarter" idx="12"/>
          </p:nvPr>
        </p:nvSpPr>
        <p:spPr/>
        <p:txBody>
          <a:bodyPr/>
          <a:lstStyle/>
          <a:p>
            <a:fld id="{4FB8B553-6FDF-CD4C-81D7-86AB780CE962}" type="slidenum">
              <a:rPr lang="en-US" smtClean="0"/>
              <a:pPr/>
              <a:t>27</a:t>
            </a:fld>
            <a:endParaRPr lang="en-US"/>
          </a:p>
        </p:txBody>
      </p:sp>
      <p:sp>
        <p:nvSpPr>
          <p:cNvPr id="10" name="Text Placeholder 9">
            <a:extLst>
              <a:ext uri="{FF2B5EF4-FFF2-40B4-BE49-F238E27FC236}">
                <a16:creationId xmlns:a16="http://schemas.microsoft.com/office/drawing/2014/main" id="{7797DF3C-AEFB-4002-BF1C-644F7DCB2A58}"/>
              </a:ext>
            </a:extLst>
          </p:cNvPr>
          <p:cNvSpPr>
            <a:spLocks noGrp="1"/>
          </p:cNvSpPr>
          <p:nvPr>
            <p:ph type="body" sz="quarter" idx="13"/>
          </p:nvPr>
        </p:nvSpPr>
        <p:spPr/>
        <p:txBody>
          <a:bodyPr/>
          <a:lstStyle/>
          <a:p>
            <a:endParaRPr lang="en-US"/>
          </a:p>
        </p:txBody>
      </p:sp>
      <p:graphicFrame>
        <p:nvGraphicFramePr>
          <p:cNvPr id="7" name="Content Placeholder 6">
            <a:extLst>
              <a:ext uri="{FF2B5EF4-FFF2-40B4-BE49-F238E27FC236}">
                <a16:creationId xmlns:a16="http://schemas.microsoft.com/office/drawing/2014/main" id="{B876F005-1619-46D1-A068-03091ACCFA58}"/>
              </a:ext>
            </a:extLst>
          </p:cNvPr>
          <p:cNvGraphicFramePr>
            <a:graphicFrameLocks noGrp="1"/>
          </p:cNvGraphicFramePr>
          <p:nvPr>
            <p:ph idx="1"/>
            <p:extLst>
              <p:ext uri="{D42A27DB-BD31-4B8C-83A1-F6EECF244321}">
                <p14:modId xmlns:p14="http://schemas.microsoft.com/office/powerpoint/2010/main" val="1816820340"/>
              </p:ext>
            </p:extLst>
          </p:nvPr>
        </p:nvGraphicFramePr>
        <p:xfrm>
          <a:off x="608091" y="1256319"/>
          <a:ext cx="11102127" cy="5254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9927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1D3527-82DE-4F69-95A5-D857932CBBE4}"/>
              </a:ext>
            </a:extLst>
          </p:cNvPr>
          <p:cNvSpPr>
            <a:spLocks noGrp="1"/>
          </p:cNvSpPr>
          <p:nvPr>
            <p:ph type="title"/>
          </p:nvPr>
        </p:nvSpPr>
        <p:spPr>
          <a:xfrm>
            <a:off x="608092" y="139728"/>
            <a:ext cx="10945654" cy="1143000"/>
          </a:xfrm>
        </p:spPr>
        <p:txBody>
          <a:bodyPr>
            <a:normAutofit/>
          </a:bodyPr>
          <a:lstStyle/>
          <a:p>
            <a:r>
              <a:rPr lang="en-US" dirty="0"/>
              <a:t>more MHA member resources</a:t>
            </a:r>
            <a:endParaRPr lang="en-US" dirty="0">
              <a:highlight>
                <a:srgbClr val="FFFF00"/>
              </a:highlight>
            </a:endParaRPr>
          </a:p>
        </p:txBody>
      </p:sp>
      <p:sp>
        <p:nvSpPr>
          <p:cNvPr id="2" name="Content Placeholder 1">
            <a:extLst>
              <a:ext uri="{FF2B5EF4-FFF2-40B4-BE49-F238E27FC236}">
                <a16:creationId xmlns:a16="http://schemas.microsoft.com/office/drawing/2014/main" id="{759F55A0-7E1E-4B1C-BC89-B687F9DEA1E2}"/>
              </a:ext>
            </a:extLst>
          </p:cNvPr>
          <p:cNvSpPr>
            <a:spLocks noGrp="1"/>
          </p:cNvSpPr>
          <p:nvPr>
            <p:ph idx="1"/>
          </p:nvPr>
        </p:nvSpPr>
        <p:spPr>
          <a:xfrm>
            <a:off x="9212356" y="1360338"/>
            <a:ext cx="2755289" cy="2678303"/>
          </a:xfrm>
        </p:spPr>
        <p:txBody>
          <a:bodyPr>
            <a:normAutofit/>
          </a:bodyPr>
          <a:lstStyle/>
          <a:p>
            <a:pPr>
              <a:buFont typeface="Wingdings" panose="05000000000000000000" pitchFamily="2" charset="2"/>
              <a:buChar char="ü"/>
            </a:pPr>
            <a:r>
              <a:rPr lang="en-US" sz="2400"/>
              <a:t>Sine Die Report</a:t>
            </a:r>
          </a:p>
          <a:p>
            <a:pPr>
              <a:buFont typeface="Wingdings" panose="05000000000000000000" pitchFamily="2" charset="2"/>
              <a:buChar char="ü"/>
            </a:pPr>
            <a:r>
              <a:rPr lang="en-US" sz="2400"/>
              <a:t>Post-Session</a:t>
            </a:r>
            <a:br>
              <a:rPr lang="en-US" sz="2400"/>
            </a:br>
            <a:r>
              <a:rPr lang="en-US" sz="2400"/>
              <a:t>Action Map</a:t>
            </a:r>
          </a:p>
          <a:p>
            <a:pPr>
              <a:buFont typeface="Wingdings" panose="05000000000000000000" pitchFamily="2" charset="2"/>
              <a:buChar char="ü"/>
            </a:pPr>
            <a:r>
              <a:rPr lang="en-US" sz="2400"/>
              <a:t>Bill Summary: </a:t>
            </a:r>
            <a:br>
              <a:rPr lang="en-US" sz="2400"/>
            </a:br>
            <a:r>
              <a:rPr lang="en-US" sz="2400"/>
              <a:t>Key Takeaways</a:t>
            </a:r>
          </a:p>
          <a:p>
            <a:endParaRPr lang="en-US" sz="2400"/>
          </a:p>
        </p:txBody>
      </p:sp>
      <p:sp>
        <p:nvSpPr>
          <p:cNvPr id="3" name="Slide Number Placeholder 2">
            <a:extLst>
              <a:ext uri="{FF2B5EF4-FFF2-40B4-BE49-F238E27FC236}">
                <a16:creationId xmlns:a16="http://schemas.microsoft.com/office/drawing/2014/main" id="{BF464874-92A8-4AD8-A033-8D4439AADE23}"/>
              </a:ext>
            </a:extLst>
          </p:cNvPr>
          <p:cNvSpPr>
            <a:spLocks noGrp="1"/>
          </p:cNvSpPr>
          <p:nvPr>
            <p:ph type="sldNum" sz="quarter" idx="12"/>
          </p:nvPr>
        </p:nvSpPr>
        <p:spPr/>
        <p:txBody>
          <a:bodyPr/>
          <a:lstStyle/>
          <a:p>
            <a:fld id="{4FB8B553-6FDF-CD4C-81D7-86AB780CE962}" type="slidenum">
              <a:rPr lang="en-US" smtClean="0"/>
              <a:pPr/>
              <a:t>28</a:t>
            </a:fld>
            <a:endParaRPr lang="en-US"/>
          </a:p>
        </p:txBody>
      </p:sp>
      <p:sp>
        <p:nvSpPr>
          <p:cNvPr id="9" name="Text Placeholder 8">
            <a:extLst>
              <a:ext uri="{FF2B5EF4-FFF2-40B4-BE49-F238E27FC236}">
                <a16:creationId xmlns:a16="http://schemas.microsoft.com/office/drawing/2014/main" id="{BD8A8CC8-3E4F-49F5-BD57-66CF5F9940A9}"/>
              </a:ext>
            </a:extLst>
          </p:cNvPr>
          <p:cNvSpPr>
            <a:spLocks noGrp="1"/>
          </p:cNvSpPr>
          <p:nvPr>
            <p:ph type="body" sz="quarter" idx="13"/>
          </p:nvPr>
        </p:nvSpPr>
        <p:spPr/>
        <p:txBody>
          <a:bodyPr/>
          <a:lstStyle/>
          <a:p>
            <a:endParaRPr lang="en-US"/>
          </a:p>
        </p:txBody>
      </p:sp>
      <p:sp>
        <p:nvSpPr>
          <p:cNvPr id="4" name="TextBox 3">
            <a:extLst>
              <a:ext uri="{FF2B5EF4-FFF2-40B4-BE49-F238E27FC236}">
                <a16:creationId xmlns:a16="http://schemas.microsoft.com/office/drawing/2014/main" id="{EB454A86-379F-556F-00A0-8C6C99A03FC8}"/>
              </a:ext>
            </a:extLst>
          </p:cNvPr>
          <p:cNvSpPr txBox="1"/>
          <p:nvPr/>
        </p:nvSpPr>
        <p:spPr>
          <a:xfrm>
            <a:off x="1645900" y="5780914"/>
            <a:ext cx="8675518" cy="461665"/>
          </a:xfrm>
          <a:prstGeom prst="rect">
            <a:avLst/>
          </a:prstGeom>
          <a:solidFill>
            <a:srgbClr val="DADBDE"/>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rgbClr val="2359A9"/>
                </a:solidFill>
                <a:latin typeface="Myriad Pro"/>
                <a:cs typeface="Segoe UI"/>
              </a:rPr>
              <a:t>Find Resources at: mhaonline.org/advocacy/state/members</a:t>
            </a:r>
            <a:endParaRPr lang="en-US" sz="2400" dirty="0">
              <a:latin typeface="Myriad Pro"/>
            </a:endParaRPr>
          </a:p>
        </p:txBody>
      </p:sp>
      <p:pic>
        <p:nvPicPr>
          <p:cNvPr id="8" name="Picture 7" descr="A document with text on it&#10;&#10;Description automatically generated">
            <a:extLst>
              <a:ext uri="{FF2B5EF4-FFF2-40B4-BE49-F238E27FC236}">
                <a16:creationId xmlns:a16="http://schemas.microsoft.com/office/drawing/2014/main" id="{BF0EEC01-68C4-A52F-3B24-1777CDB90603}"/>
              </a:ext>
            </a:extLst>
          </p:cNvPr>
          <p:cNvPicPr>
            <a:picLocks noChangeAspect="1"/>
          </p:cNvPicPr>
          <p:nvPr/>
        </p:nvPicPr>
        <p:blipFill>
          <a:blip r:embed="rId2"/>
          <a:stretch>
            <a:fillRect/>
          </a:stretch>
        </p:blipFill>
        <p:spPr>
          <a:xfrm>
            <a:off x="407330" y="1333310"/>
            <a:ext cx="2918143" cy="3752390"/>
          </a:xfrm>
          <a:prstGeom prst="rect">
            <a:avLst/>
          </a:prstGeom>
        </p:spPr>
      </p:pic>
      <p:pic>
        <p:nvPicPr>
          <p:cNvPr id="14" name="Picture 13" descr="A blue and white document with text&#10;&#10;Description automatically generated">
            <a:extLst>
              <a:ext uri="{FF2B5EF4-FFF2-40B4-BE49-F238E27FC236}">
                <a16:creationId xmlns:a16="http://schemas.microsoft.com/office/drawing/2014/main" id="{E8CEE07D-58E0-4F8C-5F9B-F3C460DE8DB8}"/>
              </a:ext>
            </a:extLst>
          </p:cNvPr>
          <p:cNvPicPr>
            <a:picLocks noChangeAspect="1"/>
          </p:cNvPicPr>
          <p:nvPr/>
        </p:nvPicPr>
        <p:blipFill>
          <a:blip r:embed="rId3"/>
          <a:stretch>
            <a:fillRect/>
          </a:stretch>
        </p:blipFill>
        <p:spPr>
          <a:xfrm>
            <a:off x="6366888" y="1400614"/>
            <a:ext cx="2894112" cy="3752390"/>
          </a:xfrm>
          <a:prstGeom prst="rect">
            <a:avLst/>
          </a:prstGeom>
        </p:spPr>
      </p:pic>
      <p:pic>
        <p:nvPicPr>
          <p:cNvPr id="16" name="Picture 15" descr="A close-up of a document&#10;&#10;Description automatically generated">
            <a:extLst>
              <a:ext uri="{FF2B5EF4-FFF2-40B4-BE49-F238E27FC236}">
                <a16:creationId xmlns:a16="http://schemas.microsoft.com/office/drawing/2014/main" id="{32213091-B6F7-17FB-7BDB-9B0EB6653EE6}"/>
              </a:ext>
            </a:extLst>
          </p:cNvPr>
          <p:cNvPicPr>
            <a:picLocks noChangeAspect="1"/>
          </p:cNvPicPr>
          <p:nvPr/>
        </p:nvPicPr>
        <p:blipFill>
          <a:blip r:embed="rId4"/>
          <a:stretch>
            <a:fillRect/>
          </a:stretch>
        </p:blipFill>
        <p:spPr>
          <a:xfrm>
            <a:off x="3276134" y="1282728"/>
            <a:ext cx="3008992" cy="3752390"/>
          </a:xfrm>
          <a:prstGeom prst="rect">
            <a:avLst/>
          </a:prstGeom>
        </p:spPr>
      </p:pic>
    </p:spTree>
    <p:extLst>
      <p:ext uri="{BB962C8B-B14F-4D97-AF65-F5344CB8AC3E}">
        <p14:creationId xmlns:p14="http://schemas.microsoft.com/office/powerpoint/2010/main" val="101450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D066-627A-40D0-AE75-FCE223A4FCDB}"/>
              </a:ext>
            </a:extLst>
          </p:cNvPr>
          <p:cNvSpPr>
            <a:spLocks noGrp="1"/>
          </p:cNvSpPr>
          <p:nvPr>
            <p:ph type="title"/>
          </p:nvPr>
        </p:nvSpPr>
        <p:spPr>
          <a:xfrm>
            <a:off x="608092" y="66897"/>
            <a:ext cx="10945654" cy="1143000"/>
          </a:xfrm>
        </p:spPr>
        <p:txBody>
          <a:bodyPr>
            <a:normAutofit/>
          </a:bodyPr>
          <a:lstStyle/>
          <a:p>
            <a:r>
              <a:rPr lang="en-US"/>
              <a:t>2024 health care Legislative climate</a:t>
            </a:r>
            <a:endParaRPr lang="en-US">
              <a:highlight>
                <a:srgbClr val="FFFF00"/>
              </a:highlight>
            </a:endParaRPr>
          </a:p>
        </p:txBody>
      </p:sp>
      <p:sp>
        <p:nvSpPr>
          <p:cNvPr id="4" name="Slide Number Placeholder 3">
            <a:extLst>
              <a:ext uri="{FF2B5EF4-FFF2-40B4-BE49-F238E27FC236}">
                <a16:creationId xmlns:a16="http://schemas.microsoft.com/office/drawing/2014/main" id="{FD8157BF-4AC9-44D7-A86F-050B68B95E05}"/>
              </a:ext>
            </a:extLst>
          </p:cNvPr>
          <p:cNvSpPr>
            <a:spLocks noGrp="1"/>
          </p:cNvSpPr>
          <p:nvPr>
            <p:ph type="sldNum" sz="quarter" idx="12"/>
          </p:nvPr>
        </p:nvSpPr>
        <p:spPr/>
        <p:txBody>
          <a:bodyPr/>
          <a:lstStyle/>
          <a:p>
            <a:fld id="{4FB8B553-6FDF-CD4C-81D7-86AB780CE962}" type="slidenum">
              <a:rPr lang="en-US" smtClean="0"/>
              <a:pPr/>
              <a:t>3</a:t>
            </a:fld>
            <a:endParaRPr lang="en-US"/>
          </a:p>
        </p:txBody>
      </p:sp>
      <p:sp>
        <p:nvSpPr>
          <p:cNvPr id="6" name="Title 1">
            <a:extLst>
              <a:ext uri="{FF2B5EF4-FFF2-40B4-BE49-F238E27FC236}">
                <a16:creationId xmlns:a16="http://schemas.microsoft.com/office/drawing/2014/main" id="{26639A1F-7B73-41A0-9227-10170D67EE93}"/>
              </a:ext>
            </a:extLst>
          </p:cNvPr>
          <p:cNvSpPr txBox="1">
            <a:spLocks/>
          </p:cNvSpPr>
          <p:nvPr/>
        </p:nvSpPr>
        <p:spPr>
          <a:xfrm>
            <a:off x="608092" y="578224"/>
            <a:ext cx="10945654"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cap="all" baseline="0">
                <a:solidFill>
                  <a:srgbClr val="2359A9"/>
                </a:solidFill>
                <a:latin typeface="Myriad Pro"/>
                <a:ea typeface="+mj-ea"/>
                <a:cs typeface="Myriad Pro"/>
              </a:defRPr>
            </a:lvl1pPr>
          </a:lstStyle>
          <a:p>
            <a:endParaRPr lang="en-US"/>
          </a:p>
        </p:txBody>
      </p:sp>
      <p:sp>
        <p:nvSpPr>
          <p:cNvPr id="7" name="Slide Number Placeholder 3">
            <a:extLst>
              <a:ext uri="{FF2B5EF4-FFF2-40B4-BE49-F238E27FC236}">
                <a16:creationId xmlns:a16="http://schemas.microsoft.com/office/drawing/2014/main" id="{4273EC19-884E-4CE2-9C92-68C7709C9EEF}"/>
              </a:ext>
            </a:extLst>
          </p:cNvPr>
          <p:cNvSpPr txBox="1">
            <a:spLocks/>
          </p:cNvSpPr>
          <p:nvPr/>
        </p:nvSpPr>
        <p:spPr>
          <a:xfrm>
            <a:off x="10866680" y="6476363"/>
            <a:ext cx="6072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pic>
        <p:nvPicPr>
          <p:cNvPr id="3" name="Picture 2">
            <a:extLst>
              <a:ext uri="{FF2B5EF4-FFF2-40B4-BE49-F238E27FC236}">
                <a16:creationId xmlns:a16="http://schemas.microsoft.com/office/drawing/2014/main" id="{1B0F95FA-D33F-D0C2-4ECC-B259D41772D1}"/>
              </a:ext>
            </a:extLst>
          </p:cNvPr>
          <p:cNvPicPr>
            <a:picLocks noChangeAspect="1"/>
          </p:cNvPicPr>
          <p:nvPr/>
        </p:nvPicPr>
        <p:blipFill>
          <a:blip r:embed="rId2"/>
          <a:stretch>
            <a:fillRect/>
          </a:stretch>
        </p:blipFill>
        <p:spPr>
          <a:xfrm>
            <a:off x="2774169" y="3860477"/>
            <a:ext cx="2523232" cy="2901917"/>
          </a:xfrm>
          <a:prstGeom prst="rect">
            <a:avLst/>
          </a:prstGeom>
        </p:spPr>
      </p:pic>
      <p:pic>
        <p:nvPicPr>
          <p:cNvPr id="27" name="Picture 26">
            <a:extLst>
              <a:ext uri="{FF2B5EF4-FFF2-40B4-BE49-F238E27FC236}">
                <a16:creationId xmlns:a16="http://schemas.microsoft.com/office/drawing/2014/main" id="{5EE884DA-FB5A-2385-0EDA-74A6C66528C6}"/>
              </a:ext>
            </a:extLst>
          </p:cNvPr>
          <p:cNvPicPr>
            <a:picLocks noChangeAspect="1"/>
          </p:cNvPicPr>
          <p:nvPr/>
        </p:nvPicPr>
        <p:blipFill>
          <a:blip r:embed="rId3"/>
          <a:stretch>
            <a:fillRect/>
          </a:stretch>
        </p:blipFill>
        <p:spPr>
          <a:xfrm>
            <a:off x="5165797" y="3598733"/>
            <a:ext cx="2018196" cy="1621998"/>
          </a:xfrm>
          <a:prstGeom prst="rect">
            <a:avLst/>
          </a:prstGeom>
        </p:spPr>
      </p:pic>
      <p:pic>
        <p:nvPicPr>
          <p:cNvPr id="9" name="Picture 8">
            <a:extLst>
              <a:ext uri="{FF2B5EF4-FFF2-40B4-BE49-F238E27FC236}">
                <a16:creationId xmlns:a16="http://schemas.microsoft.com/office/drawing/2014/main" id="{AA44023E-E92D-1815-3575-A6665084D80B}"/>
              </a:ext>
            </a:extLst>
          </p:cNvPr>
          <p:cNvPicPr>
            <a:picLocks noChangeAspect="1"/>
          </p:cNvPicPr>
          <p:nvPr/>
        </p:nvPicPr>
        <p:blipFill>
          <a:blip r:embed="rId4"/>
          <a:stretch>
            <a:fillRect/>
          </a:stretch>
        </p:blipFill>
        <p:spPr>
          <a:xfrm>
            <a:off x="7225027" y="927526"/>
            <a:ext cx="2154322" cy="2373035"/>
          </a:xfrm>
          <a:prstGeom prst="rect">
            <a:avLst/>
          </a:prstGeom>
        </p:spPr>
      </p:pic>
      <p:pic>
        <p:nvPicPr>
          <p:cNvPr id="19" name="Picture 18">
            <a:extLst>
              <a:ext uri="{FF2B5EF4-FFF2-40B4-BE49-F238E27FC236}">
                <a16:creationId xmlns:a16="http://schemas.microsoft.com/office/drawing/2014/main" id="{C3A09784-3107-77DF-310F-72660CF2BB31}"/>
              </a:ext>
            </a:extLst>
          </p:cNvPr>
          <p:cNvPicPr>
            <a:picLocks noChangeAspect="1"/>
          </p:cNvPicPr>
          <p:nvPr/>
        </p:nvPicPr>
        <p:blipFill>
          <a:blip r:embed="rId5"/>
          <a:stretch>
            <a:fillRect/>
          </a:stretch>
        </p:blipFill>
        <p:spPr>
          <a:xfrm>
            <a:off x="8760011" y="2362995"/>
            <a:ext cx="3130255" cy="2780404"/>
          </a:xfrm>
          <a:prstGeom prst="rect">
            <a:avLst/>
          </a:prstGeom>
        </p:spPr>
      </p:pic>
      <p:pic>
        <p:nvPicPr>
          <p:cNvPr id="31" name="Picture 30">
            <a:extLst>
              <a:ext uri="{FF2B5EF4-FFF2-40B4-BE49-F238E27FC236}">
                <a16:creationId xmlns:a16="http://schemas.microsoft.com/office/drawing/2014/main" id="{1D0E4FE3-3C1B-AFFC-6BCB-90DDFC7D4DEB}"/>
              </a:ext>
            </a:extLst>
          </p:cNvPr>
          <p:cNvPicPr>
            <a:picLocks noChangeAspect="1"/>
          </p:cNvPicPr>
          <p:nvPr/>
        </p:nvPicPr>
        <p:blipFill rotWithShape="1">
          <a:blip r:embed="rId6"/>
          <a:srcRect b="61942"/>
          <a:stretch/>
        </p:blipFill>
        <p:spPr>
          <a:xfrm>
            <a:off x="5490530" y="5307969"/>
            <a:ext cx="2019632" cy="911474"/>
          </a:xfrm>
          <a:prstGeom prst="rect">
            <a:avLst/>
          </a:prstGeom>
        </p:spPr>
      </p:pic>
      <p:pic>
        <p:nvPicPr>
          <p:cNvPr id="30" name="Picture 29">
            <a:extLst>
              <a:ext uri="{FF2B5EF4-FFF2-40B4-BE49-F238E27FC236}">
                <a16:creationId xmlns:a16="http://schemas.microsoft.com/office/drawing/2014/main" id="{66AA4729-D420-52BB-04C9-4567B79614D2}"/>
              </a:ext>
            </a:extLst>
          </p:cNvPr>
          <p:cNvPicPr>
            <a:picLocks noChangeAspect="1"/>
          </p:cNvPicPr>
          <p:nvPr/>
        </p:nvPicPr>
        <p:blipFill>
          <a:blip r:embed="rId7"/>
          <a:stretch>
            <a:fillRect/>
          </a:stretch>
        </p:blipFill>
        <p:spPr>
          <a:xfrm>
            <a:off x="4655693" y="950969"/>
            <a:ext cx="2521984" cy="2581691"/>
          </a:xfrm>
          <a:prstGeom prst="rect">
            <a:avLst/>
          </a:prstGeom>
        </p:spPr>
      </p:pic>
      <p:pic>
        <p:nvPicPr>
          <p:cNvPr id="32" name="Picture 31">
            <a:extLst>
              <a:ext uri="{FF2B5EF4-FFF2-40B4-BE49-F238E27FC236}">
                <a16:creationId xmlns:a16="http://schemas.microsoft.com/office/drawing/2014/main" id="{77B06173-AEB2-A5D1-F668-A57A361A8ED7}"/>
              </a:ext>
            </a:extLst>
          </p:cNvPr>
          <p:cNvPicPr>
            <a:picLocks noChangeAspect="1"/>
          </p:cNvPicPr>
          <p:nvPr/>
        </p:nvPicPr>
        <p:blipFill>
          <a:blip r:embed="rId8"/>
          <a:stretch>
            <a:fillRect/>
          </a:stretch>
        </p:blipFill>
        <p:spPr>
          <a:xfrm>
            <a:off x="2755635" y="1523888"/>
            <a:ext cx="2181178" cy="2162112"/>
          </a:xfrm>
          <a:prstGeom prst="rect">
            <a:avLst/>
          </a:prstGeom>
        </p:spPr>
      </p:pic>
      <p:pic>
        <p:nvPicPr>
          <p:cNvPr id="34" name="Picture 33">
            <a:extLst>
              <a:ext uri="{FF2B5EF4-FFF2-40B4-BE49-F238E27FC236}">
                <a16:creationId xmlns:a16="http://schemas.microsoft.com/office/drawing/2014/main" id="{13A31AFC-C0A4-3F8F-21F0-22EE44799F49}"/>
              </a:ext>
            </a:extLst>
          </p:cNvPr>
          <p:cNvPicPr>
            <a:picLocks noChangeAspect="1"/>
          </p:cNvPicPr>
          <p:nvPr/>
        </p:nvPicPr>
        <p:blipFill>
          <a:blip r:embed="rId9"/>
          <a:stretch>
            <a:fillRect/>
          </a:stretch>
        </p:blipFill>
        <p:spPr>
          <a:xfrm>
            <a:off x="269341" y="3983727"/>
            <a:ext cx="2001590" cy="2341199"/>
          </a:xfrm>
          <a:prstGeom prst="rect">
            <a:avLst/>
          </a:prstGeom>
        </p:spPr>
      </p:pic>
      <p:pic>
        <p:nvPicPr>
          <p:cNvPr id="35" name="Picture 34">
            <a:extLst>
              <a:ext uri="{FF2B5EF4-FFF2-40B4-BE49-F238E27FC236}">
                <a16:creationId xmlns:a16="http://schemas.microsoft.com/office/drawing/2014/main" id="{62E0032D-2D83-EC89-5D47-6E954F28B3E7}"/>
              </a:ext>
            </a:extLst>
          </p:cNvPr>
          <p:cNvPicPr>
            <a:picLocks noChangeAspect="1"/>
          </p:cNvPicPr>
          <p:nvPr/>
        </p:nvPicPr>
        <p:blipFill rotWithShape="1">
          <a:blip r:embed="rId10"/>
          <a:srcRect b="65819"/>
          <a:stretch/>
        </p:blipFill>
        <p:spPr>
          <a:xfrm>
            <a:off x="8412533" y="5155590"/>
            <a:ext cx="3079091" cy="944158"/>
          </a:xfrm>
          <a:prstGeom prst="rect">
            <a:avLst/>
          </a:prstGeom>
        </p:spPr>
      </p:pic>
      <p:pic>
        <p:nvPicPr>
          <p:cNvPr id="36" name="Picture 35">
            <a:extLst>
              <a:ext uri="{FF2B5EF4-FFF2-40B4-BE49-F238E27FC236}">
                <a16:creationId xmlns:a16="http://schemas.microsoft.com/office/drawing/2014/main" id="{590103B0-179F-A485-D20F-9AF3079517F5}"/>
              </a:ext>
            </a:extLst>
          </p:cNvPr>
          <p:cNvPicPr>
            <a:picLocks noChangeAspect="1"/>
          </p:cNvPicPr>
          <p:nvPr/>
        </p:nvPicPr>
        <p:blipFill>
          <a:blip r:embed="rId11"/>
          <a:stretch>
            <a:fillRect/>
          </a:stretch>
        </p:blipFill>
        <p:spPr>
          <a:xfrm>
            <a:off x="7177677" y="3738298"/>
            <a:ext cx="2780182" cy="1028486"/>
          </a:xfrm>
          <a:prstGeom prst="rect">
            <a:avLst/>
          </a:prstGeom>
        </p:spPr>
      </p:pic>
      <p:pic>
        <p:nvPicPr>
          <p:cNvPr id="37" name="Picture 36">
            <a:extLst>
              <a:ext uri="{FF2B5EF4-FFF2-40B4-BE49-F238E27FC236}">
                <a16:creationId xmlns:a16="http://schemas.microsoft.com/office/drawing/2014/main" id="{2EACBBBB-2B19-5D02-FEF9-B69D9C31B3A5}"/>
              </a:ext>
            </a:extLst>
          </p:cNvPr>
          <p:cNvPicPr>
            <a:picLocks noChangeAspect="1"/>
          </p:cNvPicPr>
          <p:nvPr/>
        </p:nvPicPr>
        <p:blipFill>
          <a:blip r:embed="rId12"/>
          <a:stretch>
            <a:fillRect/>
          </a:stretch>
        </p:blipFill>
        <p:spPr>
          <a:xfrm>
            <a:off x="9623847" y="1100145"/>
            <a:ext cx="2485665" cy="874044"/>
          </a:xfrm>
          <a:prstGeom prst="rect">
            <a:avLst/>
          </a:prstGeom>
        </p:spPr>
      </p:pic>
      <p:pic>
        <p:nvPicPr>
          <p:cNvPr id="38" name="Picture 37">
            <a:extLst>
              <a:ext uri="{FF2B5EF4-FFF2-40B4-BE49-F238E27FC236}">
                <a16:creationId xmlns:a16="http://schemas.microsoft.com/office/drawing/2014/main" id="{08A09351-B679-9126-68DE-F9E51AE73A57}"/>
              </a:ext>
            </a:extLst>
          </p:cNvPr>
          <p:cNvPicPr>
            <a:picLocks noChangeAspect="1"/>
          </p:cNvPicPr>
          <p:nvPr/>
        </p:nvPicPr>
        <p:blipFill>
          <a:blip r:embed="rId13"/>
          <a:stretch>
            <a:fillRect/>
          </a:stretch>
        </p:blipFill>
        <p:spPr>
          <a:xfrm>
            <a:off x="269264" y="950969"/>
            <a:ext cx="2488590" cy="958826"/>
          </a:xfrm>
          <a:prstGeom prst="rect">
            <a:avLst/>
          </a:prstGeom>
        </p:spPr>
      </p:pic>
      <p:pic>
        <p:nvPicPr>
          <p:cNvPr id="25" name="Picture 24">
            <a:extLst>
              <a:ext uri="{FF2B5EF4-FFF2-40B4-BE49-F238E27FC236}">
                <a16:creationId xmlns:a16="http://schemas.microsoft.com/office/drawing/2014/main" id="{53306BE2-FECD-A5FA-3112-156F350B8D6C}"/>
              </a:ext>
            </a:extLst>
          </p:cNvPr>
          <p:cNvPicPr>
            <a:picLocks noChangeAspect="1"/>
          </p:cNvPicPr>
          <p:nvPr/>
        </p:nvPicPr>
        <p:blipFill>
          <a:blip r:embed="rId14"/>
          <a:stretch>
            <a:fillRect/>
          </a:stretch>
        </p:blipFill>
        <p:spPr>
          <a:xfrm>
            <a:off x="41944" y="2292136"/>
            <a:ext cx="3737880" cy="1568341"/>
          </a:xfrm>
          <a:prstGeom prst="rect">
            <a:avLst/>
          </a:prstGeom>
        </p:spPr>
      </p:pic>
    </p:spTree>
    <p:extLst>
      <p:ext uri="{BB962C8B-B14F-4D97-AF65-F5344CB8AC3E}">
        <p14:creationId xmlns:p14="http://schemas.microsoft.com/office/powerpoint/2010/main" val="1951460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DA0421-C8A7-D217-5B67-8537778585F2}"/>
              </a:ext>
            </a:extLst>
          </p:cNvPr>
          <p:cNvSpPr>
            <a:spLocks noGrp="1"/>
          </p:cNvSpPr>
          <p:nvPr>
            <p:ph type="sldNum" sz="quarter" idx="12"/>
          </p:nvPr>
        </p:nvSpPr>
        <p:spPr>
          <a:xfrm>
            <a:off x="10866680" y="6476363"/>
            <a:ext cx="607263" cy="365125"/>
          </a:xfrm>
        </p:spPr>
        <p:txBody>
          <a:bodyPr anchor="ctr">
            <a:normAutofit/>
          </a:bodyPr>
          <a:lstStyle/>
          <a:p>
            <a:pPr>
              <a:spcAft>
                <a:spcPts val="600"/>
              </a:spcAft>
            </a:pPr>
            <a:fld id="{4FB8B553-6FDF-CD4C-81D7-86AB780CE962}" type="slidenum">
              <a:rPr lang="en-US" smtClean="0"/>
              <a:pPr>
                <a:spcAft>
                  <a:spcPts val="600"/>
                </a:spcAft>
              </a:pPr>
              <a:t>4</a:t>
            </a:fld>
            <a:endParaRPr lang="en-US"/>
          </a:p>
        </p:txBody>
      </p:sp>
      <p:sp>
        <p:nvSpPr>
          <p:cNvPr id="3" name="TextBox 2">
            <a:extLst>
              <a:ext uri="{FF2B5EF4-FFF2-40B4-BE49-F238E27FC236}">
                <a16:creationId xmlns:a16="http://schemas.microsoft.com/office/drawing/2014/main" id="{D67D58BE-1A19-7EDC-0543-B64FF452DD77}"/>
              </a:ext>
            </a:extLst>
          </p:cNvPr>
          <p:cNvSpPr txBox="1"/>
          <p:nvPr/>
        </p:nvSpPr>
        <p:spPr>
          <a:xfrm>
            <a:off x="209550" y="6476363"/>
            <a:ext cx="10657130" cy="338554"/>
          </a:xfrm>
          <a:prstGeom prst="rect">
            <a:avLst/>
          </a:prstGeom>
          <a:noFill/>
        </p:spPr>
        <p:txBody>
          <a:bodyPr wrap="square" lIns="91440" tIns="45720" rIns="91440" bIns="45720" rtlCol="0" anchor="t">
            <a:spAutoFit/>
          </a:bodyPr>
          <a:lstStyle/>
          <a:p>
            <a:pPr algn="l"/>
            <a:r>
              <a:rPr lang="en-US" sz="1600">
                <a:solidFill>
                  <a:srgbClr val="5E5E5E"/>
                </a:solidFill>
                <a:latin typeface="Myriad Pro"/>
              </a:rPr>
              <a:t>*Bills enacted as of May 10, 2024</a:t>
            </a:r>
          </a:p>
        </p:txBody>
      </p:sp>
      <p:pic>
        <p:nvPicPr>
          <p:cNvPr id="2" name="Picture 1">
            <a:extLst>
              <a:ext uri="{FF2B5EF4-FFF2-40B4-BE49-F238E27FC236}">
                <a16:creationId xmlns:a16="http://schemas.microsoft.com/office/drawing/2014/main" id="{E9867F72-843A-079F-2F8B-49C1D9340F23}"/>
              </a:ext>
            </a:extLst>
          </p:cNvPr>
          <p:cNvPicPr>
            <a:picLocks noChangeAspect="1"/>
          </p:cNvPicPr>
          <p:nvPr/>
        </p:nvPicPr>
        <p:blipFill>
          <a:blip r:embed="rId3"/>
          <a:stretch>
            <a:fillRect/>
          </a:stretch>
        </p:blipFill>
        <p:spPr>
          <a:xfrm>
            <a:off x="2237826" y="265375"/>
            <a:ext cx="8032302" cy="6011185"/>
          </a:xfrm>
          <a:prstGeom prst="rect">
            <a:avLst/>
          </a:prstGeom>
        </p:spPr>
      </p:pic>
    </p:spTree>
    <p:extLst>
      <p:ext uri="{BB962C8B-B14F-4D97-AF65-F5344CB8AC3E}">
        <p14:creationId xmlns:p14="http://schemas.microsoft.com/office/powerpoint/2010/main" val="315631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B3D5A-86FD-3323-C097-EBCD20F2D9E9}"/>
              </a:ext>
            </a:extLst>
          </p:cNvPr>
          <p:cNvSpPr>
            <a:spLocks noGrp="1"/>
          </p:cNvSpPr>
          <p:nvPr>
            <p:ph type="title"/>
          </p:nvPr>
        </p:nvSpPr>
        <p:spPr>
          <a:xfrm>
            <a:off x="608093" y="180254"/>
            <a:ext cx="10945654" cy="1143000"/>
          </a:xfrm>
        </p:spPr>
        <p:txBody>
          <a:bodyPr>
            <a:normAutofit/>
          </a:bodyPr>
          <a:lstStyle/>
          <a:p>
            <a:r>
              <a:rPr lang="en-US"/>
              <a:t>MHA 2024 legislative agenda</a:t>
            </a:r>
          </a:p>
        </p:txBody>
      </p:sp>
      <p:sp>
        <p:nvSpPr>
          <p:cNvPr id="4" name="Slide Number Placeholder 3">
            <a:extLst>
              <a:ext uri="{FF2B5EF4-FFF2-40B4-BE49-F238E27FC236}">
                <a16:creationId xmlns:a16="http://schemas.microsoft.com/office/drawing/2014/main" id="{39BF888E-5127-D757-067F-875759735D7D}"/>
              </a:ext>
            </a:extLst>
          </p:cNvPr>
          <p:cNvSpPr>
            <a:spLocks noGrp="1"/>
          </p:cNvSpPr>
          <p:nvPr>
            <p:ph type="sldNum" sz="quarter" idx="12"/>
          </p:nvPr>
        </p:nvSpPr>
        <p:spPr/>
        <p:txBody>
          <a:bodyPr/>
          <a:lstStyle/>
          <a:p>
            <a:fld id="{4FB8B553-6FDF-CD4C-81D7-86AB780CE962}" type="slidenum">
              <a:rPr lang="en-US" smtClean="0"/>
              <a:pPr/>
              <a:t>5</a:t>
            </a:fld>
            <a:endParaRPr lang="en-US"/>
          </a:p>
        </p:txBody>
      </p:sp>
      <p:graphicFrame>
        <p:nvGraphicFramePr>
          <p:cNvPr id="10" name="Content Placeholder 5">
            <a:extLst>
              <a:ext uri="{FF2B5EF4-FFF2-40B4-BE49-F238E27FC236}">
                <a16:creationId xmlns:a16="http://schemas.microsoft.com/office/drawing/2014/main" id="{5D3861CA-9135-654E-84B1-A49E52DA8065}"/>
              </a:ext>
            </a:extLst>
          </p:cNvPr>
          <p:cNvGraphicFramePr>
            <a:graphicFrameLocks noGrp="1"/>
          </p:cNvGraphicFramePr>
          <p:nvPr>
            <p:ph idx="1"/>
            <p:extLst>
              <p:ext uri="{D42A27DB-BD31-4B8C-83A1-F6EECF244321}">
                <p14:modId xmlns:p14="http://schemas.microsoft.com/office/powerpoint/2010/main" val="3632629770"/>
              </p:ext>
            </p:extLst>
          </p:nvPr>
        </p:nvGraphicFramePr>
        <p:xfrm>
          <a:off x="1132764" y="1316778"/>
          <a:ext cx="10036246" cy="4335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100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6C5F1-A03C-47DB-95E2-17275989C90A}"/>
              </a:ext>
            </a:extLst>
          </p:cNvPr>
          <p:cNvSpPr>
            <a:spLocks noGrp="1"/>
          </p:cNvSpPr>
          <p:nvPr>
            <p:ph type="title"/>
          </p:nvPr>
        </p:nvSpPr>
        <p:spPr/>
        <p:txBody>
          <a:bodyPr>
            <a:normAutofit fontScale="90000"/>
          </a:bodyPr>
          <a:lstStyle/>
          <a:p>
            <a:r>
              <a:rPr lang="en-US"/>
              <a:t>Outcomes on hospital field</a:t>
            </a:r>
            <a:br>
              <a:rPr lang="en-US"/>
            </a:br>
            <a:r>
              <a:rPr lang="en-US"/>
              <a:t> priorities &amp; other key issues</a:t>
            </a:r>
          </a:p>
        </p:txBody>
      </p:sp>
      <p:sp>
        <p:nvSpPr>
          <p:cNvPr id="4" name="Slide Number Placeholder 3">
            <a:extLst>
              <a:ext uri="{FF2B5EF4-FFF2-40B4-BE49-F238E27FC236}">
                <a16:creationId xmlns:a16="http://schemas.microsoft.com/office/drawing/2014/main" id="{4035EC76-E4D6-41F1-AD4D-FE6F9E31F405}"/>
              </a:ext>
            </a:extLst>
          </p:cNvPr>
          <p:cNvSpPr>
            <a:spLocks noGrp="1"/>
          </p:cNvSpPr>
          <p:nvPr>
            <p:ph type="sldNum" sz="quarter" idx="12"/>
          </p:nvPr>
        </p:nvSpPr>
        <p:spPr/>
        <p:txBody>
          <a:bodyPr/>
          <a:lstStyle/>
          <a:p>
            <a:fld id="{4FB8B553-6FDF-CD4C-81D7-86AB780CE962}" type="slidenum">
              <a:rPr lang="en-US" smtClean="0"/>
              <a:pPr/>
              <a:t>6</a:t>
            </a:fld>
            <a:endParaRPr lang="en-US"/>
          </a:p>
        </p:txBody>
      </p:sp>
    </p:spTree>
    <p:extLst>
      <p:ext uri="{BB962C8B-B14F-4D97-AF65-F5344CB8AC3E}">
        <p14:creationId xmlns:p14="http://schemas.microsoft.com/office/powerpoint/2010/main" val="3179841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0DB3B-F3D2-4985-9A89-A207F2279855}"/>
              </a:ext>
            </a:extLst>
          </p:cNvPr>
          <p:cNvSpPr>
            <a:spLocks noGrp="1"/>
          </p:cNvSpPr>
          <p:nvPr>
            <p:ph type="title"/>
          </p:nvPr>
        </p:nvSpPr>
        <p:spPr>
          <a:xfrm>
            <a:off x="708645" y="274638"/>
            <a:ext cx="10945654" cy="1143000"/>
          </a:xfrm>
        </p:spPr>
        <p:txBody>
          <a:bodyPr vert="horz" lIns="91440" tIns="45720" rIns="91440" bIns="45720" rtlCol="0" anchor="ctr">
            <a:normAutofit/>
          </a:bodyPr>
          <a:lstStyle/>
          <a:p>
            <a:pPr>
              <a:lnSpc>
                <a:spcPct val="90000"/>
              </a:lnSpc>
            </a:pPr>
            <a:r>
              <a:rPr lang="en-US" sz="3700" kern="1200" cap="all" baseline="0">
                <a:latin typeface="Myriad Pro"/>
                <a:ea typeface="+mj-ea"/>
                <a:cs typeface="Myriad Pro"/>
              </a:rPr>
              <a:t>Significant state Investments in health care </a:t>
            </a:r>
          </a:p>
        </p:txBody>
      </p:sp>
      <p:sp>
        <p:nvSpPr>
          <p:cNvPr id="14" name="TextBox 13">
            <a:extLst>
              <a:ext uri="{FF2B5EF4-FFF2-40B4-BE49-F238E27FC236}">
                <a16:creationId xmlns:a16="http://schemas.microsoft.com/office/drawing/2014/main" id="{8DB950B6-DF30-4780-A67A-1DB2B0F04721}"/>
              </a:ext>
            </a:extLst>
          </p:cNvPr>
          <p:cNvSpPr txBox="1"/>
          <p:nvPr/>
        </p:nvSpPr>
        <p:spPr>
          <a:xfrm>
            <a:off x="437284" y="1710025"/>
            <a:ext cx="3089465" cy="4261969"/>
          </a:xfrm>
          <a:prstGeom prst="rect">
            <a:avLst/>
          </a:prstGeom>
        </p:spPr>
        <p:txBody>
          <a:bodyPr vert="horz" lIns="91440" tIns="45720" rIns="91440" bIns="45720" rtlCol="0" anchor="t">
            <a:noAutofit/>
          </a:bodyPr>
          <a:lstStyle/>
          <a:p>
            <a:pPr algn="ctr">
              <a:spcBef>
                <a:spcPts val="480"/>
              </a:spcBef>
            </a:pPr>
            <a:r>
              <a:rPr lang="en-US" sz="2000" b="1">
                <a:solidFill>
                  <a:schemeClr val="bg2"/>
                </a:solidFill>
                <a:latin typeface="Myriad Pro"/>
              </a:rPr>
              <a:t>Passed legislation to codify the Hospital Bond Program in statute and increase future program funding to $20 million</a:t>
            </a:r>
          </a:p>
          <a:p>
            <a:pPr algn="ctr">
              <a:spcBef>
                <a:spcPts val="480"/>
              </a:spcBef>
            </a:pPr>
            <a:endParaRPr lang="en-US" sz="2000" b="1">
              <a:solidFill>
                <a:schemeClr val="bg2"/>
              </a:solidFill>
              <a:latin typeface="Myriad Pro"/>
            </a:endParaRPr>
          </a:p>
          <a:p>
            <a:pPr algn="ctr">
              <a:spcBef>
                <a:spcPts val="480"/>
              </a:spcBef>
            </a:pPr>
            <a:r>
              <a:rPr lang="en-US" sz="2000" b="1">
                <a:solidFill>
                  <a:schemeClr val="accent3"/>
                </a:solidFill>
                <a:effectLst/>
                <a:latin typeface="+mj-lt"/>
                <a:ea typeface="Times New Roman" panose="02020603050405020304" pitchFamily="18" charset="0"/>
                <a:cs typeface="Times New Roman" panose="02020603050405020304" pitchFamily="18" charset="0"/>
              </a:rPr>
              <a:t>$5M investment for  pediatric cancer research</a:t>
            </a:r>
          </a:p>
          <a:p>
            <a:pPr algn="ctr">
              <a:spcBef>
                <a:spcPts val="480"/>
              </a:spcBef>
            </a:pPr>
            <a:endParaRPr lang="en-US" sz="2000" b="1">
              <a:solidFill>
                <a:schemeClr val="accent3"/>
              </a:solidFill>
              <a:latin typeface="+mj-lt"/>
              <a:ea typeface="Aptos" panose="020B0004020202020204" pitchFamily="34" charset="0"/>
              <a:cs typeface="Times New Roman" panose="02020603050405020304" pitchFamily="18" charset="0"/>
            </a:endParaRPr>
          </a:p>
          <a:p>
            <a:pPr algn="ctr">
              <a:spcBef>
                <a:spcPts val="480"/>
              </a:spcBef>
            </a:pPr>
            <a:r>
              <a:rPr lang="en-US" sz="2000" b="1">
                <a:effectLst/>
                <a:latin typeface="+mj-lt"/>
                <a:ea typeface="Times New Roman" panose="02020603050405020304" pitchFamily="18" charset="0"/>
                <a:cs typeface="Times New Roman" panose="02020603050405020304" pitchFamily="18" charset="0"/>
              </a:rPr>
              <a:t>$1M investment in public workplace violence awareness campaign</a:t>
            </a:r>
            <a:endParaRPr lang="en-US" sz="2000" b="1">
              <a:effectLst/>
              <a:latin typeface="+mj-lt"/>
              <a:ea typeface="Aptos" panose="020B0004020202020204" pitchFamily="34" charset="0"/>
              <a:cs typeface="Times New Roman" panose="02020603050405020304" pitchFamily="18" charset="0"/>
            </a:endParaRPr>
          </a:p>
          <a:p>
            <a:pPr algn="ctr">
              <a:spcBef>
                <a:spcPts val="480"/>
              </a:spcBef>
            </a:pPr>
            <a:endParaRPr lang="en-US" sz="2000" b="1">
              <a:solidFill>
                <a:schemeClr val="accent3"/>
              </a:solidFill>
              <a:effectLst/>
              <a:latin typeface="+mj-lt"/>
              <a:ea typeface="Aptos" panose="020B0004020202020204" pitchFamily="34" charset="0"/>
              <a:cs typeface="Times New Roman" panose="02020603050405020304" pitchFamily="18" charset="0"/>
            </a:endParaRPr>
          </a:p>
          <a:p>
            <a:pPr algn="ctr">
              <a:spcBef>
                <a:spcPts val="480"/>
              </a:spcBef>
            </a:pPr>
            <a:endParaRPr lang="en-US" sz="2000" b="1">
              <a:solidFill>
                <a:schemeClr val="bg2"/>
              </a:solidFill>
            </a:endParaRPr>
          </a:p>
        </p:txBody>
      </p:sp>
      <p:sp>
        <p:nvSpPr>
          <p:cNvPr id="4" name="Slide Number Placeholder 3">
            <a:extLst>
              <a:ext uri="{FF2B5EF4-FFF2-40B4-BE49-F238E27FC236}">
                <a16:creationId xmlns:a16="http://schemas.microsoft.com/office/drawing/2014/main" id="{509F5D18-39F8-4802-BBA3-D8D2BEEF0BAA}"/>
              </a:ext>
            </a:extLst>
          </p:cNvPr>
          <p:cNvSpPr>
            <a:spLocks noGrp="1"/>
          </p:cNvSpPr>
          <p:nvPr>
            <p:ph type="sldNum" sz="quarter" idx="12"/>
          </p:nvPr>
        </p:nvSpPr>
        <p:spPr>
          <a:xfrm>
            <a:off x="10866680" y="6476363"/>
            <a:ext cx="607263" cy="365125"/>
          </a:xfrm>
        </p:spPr>
        <p:txBody>
          <a:bodyPr vert="horz" lIns="91440" tIns="45720" rIns="91440" bIns="45720" rtlCol="0" anchor="ctr">
            <a:normAutofit/>
          </a:bodyPr>
          <a:lstStyle/>
          <a:p>
            <a:pPr>
              <a:spcAft>
                <a:spcPts val="600"/>
              </a:spcAft>
            </a:pPr>
            <a:fld id="{4FB8B553-6FDF-CD4C-81D7-86AB780CE962}" type="slidenum">
              <a:rPr lang="en-US" smtClean="0"/>
              <a:pPr>
                <a:spcAft>
                  <a:spcPts val="600"/>
                </a:spcAft>
              </a:pPr>
              <a:t>7</a:t>
            </a:fld>
            <a:endParaRPr lang="en-US"/>
          </a:p>
        </p:txBody>
      </p:sp>
      <p:sp>
        <p:nvSpPr>
          <p:cNvPr id="140" name="TextBox 139">
            <a:extLst>
              <a:ext uri="{FF2B5EF4-FFF2-40B4-BE49-F238E27FC236}">
                <a16:creationId xmlns:a16="http://schemas.microsoft.com/office/drawing/2014/main" id="{2CECF557-E922-51CB-B5DE-334439BDDF48}"/>
              </a:ext>
            </a:extLst>
          </p:cNvPr>
          <p:cNvSpPr txBox="1"/>
          <p:nvPr/>
        </p:nvSpPr>
        <p:spPr>
          <a:xfrm>
            <a:off x="5140026" y="1125250"/>
            <a:ext cx="537071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rgbClr val="5E5E5E"/>
                </a:solidFill>
                <a:latin typeface="Myriad Pro"/>
              </a:rPr>
              <a:t>Additional MHA Priorities</a:t>
            </a:r>
            <a:endParaRPr lang="en-US"/>
          </a:p>
        </p:txBody>
      </p:sp>
      <p:graphicFrame>
        <p:nvGraphicFramePr>
          <p:cNvPr id="3" name="Content Placeholder 2">
            <a:extLst>
              <a:ext uri="{FF2B5EF4-FFF2-40B4-BE49-F238E27FC236}">
                <a16:creationId xmlns:a16="http://schemas.microsoft.com/office/drawing/2014/main" id="{497378F4-1000-9ADF-96A8-945F7139F6AA}"/>
              </a:ext>
            </a:extLst>
          </p:cNvPr>
          <p:cNvGraphicFramePr>
            <a:graphicFrameLocks/>
          </p:cNvGraphicFramePr>
          <p:nvPr>
            <p:extLst>
              <p:ext uri="{D42A27DB-BD31-4B8C-83A1-F6EECF244321}">
                <p14:modId xmlns:p14="http://schemas.microsoft.com/office/powerpoint/2010/main" val="1207054611"/>
              </p:ext>
            </p:extLst>
          </p:nvPr>
        </p:nvGraphicFramePr>
        <p:xfrm>
          <a:off x="4032209" y="1719312"/>
          <a:ext cx="7586354" cy="4166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8235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1C9D4-4A00-A0CB-C2D3-EC4B1B27867B}"/>
              </a:ext>
            </a:extLst>
          </p:cNvPr>
          <p:cNvSpPr>
            <a:spLocks noGrp="1"/>
          </p:cNvSpPr>
          <p:nvPr>
            <p:ph type="title"/>
          </p:nvPr>
        </p:nvSpPr>
        <p:spPr>
          <a:xfrm>
            <a:off x="608092" y="274638"/>
            <a:ext cx="10945654" cy="1143000"/>
          </a:xfrm>
        </p:spPr>
        <p:txBody>
          <a:bodyPr anchor="ctr">
            <a:normAutofit/>
          </a:bodyPr>
          <a:lstStyle/>
          <a:p>
            <a:r>
              <a:rPr lang="en-US"/>
              <a:t>Additional Budget Highlights</a:t>
            </a:r>
          </a:p>
        </p:txBody>
      </p:sp>
      <p:sp>
        <p:nvSpPr>
          <p:cNvPr id="7" name="Slide Number Placeholder 6">
            <a:extLst>
              <a:ext uri="{FF2B5EF4-FFF2-40B4-BE49-F238E27FC236}">
                <a16:creationId xmlns:a16="http://schemas.microsoft.com/office/drawing/2014/main" id="{D7D35DEC-C967-87E9-7332-15836E5707C1}"/>
              </a:ext>
            </a:extLst>
          </p:cNvPr>
          <p:cNvSpPr>
            <a:spLocks noGrp="1"/>
          </p:cNvSpPr>
          <p:nvPr>
            <p:ph type="sldNum" sz="quarter" idx="12"/>
          </p:nvPr>
        </p:nvSpPr>
        <p:spPr>
          <a:xfrm>
            <a:off x="10919600" y="6476363"/>
            <a:ext cx="607263" cy="365125"/>
          </a:xfrm>
        </p:spPr>
        <p:txBody>
          <a:bodyPr anchor="ctr">
            <a:normAutofit/>
          </a:bodyPr>
          <a:lstStyle/>
          <a:p>
            <a:pPr>
              <a:spcAft>
                <a:spcPts val="600"/>
              </a:spcAft>
            </a:pPr>
            <a:fld id="{4FB8B553-6FDF-CD4C-81D7-86AB780CE962}" type="slidenum">
              <a:rPr lang="en-US" smtClean="0"/>
              <a:pPr>
                <a:spcAft>
                  <a:spcPts val="600"/>
                </a:spcAft>
              </a:pPr>
              <a:t>8</a:t>
            </a:fld>
            <a:endParaRPr lang="en-US"/>
          </a:p>
        </p:txBody>
      </p:sp>
      <p:graphicFrame>
        <p:nvGraphicFramePr>
          <p:cNvPr id="12" name="Content Placeholder 3">
            <a:extLst>
              <a:ext uri="{FF2B5EF4-FFF2-40B4-BE49-F238E27FC236}">
                <a16:creationId xmlns:a16="http://schemas.microsoft.com/office/drawing/2014/main" id="{A27B0DE0-DE56-5CF1-E9BF-997770EDE83D}"/>
              </a:ext>
            </a:extLst>
          </p:cNvPr>
          <p:cNvGraphicFramePr>
            <a:graphicFrameLocks noGrp="1"/>
          </p:cNvGraphicFramePr>
          <p:nvPr>
            <p:ph type="chart" sz="quarter" idx="14"/>
            <p:extLst>
              <p:ext uri="{D42A27DB-BD31-4B8C-83A1-F6EECF244321}">
                <p14:modId xmlns:p14="http://schemas.microsoft.com/office/powerpoint/2010/main" val="3585833428"/>
              </p:ext>
            </p:extLst>
          </p:nvPr>
        </p:nvGraphicFramePr>
        <p:xfrm>
          <a:off x="608092" y="1417638"/>
          <a:ext cx="11088608" cy="4728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472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71D4-A8E9-4EB5-AF8E-E97BA30D8702}"/>
              </a:ext>
            </a:extLst>
          </p:cNvPr>
          <p:cNvSpPr>
            <a:spLocks noGrp="1"/>
          </p:cNvSpPr>
          <p:nvPr>
            <p:ph type="title"/>
          </p:nvPr>
        </p:nvSpPr>
        <p:spPr>
          <a:xfrm>
            <a:off x="608092" y="84495"/>
            <a:ext cx="10945654" cy="1140172"/>
          </a:xfrm>
        </p:spPr>
        <p:txBody>
          <a:bodyPr>
            <a:normAutofit/>
          </a:bodyPr>
          <a:lstStyle/>
          <a:p>
            <a:r>
              <a:rPr lang="en-US"/>
              <a:t> Workforce Priorities Advanced</a:t>
            </a:r>
          </a:p>
        </p:txBody>
      </p:sp>
      <p:sp>
        <p:nvSpPr>
          <p:cNvPr id="4" name="Slide Number Placeholder 3">
            <a:extLst>
              <a:ext uri="{FF2B5EF4-FFF2-40B4-BE49-F238E27FC236}">
                <a16:creationId xmlns:a16="http://schemas.microsoft.com/office/drawing/2014/main" id="{1DAC8095-FC3A-4120-BC9A-66FA35EF83E2}"/>
              </a:ext>
            </a:extLst>
          </p:cNvPr>
          <p:cNvSpPr>
            <a:spLocks noGrp="1"/>
          </p:cNvSpPr>
          <p:nvPr>
            <p:ph type="sldNum" sz="quarter" idx="12"/>
          </p:nvPr>
        </p:nvSpPr>
        <p:spPr/>
        <p:txBody>
          <a:bodyPr/>
          <a:lstStyle/>
          <a:p>
            <a:pPr defTabSz="456057"/>
            <a:fld id="{4FB8B553-6FDF-CD4C-81D7-86AB780CE962}" type="slidenum">
              <a:rPr lang="en-US">
                <a:solidFill>
                  <a:srgbClr val="2359A9"/>
                </a:solidFill>
                <a:latin typeface="Myriad Pro"/>
              </a:rPr>
              <a:pPr defTabSz="456057"/>
              <a:t>9</a:t>
            </a:fld>
            <a:endParaRPr lang="en-US">
              <a:solidFill>
                <a:srgbClr val="2359A9"/>
              </a:solidFill>
              <a:latin typeface="Myriad Pro"/>
            </a:endParaRPr>
          </a:p>
        </p:txBody>
      </p:sp>
      <p:graphicFrame>
        <p:nvGraphicFramePr>
          <p:cNvPr id="5" name="Content Placeholder 4">
            <a:extLst>
              <a:ext uri="{FF2B5EF4-FFF2-40B4-BE49-F238E27FC236}">
                <a16:creationId xmlns:a16="http://schemas.microsoft.com/office/drawing/2014/main" id="{AEF73BBD-EFD1-D406-4EF1-6D698A6D0111}"/>
              </a:ext>
            </a:extLst>
          </p:cNvPr>
          <p:cNvGraphicFramePr>
            <a:graphicFrameLocks noGrp="1"/>
          </p:cNvGraphicFramePr>
          <p:nvPr>
            <p:ph idx="1"/>
          </p:nvPr>
        </p:nvGraphicFramePr>
        <p:xfrm>
          <a:off x="453148" y="1137797"/>
          <a:ext cx="11255542" cy="503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9257595"/>
      </p:ext>
    </p:extLst>
  </p:cSld>
  <p:clrMapOvr>
    <a:masterClrMapping/>
  </p:clrMapOvr>
</p:sld>
</file>

<file path=ppt/theme/theme1.xml><?xml version="1.0" encoding="utf-8"?>
<a:theme xmlns:a="http://schemas.openxmlformats.org/drawingml/2006/main" name="MHA Theme">
  <a:themeElements>
    <a:clrScheme name="Custom 1">
      <a:dk1>
        <a:srgbClr val="2359A9"/>
      </a:dk1>
      <a:lt1>
        <a:sysClr val="window" lastClr="FFFFFF"/>
      </a:lt1>
      <a:dk2>
        <a:srgbClr val="444647"/>
      </a:dk2>
      <a:lt2>
        <a:srgbClr val="54A939"/>
      </a:lt2>
      <a:accent1>
        <a:srgbClr val="2359A9"/>
      </a:accent1>
      <a:accent2>
        <a:srgbClr val="54A939"/>
      </a:accent2>
      <a:accent3>
        <a:srgbClr val="888B8D"/>
      </a:accent3>
      <a:accent4>
        <a:srgbClr val="CCE2F1"/>
      </a:accent4>
      <a:accent5>
        <a:srgbClr val="001B49"/>
      </a:accent5>
      <a:accent6>
        <a:srgbClr val="FFFFFE"/>
      </a:accent6>
      <a:hlink>
        <a:srgbClr val="444647"/>
      </a:hlink>
      <a:folHlink>
        <a:srgbClr val="2359A9"/>
      </a:folHlink>
    </a:clrScheme>
    <a:fontScheme name="Custom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3200" dirty="0" smtClean="0">
            <a:solidFill>
              <a:srgbClr val="5E5E5E"/>
            </a:solidFill>
            <a:latin typeface="Myriad Pro"/>
          </a:defRPr>
        </a:defPPr>
      </a:lstStyle>
    </a:txDef>
  </a:objectDefaults>
  <a:extraClrSchemeLst/>
  <a:extLst>
    <a:ext uri="{05A4C25C-085E-4340-85A3-A5531E510DB2}">
      <thm15:themeFamily xmlns:thm15="http://schemas.microsoft.com/office/thememl/2012/main" name="MHA Template March 31 2020" id="{6C0C657A-D541-4C94-B646-B2E8CCF33ECA}" vid="{7E3460F0-D896-49C4-BD77-61BB40D9C8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Myriad Pro"/>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yriad Pro"/>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Myriad Pro"/>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yriad Pro"/>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40390159DFDA4BB4B8281BD2300A1E" ma:contentTypeVersion="19" ma:contentTypeDescription="Create a new document." ma:contentTypeScope="" ma:versionID="f14b01f3da2ae99eb34035b7fdfd839b">
  <xsd:schema xmlns:xsd="http://www.w3.org/2001/XMLSchema" xmlns:xs="http://www.w3.org/2001/XMLSchema" xmlns:p="http://schemas.microsoft.com/office/2006/metadata/properties" xmlns:ns1="http://schemas.microsoft.com/sharepoint/v3" xmlns:ns2="0c8f5b85-b2e1-4ea3-b679-58e316d6df9e" xmlns:ns3="f2ebf0fa-e4e5-49ad-8dfc-faa57323e538" xmlns:ns4="3897ab8f-4847-4b89-95c3-4eb8a86f2edb" targetNamespace="http://schemas.microsoft.com/office/2006/metadata/properties" ma:root="true" ma:fieldsID="9ec3c8ffb109b3ddb90b67c76287d387" ns1:_="" ns2:_="" ns3:_="" ns4:_="">
    <xsd:import namespace="http://schemas.microsoft.com/sharepoint/v3"/>
    <xsd:import namespace="0c8f5b85-b2e1-4ea3-b679-58e316d6df9e"/>
    <xsd:import namespace="f2ebf0fa-e4e5-49ad-8dfc-faa57323e538"/>
    <xsd:import namespace="3897ab8f-4847-4b89-95c3-4eb8a86f2ed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PublishingStartDate" minOccurs="0"/>
                <xsd:element ref="ns1:PublishingExpirationDate"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c8f5b85-b2e1-4ea3-b679-58e316d6df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b1cd91-c6d9-4598-a6e5-5a758957f17e"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ebf0fa-e4e5-49ad-8dfc-faa57323e5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97ab8f-4847-4b89-95c3-4eb8a86f2edb"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d2b788ae-919b-4852-8831-24d6f30228d6}" ma:internalName="TaxCatchAll" ma:showField="CatchAllData" ma:web="3897ab8f-4847-4b89-95c3-4eb8a86f2e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f2ebf0fa-e4e5-49ad-8dfc-faa57323e538">
      <UserInfo>
        <DisplayName>Raswant, Maansi</DisplayName>
        <AccountId>101</AccountId>
        <AccountType/>
      </UserInfo>
      <UserInfo>
        <DisplayName>Witten, Jennifer</DisplayName>
        <AccountId>25</AccountId>
        <AccountType/>
      </UserInfo>
      <UserInfo>
        <DisplayName>Frazee, Brian</DisplayName>
        <AccountId>78</AccountId>
        <AccountType/>
      </UserInfo>
      <UserInfo>
        <DisplayName>Dorrien, Erin</DisplayName>
        <AccountId>171</AccountId>
        <AccountType/>
      </UserInfo>
      <UserInfo>
        <DisplayName>Stallings, Nicole</DisplayName>
        <AccountId>88</AccountId>
        <AccountType/>
      </UserInfo>
      <UserInfo>
        <DisplayName>Ross, Patricia</DisplayName>
        <AccountId>31</AccountId>
        <AccountType/>
      </UserInfo>
      <UserInfo>
        <DisplayName>Cunningham, Erin</DisplayName>
        <AccountId>311</AccountId>
        <AccountType/>
      </UserInfo>
      <UserInfo>
        <DisplayName>Pham, Hanh</DisplayName>
        <AccountId>489</AccountId>
        <AccountType/>
      </UserInfo>
      <UserInfo>
        <DisplayName>Krienke, Jane</DisplayName>
        <AccountId>35</AccountId>
        <AccountType/>
      </UserInfo>
      <UserInfo>
        <DisplayName>Hsu, Diana-Lynne</DisplayName>
        <AccountId>476</AccountId>
        <AccountType/>
      </UserInfo>
      <UserInfo>
        <DisplayName>Whitaker, Jake</DisplayName>
        <AccountId>9834</AccountId>
        <AccountType/>
      </UserInfo>
      <UserInfo>
        <DisplayName>Pallavi Arora</DisplayName>
        <AccountId>17343</AccountId>
        <AccountType/>
      </UserInfo>
      <UserInfo>
        <DisplayName>Floyd, Brandon</DisplayName>
        <AccountId>1936</AccountId>
        <AccountType/>
      </UserInfo>
      <UserInfo>
        <DisplayName>Fryer, Sharwyn</DisplayName>
        <AccountId>6186</AccountId>
        <AccountType/>
      </UserInfo>
      <UserInfo>
        <DisplayName>Sims, Brian</DisplayName>
        <AccountId>24</AccountId>
        <AccountType/>
      </UserInfo>
      <UserInfo>
        <DisplayName>Pegeen Townsend</DisplayName>
        <AccountId>15995</AccountId>
        <AccountType/>
      </UserInfo>
      <UserInfo>
        <DisplayName>Chen, Steven</DisplayName>
        <AccountId>5466</AccountId>
        <AccountType/>
      </UserInfo>
      <UserInfo>
        <DisplayName>Zukowski, Anne</DisplayName>
        <AccountId>5009</AccountId>
        <AccountType/>
      </UserInfo>
      <UserInfo>
        <DisplayName>Patrickson, Dorothy</DisplayName>
        <AccountId>52</AccountId>
        <AccountType/>
      </UserInfo>
      <UserInfo>
        <DisplayName>McClelland, Meghan</DisplayName>
        <AccountId>86</AccountId>
        <AccountType/>
      </UserInfo>
      <UserInfo>
        <DisplayName>Griffith, Melony G.</DisplayName>
        <AccountId>15410</AccountId>
        <AccountType/>
      </UserInfo>
    </SharedWithUsers>
    <lcf76f155ced4ddcb4097134ff3c332f xmlns="0c8f5b85-b2e1-4ea3-b679-58e316d6df9e">
      <Terms xmlns="http://schemas.microsoft.com/office/infopath/2007/PartnerControls"/>
    </lcf76f155ced4ddcb4097134ff3c332f>
    <TaxCatchAll xmlns="3897ab8f-4847-4b89-95c3-4eb8a86f2edb" xsi:nil="true"/>
  </documentManagement>
</p:properties>
</file>

<file path=customXml/itemProps1.xml><?xml version="1.0" encoding="utf-8"?>
<ds:datastoreItem xmlns:ds="http://schemas.openxmlformats.org/officeDocument/2006/customXml" ds:itemID="{9BFEEAC5-D519-45C5-83D6-2BF8ECACAC21}">
  <ds:schemaRefs>
    <ds:schemaRef ds:uri="0c8f5b85-b2e1-4ea3-b679-58e316d6df9e"/>
    <ds:schemaRef ds:uri="3897ab8f-4847-4b89-95c3-4eb8a86f2edb"/>
    <ds:schemaRef ds:uri="f2ebf0fa-e4e5-49ad-8dfc-faa57323e5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CB4162F-5A78-46D1-ABDE-E598543D7207}">
  <ds:schemaRefs>
    <ds:schemaRef ds:uri="http://schemas.microsoft.com/sharepoint/v3/contenttype/forms"/>
  </ds:schemaRefs>
</ds:datastoreItem>
</file>

<file path=customXml/itemProps3.xml><?xml version="1.0" encoding="utf-8"?>
<ds:datastoreItem xmlns:ds="http://schemas.openxmlformats.org/officeDocument/2006/customXml" ds:itemID="{A02AB676-48CF-4963-9D0A-D170F7F18BFA}">
  <ds:schemaRefs>
    <ds:schemaRef ds:uri="http://schemas.microsoft.com/sharepoint/v3"/>
    <ds:schemaRef ds:uri="http://schemas.microsoft.com/office/infopath/2007/PartnerControls"/>
    <ds:schemaRef ds:uri="http://schemas.microsoft.com/office/2006/documentManagement/types"/>
    <ds:schemaRef ds:uri="3897ab8f-4847-4b89-95c3-4eb8a86f2edb"/>
    <ds:schemaRef ds:uri="0c8f5b85-b2e1-4ea3-b679-58e316d6df9e"/>
    <ds:schemaRef ds:uri="http://purl.org/dc/dcmitype/"/>
    <ds:schemaRef ds:uri="http://schemas.openxmlformats.org/package/2006/metadata/core-properties"/>
    <ds:schemaRef ds:uri="http://purl.org/dc/terms/"/>
    <ds:schemaRef ds:uri="http://schemas.microsoft.com/office/2006/metadata/properties"/>
    <ds:schemaRef ds:uri="f2ebf0fa-e4e5-49ad-8dfc-faa57323e538"/>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2191</Words>
  <Application>Microsoft Office PowerPoint</Application>
  <PresentationFormat>Custom</PresentationFormat>
  <Paragraphs>218</Paragraphs>
  <Slides>28</Slides>
  <Notes>9</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MHA Theme</vt:lpstr>
      <vt:lpstr>2024 general assembly session recap</vt:lpstr>
      <vt:lpstr>2024 SESSION AT A GLANCE</vt:lpstr>
      <vt:lpstr>2024 health care Legislative climate</vt:lpstr>
      <vt:lpstr>PowerPoint Presentation</vt:lpstr>
      <vt:lpstr>MHA 2024 legislative agenda</vt:lpstr>
      <vt:lpstr>Outcomes on hospital field  priorities &amp; other key issues</vt:lpstr>
      <vt:lpstr>Significant state Investments in health care </vt:lpstr>
      <vt:lpstr>Additional Budget Highlights</vt:lpstr>
      <vt:lpstr> Workforce Priorities Advanced</vt:lpstr>
      <vt:lpstr> Workforce Priorities Advanced</vt:lpstr>
      <vt:lpstr>Workforce Priorities Advanced</vt:lpstr>
      <vt:lpstr>Non-compete agreements</vt:lpstr>
      <vt:lpstr>Staffing ratios</vt:lpstr>
      <vt:lpstr>Emergency Department Throughput</vt:lpstr>
      <vt:lpstr> access to care proposals passed</vt:lpstr>
      <vt:lpstr> access to care proposals passed</vt:lpstr>
      <vt:lpstr>Fended off attempts to worsen liability environment</vt:lpstr>
      <vt:lpstr>Successful outcome on challenging issues</vt:lpstr>
      <vt:lpstr>Supported passage of other key bills</vt:lpstr>
      <vt:lpstr>Maternal and Child Health Legislation</vt:lpstr>
      <vt:lpstr>New Hospital operations Requirements</vt:lpstr>
      <vt:lpstr>2024 INTERIM WORK </vt:lpstr>
      <vt:lpstr>Interim work: Work Groups &amp; Studies</vt:lpstr>
      <vt:lpstr>Interim work: Work Groups &amp; Studies</vt:lpstr>
      <vt:lpstr>Interim work: Work Groups &amp; Studies</vt:lpstr>
      <vt:lpstr>Interim work: MHA-led efforts</vt:lpstr>
      <vt:lpstr>Interim work: State Agency-led work</vt:lpstr>
      <vt:lpstr>more MHA member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ADVOCACY UPDATE</dc:title>
  <dc:creator>Cunningham, Erin</dc:creator>
  <cp:lastModifiedBy>Jane Krienke</cp:lastModifiedBy>
  <cp:revision>6</cp:revision>
  <dcterms:created xsi:type="dcterms:W3CDTF">2021-04-23T14:48:55Z</dcterms:created>
  <dcterms:modified xsi:type="dcterms:W3CDTF">2024-05-17T19:50:50Z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0x0101006540390159DFDA4BB4B8281BD2300A1E</vt:lpwstr>
  </property>
  <property fmtid="{D5CDD505-2E9C-101B-9397-08002B2CF9AE}" pid="3" name="MediaServiceImageTags">
    <vt:lpwstr/>
  </property>
</Properties>
</file>