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1178" r:id="rId6"/>
    <p:sldId id="1179" r:id="rId7"/>
    <p:sldId id="1173" r:id="rId8"/>
    <p:sldId id="1186" r:id="rId9"/>
    <p:sldId id="1174" r:id="rId10"/>
    <p:sldId id="259" r:id="rId11"/>
    <p:sldId id="1180" r:id="rId12"/>
    <p:sldId id="1177" r:id="rId13"/>
    <p:sldId id="1184" r:id="rId14"/>
    <p:sldId id="1175" r:id="rId15"/>
    <p:sldId id="1182" r:id="rId16"/>
    <p:sldId id="260" r:id="rId17"/>
    <p:sldId id="1183" r:id="rId18"/>
    <p:sldId id="1176" r:id="rId19"/>
    <p:sldId id="1185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318BCE-F829-450E-82BA-07E28C3ED9EE}">
          <p14:sldIdLst>
            <p14:sldId id="256"/>
            <p14:sldId id="1178"/>
            <p14:sldId id="1179"/>
            <p14:sldId id="1173"/>
            <p14:sldId id="1186"/>
            <p14:sldId id="1174"/>
            <p14:sldId id="259"/>
            <p14:sldId id="1180"/>
            <p14:sldId id="1177"/>
            <p14:sldId id="1184"/>
            <p14:sldId id="1175"/>
            <p14:sldId id="1182"/>
            <p14:sldId id="260"/>
            <p14:sldId id="1183"/>
            <p14:sldId id="1176"/>
            <p14:sldId id="11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00204E-2B15-EE08-1F9A-7967FF16C334}" name="Lori Doyle" initials="LD" userId="S::lori@mdcbh.org::1d9577fc-77fc-425c-8523-70a49ad02b88" providerId="AD"/>
  <p188:author id="{B22EBB61-8CD2-6547-9015-49FFD4E362E5}" name="Nicole Graner" initials="NG" userId="S::nicole@mdcbh.org::bed4d6ac-760c-4755-b3e4-37cb0cb3611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6A1B1-E014-3A85-544C-6AD6B981578A}" v="22" dt="2023-10-17T12:56:42.258"/>
    <p1510:client id="{7374826B-C73A-0692-B564-0C6DDB44EA9F}" v="2" dt="2023-10-17T14:34:02.173"/>
    <p1510:client id="{D8FB47A7-C6DB-4D51-B3C5-A9A0F285441F}" v="509" dt="2023-10-17T14:05:29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i Doyle" userId="1d9577fc-77fc-425c-8523-70a49ad02b88" providerId="ADAL" clId="{8F58881A-ADEC-4D80-AD88-16785A20251F}"/>
    <pc:docChg chg="modSld">
      <pc:chgData name="Lori Doyle" userId="1d9577fc-77fc-425c-8523-70a49ad02b88" providerId="ADAL" clId="{8F58881A-ADEC-4D80-AD88-16785A20251F}" dt="2023-10-17T14:54:31.476" v="4" actId="6549"/>
      <pc:docMkLst>
        <pc:docMk/>
      </pc:docMkLst>
      <pc:sldChg chg="delCm">
        <pc:chgData name="Lori Doyle" userId="1d9577fc-77fc-425c-8523-70a49ad02b88" providerId="ADAL" clId="{8F58881A-ADEC-4D80-AD88-16785A20251F}" dt="2023-10-17T14:35:27.994" v="1"/>
        <pc:sldMkLst>
          <pc:docMk/>
          <pc:sldMk cId="2206428885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ori Doyle" userId="1d9577fc-77fc-425c-8523-70a49ad02b88" providerId="ADAL" clId="{8F58881A-ADEC-4D80-AD88-16785A20251F}" dt="2023-10-17T14:35:27.994" v="1"/>
              <pc2:cmMkLst xmlns:pc2="http://schemas.microsoft.com/office/powerpoint/2019/9/main/command">
                <pc:docMk/>
                <pc:sldMk cId="2206428885" sldId="259"/>
                <pc2:cmMk id="{B7D2B7A6-255B-4DF7-BC58-6AAA0963285E}"/>
              </pc2:cmMkLst>
            </pc226:cmChg>
          </p:ext>
        </pc:extLst>
      </pc:sldChg>
      <pc:sldChg chg="delCm">
        <pc:chgData name="Lori Doyle" userId="1d9577fc-77fc-425c-8523-70a49ad02b88" providerId="ADAL" clId="{8F58881A-ADEC-4D80-AD88-16785A20251F}" dt="2023-10-17T14:35:15.948" v="0"/>
        <pc:sldMkLst>
          <pc:docMk/>
          <pc:sldMk cId="3720205878" sldId="11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ori Doyle" userId="1d9577fc-77fc-425c-8523-70a49ad02b88" providerId="ADAL" clId="{8F58881A-ADEC-4D80-AD88-16785A20251F}" dt="2023-10-17T14:35:15.948" v="0"/>
              <pc2:cmMkLst xmlns:pc2="http://schemas.microsoft.com/office/powerpoint/2019/9/main/command">
                <pc:docMk/>
                <pc:sldMk cId="3720205878" sldId="1174"/>
                <pc2:cmMk id="{183626A8-8C58-4A7E-93E0-5209774D9AB9}"/>
              </pc2:cmMkLst>
            </pc226:cmChg>
          </p:ext>
        </pc:extLst>
      </pc:sldChg>
      <pc:sldChg chg="delCm">
        <pc:chgData name="Lori Doyle" userId="1d9577fc-77fc-425c-8523-70a49ad02b88" providerId="ADAL" clId="{8F58881A-ADEC-4D80-AD88-16785A20251F}" dt="2023-10-17T14:35:42.769" v="2"/>
        <pc:sldMkLst>
          <pc:docMk/>
          <pc:sldMk cId="4136863242" sldId="117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ori Doyle" userId="1d9577fc-77fc-425c-8523-70a49ad02b88" providerId="ADAL" clId="{8F58881A-ADEC-4D80-AD88-16785A20251F}" dt="2023-10-17T14:35:42.769" v="2"/>
              <pc2:cmMkLst xmlns:pc2="http://schemas.microsoft.com/office/powerpoint/2019/9/main/command">
                <pc:docMk/>
                <pc:sldMk cId="4136863242" sldId="1175"/>
                <pc2:cmMk id="{8C72D16E-2A8C-4C6B-A23D-07B9C5849E68}"/>
              </pc2:cmMkLst>
            </pc226:cmChg>
          </p:ext>
        </pc:extLst>
      </pc:sldChg>
      <pc:sldChg chg="modSp mod">
        <pc:chgData name="Lori Doyle" userId="1d9577fc-77fc-425c-8523-70a49ad02b88" providerId="ADAL" clId="{8F58881A-ADEC-4D80-AD88-16785A20251F}" dt="2023-10-17T14:54:31.476" v="4" actId="6549"/>
        <pc:sldMkLst>
          <pc:docMk/>
          <pc:sldMk cId="533600315" sldId="1183"/>
        </pc:sldMkLst>
        <pc:spChg chg="mod">
          <ac:chgData name="Lori Doyle" userId="1d9577fc-77fc-425c-8523-70a49ad02b88" providerId="ADAL" clId="{8F58881A-ADEC-4D80-AD88-16785A20251F}" dt="2023-10-17T14:54:31.476" v="4" actId="6549"/>
          <ac:spMkLst>
            <pc:docMk/>
            <pc:sldMk cId="533600315" sldId="1183"/>
            <ac:spMk id="7" creationId="{6E0306C1-26EC-DD6D-08C9-1CA3AAFF719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FY21</a:t>
            </a:r>
            <a:r>
              <a:rPr lang="en-US" baseline="0"/>
              <a:t> Utilization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Sheet2!$A$22:$A$23</c:f>
              <c:strCache>
                <c:ptCount val="2"/>
                <c:pt idx="0">
                  <c:v>Inpatient and RTC</c:v>
                </c:pt>
                <c:pt idx="1">
                  <c:v>1915(i)</c:v>
                </c:pt>
              </c:strCache>
            </c:strRef>
          </c:cat>
          <c:val>
            <c:numRef>
              <c:f>Sheet2!$B$22:$B$23</c:f>
              <c:numCache>
                <c:formatCode>General</c:formatCode>
                <c:ptCount val="2"/>
                <c:pt idx="0" formatCode="#,##0">
                  <c:v>3099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5-40AC-9297-1FC6BF703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9624480"/>
        <c:axId val="1839624896"/>
      </c:barChart>
      <c:catAx>
        <c:axId val="183962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624896"/>
        <c:crosses val="autoZero"/>
        <c:auto val="1"/>
        <c:lblAlgn val="ctr"/>
        <c:lblOffset val="100"/>
        <c:noMultiLvlLbl val="0"/>
      </c:catAx>
      <c:valAx>
        <c:axId val="183962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624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99693903-A186-4770-8C36-D66D8059B7F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3B6F854A-0148-44CD-B8F5-D4EA9D40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5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9A053-202A-4C28-9C88-9510DA1014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2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1660393-BCB4-4E2D-AFBB-44743F167EC4}"/>
              </a:ext>
            </a:extLst>
          </p:cNvPr>
          <p:cNvSpPr/>
          <p:nvPr userDrawn="1"/>
        </p:nvSpPr>
        <p:spPr>
          <a:xfrm>
            <a:off x="7844" y="2748"/>
            <a:ext cx="12192000" cy="4632003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C0435-F06D-4A71-9F22-0B10AAF9B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920" y="4651990"/>
            <a:ext cx="5306024" cy="134022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63DD13-0F4D-4C5C-B54F-E44C9424B133}"/>
              </a:ext>
            </a:extLst>
          </p:cNvPr>
          <p:cNvSpPr txBox="1"/>
          <p:nvPr userDrawn="1"/>
        </p:nvSpPr>
        <p:spPr>
          <a:xfrm>
            <a:off x="-322730" y="531670"/>
            <a:ext cx="358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818750-3223-4188-BD1E-3582E549470A}"/>
              </a:ext>
            </a:extLst>
          </p:cNvPr>
          <p:cNvSpPr txBox="1"/>
          <p:nvPr userDrawn="1"/>
        </p:nvSpPr>
        <p:spPr>
          <a:xfrm>
            <a:off x="1599079" y="540630"/>
            <a:ext cx="358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98FA00-F687-4BDC-BEDE-D842028E652E}"/>
              </a:ext>
            </a:extLst>
          </p:cNvPr>
          <p:cNvSpPr txBox="1"/>
          <p:nvPr userDrawn="1"/>
        </p:nvSpPr>
        <p:spPr>
          <a:xfrm>
            <a:off x="3520888" y="540630"/>
            <a:ext cx="358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539BD1-C069-4FB6-B730-C3F982DCDE06}"/>
              </a:ext>
            </a:extLst>
          </p:cNvPr>
          <p:cNvSpPr txBox="1"/>
          <p:nvPr userDrawn="1"/>
        </p:nvSpPr>
        <p:spPr>
          <a:xfrm>
            <a:off x="-35861" y="4619068"/>
            <a:ext cx="67414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>
                <a:solidFill>
                  <a:srgbClr val="24307F"/>
                </a:solidFill>
              </a:rPr>
              <a:t>Community Behavioral Health Association of Maryland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2D3DB-97BC-47ED-8491-80DF4CE40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920" y="2114928"/>
            <a:ext cx="5314984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421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8FB9980-3B49-4C0F-B80D-7E27D2E61798}"/>
              </a:ext>
            </a:extLst>
          </p:cNvPr>
          <p:cNvSpPr/>
          <p:nvPr userDrawn="1"/>
        </p:nvSpPr>
        <p:spPr>
          <a:xfrm>
            <a:off x="7844" y="2749"/>
            <a:ext cx="12192000" cy="1687940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0F6547-EDB5-48F6-BBB6-ACFF5186B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E510B-2291-419C-9ADA-5909B7609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80914-36E1-4CA7-A191-F90336EC5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1FBA2-2443-4036-BBA4-F39F4F8A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0183-7DA4-4855-A309-6D94EE92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8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B78D991-5A97-49D1-BD93-856DBB457B44}"/>
              </a:ext>
            </a:extLst>
          </p:cNvPr>
          <p:cNvSpPr/>
          <p:nvPr userDrawn="1"/>
        </p:nvSpPr>
        <p:spPr>
          <a:xfrm>
            <a:off x="8724900" y="2749"/>
            <a:ext cx="3474944" cy="6174214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3AE72E-B59A-4AAD-BD46-F15C7935B9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3887A-33EC-4946-8671-0A91AC82A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EA89E-FA55-454C-A268-18E2C169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221E4-5F9C-454E-8F22-AB32D280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FEC42-F39B-414E-83BD-452C46372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4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744D90C-5182-46D0-9C87-C9351A40539F}"/>
              </a:ext>
            </a:extLst>
          </p:cNvPr>
          <p:cNvSpPr/>
          <p:nvPr userDrawn="1"/>
        </p:nvSpPr>
        <p:spPr>
          <a:xfrm>
            <a:off x="7844" y="2749"/>
            <a:ext cx="12192000" cy="1687940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49F431-7B05-4702-9749-2FFD6B3A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21868-ECA8-4A50-8C03-D63085EB3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D04B3-1DFA-47D1-8EEF-0470CC967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9CD92-0CFD-4AB1-92F9-220B7DCC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D9DB7-8D64-431A-B4FF-C4ACA373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3A6ECE9-478B-4AE3-898A-8B6123862F70}"/>
              </a:ext>
            </a:extLst>
          </p:cNvPr>
          <p:cNvSpPr/>
          <p:nvPr userDrawn="1"/>
        </p:nvSpPr>
        <p:spPr>
          <a:xfrm>
            <a:off x="0" y="-5191"/>
            <a:ext cx="12192000" cy="4594653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C38B74-9DDB-4B61-9585-331DDAB7E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1257A-D5A6-47E4-88BD-6F149C898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0DD14-D06C-4C20-A141-11C6A0627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798D2-8F08-4B03-BEF5-B687096F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CF7CD-7A64-4540-8EFC-6BA7ED07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7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4EAF90-6E99-4D20-B9EB-4CF7A124F244}"/>
              </a:ext>
            </a:extLst>
          </p:cNvPr>
          <p:cNvSpPr/>
          <p:nvPr userDrawn="1"/>
        </p:nvSpPr>
        <p:spPr>
          <a:xfrm>
            <a:off x="7844" y="2749"/>
            <a:ext cx="12192000" cy="1687940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B7B566-34C5-431C-9CBD-CA4EC4EA8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7528C-0AA6-479F-9563-1EE153CDE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35FD0-154A-4BAF-A164-CC2D00ED5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EF8F0-DF2D-4B62-A142-93ACAB3E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33F13-5225-4CC1-B5FB-79C5F532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DED1C-2943-4157-B344-536FF15B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8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DEA14F-3E22-479B-9687-FC0391FE6F38}"/>
              </a:ext>
            </a:extLst>
          </p:cNvPr>
          <p:cNvSpPr/>
          <p:nvPr userDrawn="1"/>
        </p:nvSpPr>
        <p:spPr>
          <a:xfrm>
            <a:off x="7844" y="2749"/>
            <a:ext cx="12192000" cy="1687940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28166C-808C-489E-96C2-D22F646F8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61C94-C3B8-44AE-9FF7-958785B37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49A4E-7B96-400A-91C1-E0B224342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F87029-3D77-41F1-8035-522CC9C0A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1C532-CC7B-4BD4-BF2B-40B5DD58C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B11E55-DAF8-4715-BBC2-B770E10C3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2A4D00-FC10-4D3D-96E4-C2C2D0E9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FED5D9-501D-48F6-98A9-1C9E7A60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4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A593BB-591F-4677-8609-1BFD5807AF27}"/>
              </a:ext>
            </a:extLst>
          </p:cNvPr>
          <p:cNvSpPr/>
          <p:nvPr userDrawn="1"/>
        </p:nvSpPr>
        <p:spPr>
          <a:xfrm>
            <a:off x="7844" y="2749"/>
            <a:ext cx="12192000" cy="1687940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90F67A-CDEC-4D77-BF1E-5F3700277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2A5679-FE37-4685-BDEC-59DDF0C6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381FBD-D546-48C3-91E5-8E20FBA37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7EA37-AFB8-4BFB-8FF8-97CC7B8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3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77EA0-2F5E-4312-8D70-35BD1600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E57F46-DA4B-4BD6-A3F6-D8926712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B3325-A49F-4C9F-87AB-DDE73ED38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7232B1E-7427-4911-85C8-16D67FD19AFA}"/>
              </a:ext>
            </a:extLst>
          </p:cNvPr>
          <p:cNvSpPr/>
          <p:nvPr userDrawn="1"/>
        </p:nvSpPr>
        <p:spPr>
          <a:xfrm>
            <a:off x="7844" y="2748"/>
            <a:ext cx="5175344" cy="2054651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04A7A-1700-414D-8E3F-67BDDB1B7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BBC57-3D43-4CD8-AF6B-7825A7B88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737B8-BF8B-480C-90C5-0FE6CA684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422FE-0883-43B4-8359-2618EE1D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F6863-52BD-45B0-A23E-A8E9AD91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7BECA-DCB7-4148-879F-323E5A01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0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084750-ACE4-471B-BDCC-6B0631392AB7}"/>
              </a:ext>
            </a:extLst>
          </p:cNvPr>
          <p:cNvSpPr/>
          <p:nvPr userDrawn="1"/>
        </p:nvSpPr>
        <p:spPr>
          <a:xfrm>
            <a:off x="7844" y="2748"/>
            <a:ext cx="5175344" cy="2054651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A562E4-8682-481E-A995-4980D818A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CD4C9B-E040-4895-990E-0DD317FE4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93113-F8FB-4725-AA03-4BC721973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6C2BF-9B01-4452-B38E-583CDCCD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0E0-846C-4FD4-AF71-82BFFEB77CF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34C12-51CC-4E05-9600-81EBA453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FD7CE-DA76-4A57-95CE-5C56970D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375-AF94-473D-9CEA-53F5805DF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2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346B8A9-51C7-41B5-99C5-DCDD64F1A62C}"/>
              </a:ext>
            </a:extLst>
          </p:cNvPr>
          <p:cNvSpPr/>
          <p:nvPr userDrawn="1"/>
        </p:nvSpPr>
        <p:spPr>
          <a:xfrm>
            <a:off x="7844" y="2749"/>
            <a:ext cx="12192000" cy="1687940"/>
          </a:xfrm>
          <a:prstGeom prst="rect">
            <a:avLst/>
          </a:prstGeom>
          <a:solidFill>
            <a:srgbClr val="24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D6BD07-42E9-4B8B-9795-20DD0B07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9F1C7-DB92-4BCB-BCC9-C45E54866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7F34A-6331-4AF5-81A7-E73F27A9B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C0120E0-846C-4FD4-AF71-82BFFEB77CFD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12676-13F6-418E-A1B0-D360243B4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A683B-5A20-4D59-89F4-1DC3B09BE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CB09375-AF94-473D-9CEA-53F5805DF62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drawing of a person&#10;&#10;Description generated with high confidence">
            <a:extLst>
              <a:ext uri="{FF2B5EF4-FFF2-40B4-BE49-F238E27FC236}">
                <a16:creationId xmlns:a16="http://schemas.microsoft.com/office/drawing/2014/main" id="{4715B889-8A40-4B38-81E2-21AC5FF9D04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5977740"/>
            <a:ext cx="1095720" cy="75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0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ori@mdcbh.or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data/sites/default/files/reports/rpt27950/Maryland%202019%20URS%20Output%20Tables/Maryland%202019%20URS%20Output%20Tables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galeg.maryland.gov/Pubs/BudgetFiscal/2023fy-budget-docs-operating-N00B-DHS-Social-Service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70CD-F9B7-4733-A5FB-F28739604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920" y="4531360"/>
            <a:ext cx="5314984" cy="540128"/>
          </a:xfrm>
        </p:spPr>
        <p:txBody>
          <a:bodyPr>
            <a:normAutofit fontScale="90000"/>
          </a:bodyPr>
          <a:lstStyle/>
          <a:p>
            <a:r>
              <a:rPr lang="en-US"/>
              <a:t>Hospital Throughput Workgroup</a:t>
            </a: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09BE4-6A28-48F3-871A-4B14FAEDD2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October 18, 2023</a:t>
            </a:r>
          </a:p>
        </p:txBody>
      </p:sp>
    </p:spTree>
    <p:extLst>
      <p:ext uri="{BB962C8B-B14F-4D97-AF65-F5344CB8AC3E}">
        <p14:creationId xmlns:p14="http://schemas.microsoft.com/office/powerpoint/2010/main" val="3211059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FA10461-0667-A946-54F3-2B01E5E225B0}"/>
              </a:ext>
            </a:extLst>
          </p:cNvPr>
          <p:cNvGrpSpPr/>
          <p:nvPr/>
        </p:nvGrpSpPr>
        <p:grpSpPr>
          <a:xfrm>
            <a:off x="3165815" y="1271836"/>
            <a:ext cx="8522129" cy="5372472"/>
            <a:chOff x="5157992" y="1665629"/>
            <a:chExt cx="2936367" cy="1919171"/>
          </a:xfrm>
          <a:solidFill>
            <a:schemeClr val="bg2">
              <a:lumMod val="90000"/>
            </a:schemeClr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997C032E-1BC8-362B-1FAA-EE7DAFC8A2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188" y="1665629"/>
              <a:ext cx="365958" cy="271518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C7094E43-883E-3D7D-87B6-3DD577626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5595" y="2621841"/>
              <a:ext cx="384509" cy="394627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437E40-5541-527C-DE19-99CFD0FA3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8941" y="2696045"/>
              <a:ext cx="762272" cy="752153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1A8D14D-3A75-BFE6-A3C7-D9018C3C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3602" y="2574620"/>
              <a:ext cx="369330" cy="435102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solidFill>
              <a:srgbClr val="5F3467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solidFill>
                  <a:schemeClr val="bg1">
                    <a:lumMod val="95000"/>
                  </a:schemeClr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EC7012D2-9D96-FADE-9BE4-904B0C835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9212" y="2105790"/>
              <a:ext cx="433415" cy="750467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4B45E55B-2B12-3040-2562-1A8EF2809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3358" y="2660630"/>
              <a:ext cx="473890" cy="254654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7D6440F9-87FF-3ACC-5526-89A29E616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070" y="2454884"/>
              <a:ext cx="401373" cy="222611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F1428D1-3796-9D57-F1BC-6C10C7C6D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9748" y="2242392"/>
              <a:ext cx="446907" cy="225984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791EE32B-A106-C682-1B0B-50ADED0EE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3239" y="2040019"/>
              <a:ext cx="384509" cy="256340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grpFill/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5120423B-1930-C46C-6F10-EA963F41B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2222" y="2058569"/>
              <a:ext cx="386195" cy="318738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solidFill>
              <a:srgbClr val="5F3467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C1C2F76-1220-6D23-94E6-9949D5E68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477" y="1829213"/>
              <a:ext cx="359212" cy="231044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solidFill>
              <a:srgbClr val="FFC00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1A192B27-3145-04B7-D442-04FD6BC2B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2934" y="2348638"/>
              <a:ext cx="401373" cy="315365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3217318-822B-E98C-194C-D3922E6B3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6476" y="2235646"/>
              <a:ext cx="308619" cy="386196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solidFill>
              <a:srgbClr val="5F3467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1BB259F-5E79-3411-EB36-CD220AB1E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094" y="2164816"/>
              <a:ext cx="354153" cy="536288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977B26CB-18C4-4E19-897D-2C058D63A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001" y="1830900"/>
              <a:ext cx="440161" cy="372704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D14345C1-C782-C7D7-139D-1E50F35A7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7212" y="1731400"/>
              <a:ext cx="325483" cy="532915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A7291991-7A84-8770-1ED1-389F4DC91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501" y="1743205"/>
              <a:ext cx="558212" cy="360899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F732929F-18D1-BDCE-3DD0-6EBF3DE29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7045" y="1787053"/>
              <a:ext cx="197314" cy="315365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EC34897A-B3DE-9181-200A-945493C2AB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7596" y="2002918"/>
              <a:ext cx="408119" cy="300187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solidFill>
                  <a:schemeClr val="accent2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498077AC-CBE9-98C0-D341-506A6468B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2486" y="1982680"/>
              <a:ext cx="94441" cy="170331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0DE0C18A-1FAE-A8CD-842F-442E9695B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66689" y="1960756"/>
              <a:ext cx="84322" cy="187195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82CE90F4-6555-27D4-C728-64336E79E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648" y="2188426"/>
              <a:ext cx="94441" cy="86009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A06863ED-B1FC-E182-8CB5-99E8402FF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8970" y="2179993"/>
              <a:ext cx="40475" cy="52280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5F6ED318-AF44-18AE-3A2C-84A799248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648" y="2119281"/>
              <a:ext cx="183822" cy="92755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5CCFAFE2-648D-36DD-5719-E26282BB4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6309" y="2205290"/>
              <a:ext cx="16864" cy="11806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grpFill/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77634886-96C6-2CB7-105F-CDA864FF3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3817" y="2269376"/>
              <a:ext cx="70830" cy="158525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6906F7E4-55CB-80E9-E6BF-E194C5AB0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0326" y="2378994"/>
              <a:ext cx="55652" cy="9106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C05258A9-BC5E-BAD9-C52B-6EB65499A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0495" y="2227213"/>
              <a:ext cx="317051" cy="205746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0FD2057-AF73-D1E6-1574-436F3AC55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3681" y="3051885"/>
              <a:ext cx="490754" cy="384509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C00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1DA8320-62C5-F9C6-961F-DC17B1C16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2545" y="2950697"/>
              <a:ext cx="306933" cy="271518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solidFill>
              <a:srgbClr val="5F3467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BD09FCF8-6BF9-C25C-1235-69E787B71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443" y="2707850"/>
              <a:ext cx="274890" cy="247908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solidFill>
              <a:srgbClr val="5F3467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96DE15AE-7B36-A2D0-C61B-9C56503B7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1664" y="2657257"/>
              <a:ext cx="465458" cy="151779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solidFill>
              <a:srgbClr val="5F3467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CBFA571B-7D67-5F4D-8129-833F84CC6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2207" y="2606663"/>
              <a:ext cx="465458" cy="205746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3EBAF504-BCA6-1574-DBB7-CFAFCB1A2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4749" y="2775308"/>
              <a:ext cx="286695" cy="308620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solidFill>
                  <a:schemeClr val="accent6"/>
                </a:solidFill>
                <a:latin typeface="Source Sans Pro" panose="020B0503030403020204" pitchFamily="34" charset="0"/>
              </a:endParaRPr>
            </a:p>
          </p:txBody>
        </p:sp>
        <p:sp>
          <p:nvSpPr>
            <p:cNvPr id="39" name="Freeform 39">
              <a:extLst>
                <a:ext uri="{FF2B5EF4-FFF2-40B4-BE49-F238E27FC236}">
                  <a16:creationId xmlns:a16="http://schemas.microsoft.com/office/drawing/2014/main" id="{99E79FBD-93E6-B3A6-D83D-E7F5FF8A9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9190" y="2432960"/>
              <a:ext cx="418238" cy="234416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0" name="Freeform 40">
              <a:extLst>
                <a:ext uri="{FF2B5EF4-FFF2-40B4-BE49-F238E27FC236}">
                  <a16:creationId xmlns:a16="http://schemas.microsoft.com/office/drawing/2014/main" id="{24F79030-25C1-7FA9-547D-31FEAF2598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6291" y="2750011"/>
              <a:ext cx="269831" cy="209119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A221D2D9-86B2-93FD-51E4-F4D36DB87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8028" y="2788799"/>
              <a:ext cx="212492" cy="340661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2" name="Freeform 42">
              <a:extLst>
                <a:ext uri="{FF2B5EF4-FFF2-40B4-BE49-F238E27FC236}">
                  <a16:creationId xmlns:a16="http://schemas.microsoft.com/office/drawing/2014/main" id="{260B4DFA-C3AD-54E1-C6E4-9D7CFCF57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519" y="2800604"/>
              <a:ext cx="195628" cy="342348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3" name="Freeform 43">
              <a:extLst>
                <a:ext uri="{FF2B5EF4-FFF2-40B4-BE49-F238E27FC236}">
                  <a16:creationId xmlns:a16="http://schemas.microsoft.com/office/drawing/2014/main" id="{9FD50624-CFC8-CC08-A466-7A849F030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9758" y="2387426"/>
              <a:ext cx="242848" cy="177077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B4ACB8F6-DB9B-A1C5-4F08-2D6BA4A71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1350" y="2367189"/>
              <a:ext cx="249594" cy="246221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5" name="Freeform 45">
              <a:extLst>
                <a:ext uri="{FF2B5EF4-FFF2-40B4-BE49-F238E27FC236}">
                  <a16:creationId xmlns:a16="http://schemas.microsoft.com/office/drawing/2014/main" id="{988097E5-8554-3410-1B7B-7293765D2FF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5393" y="2498731"/>
              <a:ext cx="398000" cy="205746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6" name="Freeform 46">
              <a:extLst>
                <a:ext uri="{FF2B5EF4-FFF2-40B4-BE49-F238E27FC236}">
                  <a16:creationId xmlns:a16="http://schemas.microsoft.com/office/drawing/2014/main" id="{A82A2033-1955-759A-9346-F488DE091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6417" y="2426214"/>
              <a:ext cx="362585" cy="315365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24D89E3D-5C1D-9127-F491-7AB51B50D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2332" y="1820781"/>
              <a:ext cx="350780" cy="408119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8" name="Line 48">
              <a:extLst>
                <a:ext uri="{FF2B5EF4-FFF2-40B4-BE49-F238E27FC236}">
                  <a16:creationId xmlns:a16="http://schemas.microsoft.com/office/drawing/2014/main" id="{4D7DD1B4-2C6F-C3B5-1FD1-FBEACA008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1808" y="2014722"/>
              <a:ext cx="0" cy="0"/>
            </a:xfrm>
            <a:prstGeom prst="line">
              <a:avLst/>
            </a:prstGeom>
            <a:grpFill/>
            <a:ln w="0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49" name="Line 49">
              <a:extLst>
                <a:ext uri="{FF2B5EF4-FFF2-40B4-BE49-F238E27FC236}">
                  <a16:creationId xmlns:a16="http://schemas.microsoft.com/office/drawing/2014/main" id="{B81440F6-6692-3E2C-6DFC-8EE49C43A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1808" y="2014722"/>
              <a:ext cx="0" cy="0"/>
            </a:xfrm>
            <a:prstGeom prst="line">
              <a:avLst/>
            </a:prstGeom>
            <a:grpFill/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F4CE8573-E902-B741-5646-873ADE2A54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4444" y="1940519"/>
              <a:ext cx="409805" cy="386196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solidFill>
              <a:srgbClr val="EA5E29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51" name="Freeform 51">
              <a:extLst>
                <a:ext uri="{FF2B5EF4-FFF2-40B4-BE49-F238E27FC236}">
                  <a16:creationId xmlns:a16="http://schemas.microsoft.com/office/drawing/2014/main" id="{CCA49E10-DD0B-116B-7761-E18ABAEC4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8079" y="1986053"/>
              <a:ext cx="286695" cy="305247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solidFill>
              <a:srgbClr val="5F3467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52" name="Freeform 52">
              <a:extLst>
                <a:ext uri="{FF2B5EF4-FFF2-40B4-BE49-F238E27FC236}">
                  <a16:creationId xmlns:a16="http://schemas.microsoft.com/office/drawing/2014/main" id="{7745C461-FB86-4FF4-F6D6-471DEBCAF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8003" y="2274434"/>
              <a:ext cx="229357" cy="263085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53" name="Freeform 53">
              <a:extLst>
                <a:ext uri="{FF2B5EF4-FFF2-40B4-BE49-F238E27FC236}">
                  <a16:creationId xmlns:a16="http://schemas.microsoft.com/office/drawing/2014/main" id="{16D61FB3-4971-B668-1704-171007A30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9596" y="2319969"/>
              <a:ext cx="168644" cy="290068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54" name="Freeform 54">
              <a:extLst>
                <a:ext uri="{FF2B5EF4-FFF2-40B4-BE49-F238E27FC236}">
                  <a16:creationId xmlns:a16="http://schemas.microsoft.com/office/drawing/2014/main" id="{97737658-E621-3A08-0374-F0F78A268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9028" y="2282867"/>
              <a:ext cx="217551" cy="381136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55" name="Freeform 55">
              <a:extLst>
                <a:ext uri="{FF2B5EF4-FFF2-40B4-BE49-F238E27FC236}">
                  <a16:creationId xmlns:a16="http://schemas.microsoft.com/office/drawing/2014/main" id="{0DABE12C-70FF-603B-7295-762B88B3A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62570" y="2198544"/>
              <a:ext cx="330543" cy="242848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solidFill>
              <a:srgbClr val="00847D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56" name="Freeform 68">
              <a:extLst>
                <a:ext uri="{FF2B5EF4-FFF2-40B4-BE49-F238E27FC236}">
                  <a16:creationId xmlns:a16="http://schemas.microsoft.com/office/drawing/2014/main" id="{544AC5B7-58E8-CF47-F0B3-CC6541C01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7992" y="3013096"/>
              <a:ext cx="735560" cy="571704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solidFill>
              <a:srgbClr val="074E80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  <p:sp>
          <p:nvSpPr>
            <p:cNvPr id="57" name="Freeform 69">
              <a:extLst>
                <a:ext uri="{FF2B5EF4-FFF2-40B4-BE49-F238E27FC236}">
                  <a16:creationId xmlns:a16="http://schemas.microsoft.com/office/drawing/2014/main" id="{E3FBE171-8E76-FCA3-A014-113D37A87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637" y="3282926"/>
              <a:ext cx="448593" cy="285010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solidFill>
              <a:srgbClr val="5F3467"/>
            </a:solidFill>
            <a:ln w="0" cap="flat">
              <a:solidFill>
                <a:schemeClr val="bg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675" b="1" dirty="0">
                <a:latin typeface="Source Sans Pro" panose="020B0503030403020204" pitchFamily="34" charset="0"/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6A12FF81-ECC8-ECDB-FB0F-AC9967CF52AE}"/>
              </a:ext>
            </a:extLst>
          </p:cNvPr>
          <p:cNvSpPr txBox="1"/>
          <p:nvPr/>
        </p:nvSpPr>
        <p:spPr>
          <a:xfrm>
            <a:off x="477394" y="441258"/>
            <a:ext cx="8388525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3200" spc="113" dirty="0">
                <a:solidFill>
                  <a:schemeClr val="bg1"/>
                </a:solidFill>
                <a:ea typeface="Noto Sans Light" panose="020B0402040504020204" pitchFamily="34" charset="0"/>
                <a:cs typeface="Lato" panose="020F0502020204030203" pitchFamily="34" charset="0"/>
              </a:rPr>
              <a:t>Federal</a:t>
            </a:r>
            <a:r>
              <a:rPr lang="en-US" sz="3200" b="1" spc="113" dirty="0">
                <a:solidFill>
                  <a:schemeClr val="bg1"/>
                </a:solidFill>
                <a:ea typeface="Noto Sans Light" panose="020B0402040504020204" pitchFamily="34" charset="0"/>
                <a:cs typeface="Lato" panose="020F0502020204030203" pitchFamily="34" charset="0"/>
              </a:rPr>
              <a:t> &amp; State Actions Across the Country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4D347A5-EEBD-F608-4EA8-4FB361DA720C}"/>
              </a:ext>
            </a:extLst>
          </p:cNvPr>
          <p:cNvSpPr/>
          <p:nvPr/>
        </p:nvSpPr>
        <p:spPr>
          <a:xfrm>
            <a:off x="152467" y="4609850"/>
            <a:ext cx="250296" cy="252712"/>
          </a:xfrm>
          <a:prstGeom prst="rect">
            <a:avLst/>
          </a:prstGeom>
          <a:solidFill>
            <a:srgbClr val="EA5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Source Sans Pro Light" panose="020B0403030403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6480E4F-83CA-B68A-99A0-1EE476B66FBA}"/>
              </a:ext>
            </a:extLst>
          </p:cNvPr>
          <p:cNvSpPr/>
          <p:nvPr/>
        </p:nvSpPr>
        <p:spPr>
          <a:xfrm>
            <a:off x="156438" y="4862562"/>
            <a:ext cx="250296" cy="252712"/>
          </a:xfrm>
          <a:prstGeom prst="rect">
            <a:avLst/>
          </a:prstGeom>
          <a:solidFill>
            <a:srgbClr val="074E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Source Sans Pro Light" panose="020B0403030403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C2B230A-2917-1796-96FD-1EA5103EFACD}"/>
              </a:ext>
            </a:extLst>
          </p:cNvPr>
          <p:cNvSpPr/>
          <p:nvPr/>
        </p:nvSpPr>
        <p:spPr>
          <a:xfrm>
            <a:off x="156438" y="5123071"/>
            <a:ext cx="250296" cy="252712"/>
          </a:xfrm>
          <a:prstGeom prst="rect">
            <a:avLst/>
          </a:prstGeom>
          <a:solidFill>
            <a:srgbClr val="0084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Source Sans Pro Light" panose="020B0403030403020204" pitchFamily="34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CDC4C712-C5BE-CD1A-D8E7-6412ED199F01}"/>
              </a:ext>
            </a:extLst>
          </p:cNvPr>
          <p:cNvSpPr txBox="1">
            <a:spLocks/>
          </p:cNvSpPr>
          <p:nvPr/>
        </p:nvSpPr>
        <p:spPr>
          <a:xfrm>
            <a:off x="505015" y="4623306"/>
            <a:ext cx="4080992" cy="262149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638"/>
              </a:spcBef>
            </a:pPr>
            <a:r>
              <a:rPr lang="en-US" sz="1050" dirty="0">
                <a:latin typeface="+mj-lt"/>
                <a:ea typeface="Noto Sans Light" panose="020B0402040504020204" pitchFamily="34" charset="0"/>
                <a:cs typeface="Lato Light" panose="020F0502020204030203" pitchFamily="34" charset="0"/>
              </a:rPr>
              <a:t>Established the CCBHC Model through Medicaid Demonstration 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491ABAC-5ED8-21F6-AAD1-B73AC7B6F411}"/>
              </a:ext>
            </a:extLst>
          </p:cNvPr>
          <p:cNvSpPr txBox="1">
            <a:spLocks/>
          </p:cNvSpPr>
          <p:nvPr/>
        </p:nvSpPr>
        <p:spPr>
          <a:xfrm>
            <a:off x="487700" y="4884403"/>
            <a:ext cx="4080992" cy="262149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638"/>
              </a:spcBef>
            </a:pPr>
            <a:r>
              <a:rPr lang="en-US" sz="1050" dirty="0">
                <a:latin typeface="+mj-lt"/>
                <a:ea typeface="Noto Sans Light" panose="020B0402040504020204" pitchFamily="34" charset="0"/>
                <a:cs typeface="Lato Light" panose="020F0502020204030203" pitchFamily="34" charset="0"/>
              </a:rPr>
              <a:t>CCBHC Planning Grant (2016)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58CA00B2-8548-110B-13EF-58C9415C198F}"/>
              </a:ext>
            </a:extLst>
          </p:cNvPr>
          <p:cNvSpPr txBox="1">
            <a:spLocks/>
          </p:cNvSpPr>
          <p:nvPr/>
        </p:nvSpPr>
        <p:spPr>
          <a:xfrm>
            <a:off x="494068" y="5142486"/>
            <a:ext cx="4080992" cy="262149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638"/>
              </a:spcBef>
            </a:pPr>
            <a:r>
              <a:rPr lang="en-US" sz="1050" dirty="0">
                <a:latin typeface="+mj-lt"/>
                <a:ea typeface="Noto Sans Light" panose="020B0402040504020204" pitchFamily="34" charset="0"/>
                <a:cs typeface="Lato Light" panose="020F0502020204030203" pitchFamily="34" charset="0"/>
              </a:rPr>
              <a:t>CCBHC Planning Grant (2023)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23B33C0-B8EC-0185-187C-64BE86ECF41B}"/>
              </a:ext>
            </a:extLst>
          </p:cNvPr>
          <p:cNvSpPr/>
          <p:nvPr/>
        </p:nvSpPr>
        <p:spPr>
          <a:xfrm>
            <a:off x="156437" y="5367356"/>
            <a:ext cx="250296" cy="252712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Source Sans Pro Light" panose="020B0403030403020204" pitchFamily="34" charset="0"/>
            </a:endParaRP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6629D407-181F-6968-8EE5-B6DAC4A12018}"/>
              </a:ext>
            </a:extLst>
          </p:cNvPr>
          <p:cNvSpPr txBox="1">
            <a:spLocks/>
          </p:cNvSpPr>
          <p:nvPr/>
        </p:nvSpPr>
        <p:spPr>
          <a:xfrm>
            <a:off x="500435" y="5386666"/>
            <a:ext cx="4080992" cy="262149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638"/>
              </a:spcBef>
            </a:pPr>
            <a:r>
              <a:rPr lang="en-US" sz="1050" dirty="0">
                <a:latin typeface="+mj-lt"/>
                <a:ea typeface="Noto Sans Light" panose="020B0402040504020204" pitchFamily="34" charset="0"/>
                <a:cs typeface="Lato Light" panose="020F0502020204030203" pitchFamily="34" charset="0"/>
              </a:rPr>
              <a:t>No CCBHC Actions 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300C8EB-F725-0BA3-0785-A84DAF9534F8}"/>
              </a:ext>
            </a:extLst>
          </p:cNvPr>
          <p:cNvSpPr/>
          <p:nvPr/>
        </p:nvSpPr>
        <p:spPr>
          <a:xfrm>
            <a:off x="156437" y="5624170"/>
            <a:ext cx="250296" cy="2527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Source Sans Pro Light" panose="020B0403030403020204" pitchFamily="34" charset="0"/>
            </a:endParaRP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E47A65EE-3681-EAE5-C82A-4F110A078D3B}"/>
              </a:ext>
            </a:extLst>
          </p:cNvPr>
          <p:cNvSpPr txBox="1">
            <a:spLocks/>
          </p:cNvSpPr>
          <p:nvPr/>
        </p:nvSpPr>
        <p:spPr>
          <a:xfrm>
            <a:off x="484032" y="5644749"/>
            <a:ext cx="2703733" cy="262149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638"/>
              </a:spcBef>
            </a:pPr>
            <a:r>
              <a:rPr lang="en-US" sz="1050" dirty="0">
                <a:latin typeface="+mj-lt"/>
                <a:ea typeface="Noto Sans Light" panose="020B0402040504020204" pitchFamily="34" charset="0"/>
                <a:cs typeface="Lato Light" panose="020F0502020204030203" pitchFamily="34" charset="0"/>
              </a:rPr>
              <a:t>State Legislation to Pursue the CCBHC Model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5174836-69A5-68B5-B770-0ECF33E21087}"/>
              </a:ext>
            </a:extLst>
          </p:cNvPr>
          <p:cNvSpPr/>
          <p:nvPr/>
        </p:nvSpPr>
        <p:spPr>
          <a:xfrm>
            <a:off x="159277" y="5878950"/>
            <a:ext cx="243486" cy="252712"/>
          </a:xfrm>
          <a:prstGeom prst="rect">
            <a:avLst/>
          </a:prstGeom>
          <a:solidFill>
            <a:srgbClr val="5F3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 dirty="0">
              <a:latin typeface="Source Sans Pro Light" panose="020B0403030403020204" pitchFamily="34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EC88C3EB-E45E-D503-F69F-662E945D4AAC}"/>
              </a:ext>
            </a:extLst>
          </p:cNvPr>
          <p:cNvSpPr txBox="1">
            <a:spLocks/>
          </p:cNvSpPr>
          <p:nvPr/>
        </p:nvSpPr>
        <p:spPr>
          <a:xfrm>
            <a:off x="479007" y="5878950"/>
            <a:ext cx="2788988" cy="262149"/>
          </a:xfrm>
          <a:prstGeom prst="rect">
            <a:avLst/>
          </a:prstGeom>
        </p:spPr>
        <p:txBody>
          <a:bodyPr vert="horz" wrap="square" lIns="81559" tIns="40780" rIns="81559" bIns="407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638"/>
              </a:spcBef>
            </a:pPr>
            <a:r>
              <a:rPr lang="en-US" sz="1050" dirty="0">
                <a:latin typeface="+mj-lt"/>
                <a:ea typeface="Noto Sans Light" panose="020B0402040504020204" pitchFamily="34" charset="0"/>
                <a:cs typeface="Lato Light" panose="020F0502020204030203" pitchFamily="34" charset="0"/>
              </a:rPr>
              <a:t>CCBHC Clinic-level SAMHSA Grant</a:t>
            </a:r>
          </a:p>
        </p:txBody>
      </p:sp>
      <p:pic>
        <p:nvPicPr>
          <p:cNvPr id="71" name="Graphic 70" descr="Checkmark with solid fill">
            <a:extLst>
              <a:ext uri="{FF2B5EF4-FFF2-40B4-BE49-F238E27FC236}">
                <a16:creationId xmlns:a16="http://schemas.microsoft.com/office/drawing/2014/main" id="{12773353-9C7A-A943-852C-DEEFC43ED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9949" y="5013744"/>
            <a:ext cx="340698" cy="340698"/>
          </a:xfrm>
          <a:prstGeom prst="rect">
            <a:avLst/>
          </a:prstGeom>
        </p:spPr>
      </p:pic>
      <p:pic>
        <p:nvPicPr>
          <p:cNvPr id="72" name="Graphic 71" descr="Checkmark with solid fill">
            <a:extLst>
              <a:ext uri="{FF2B5EF4-FFF2-40B4-BE49-F238E27FC236}">
                <a16:creationId xmlns:a16="http://schemas.microsoft.com/office/drawing/2014/main" id="{9A0CC6CF-285C-8A87-F07B-FD76F0552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6274" y="4243299"/>
            <a:ext cx="340698" cy="340698"/>
          </a:xfrm>
          <a:prstGeom prst="rect">
            <a:avLst/>
          </a:prstGeom>
        </p:spPr>
      </p:pic>
      <p:pic>
        <p:nvPicPr>
          <p:cNvPr id="73" name="Graphic 72" descr="Checkmark with solid fill">
            <a:extLst>
              <a:ext uri="{FF2B5EF4-FFF2-40B4-BE49-F238E27FC236}">
                <a16:creationId xmlns:a16="http://schemas.microsoft.com/office/drawing/2014/main" id="{003BA357-3C95-6E27-C96D-46C99AC57D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7495" y="3641175"/>
            <a:ext cx="340698" cy="340698"/>
          </a:xfrm>
          <a:prstGeom prst="rect">
            <a:avLst/>
          </a:prstGeom>
        </p:spPr>
      </p:pic>
      <p:pic>
        <p:nvPicPr>
          <p:cNvPr id="74" name="Graphic 73" descr="Checkmark with solid fill">
            <a:extLst>
              <a:ext uri="{FF2B5EF4-FFF2-40B4-BE49-F238E27FC236}">
                <a16:creationId xmlns:a16="http://schemas.microsoft.com/office/drawing/2014/main" id="{22AE2B5A-7924-F008-9075-15C6336BA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0959" y="3133473"/>
            <a:ext cx="340698" cy="340698"/>
          </a:xfrm>
          <a:prstGeom prst="rect">
            <a:avLst/>
          </a:prstGeom>
        </p:spPr>
      </p:pic>
      <p:pic>
        <p:nvPicPr>
          <p:cNvPr id="75" name="Graphic 74" descr="Checkmark with solid fill">
            <a:extLst>
              <a:ext uri="{FF2B5EF4-FFF2-40B4-BE49-F238E27FC236}">
                <a16:creationId xmlns:a16="http://schemas.microsoft.com/office/drawing/2014/main" id="{3CAA7043-72AD-7250-2894-BC3653B98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3031" y="3621225"/>
            <a:ext cx="340698" cy="340698"/>
          </a:xfrm>
          <a:prstGeom prst="rect">
            <a:avLst/>
          </a:prstGeom>
        </p:spPr>
      </p:pic>
      <p:pic>
        <p:nvPicPr>
          <p:cNvPr id="76" name="Graphic 75" descr="Checkmark with solid fill">
            <a:extLst>
              <a:ext uri="{FF2B5EF4-FFF2-40B4-BE49-F238E27FC236}">
                <a16:creationId xmlns:a16="http://schemas.microsoft.com/office/drawing/2014/main" id="{E206CB44-8749-DB07-E799-24B7DE42D2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522" y="2165102"/>
            <a:ext cx="340698" cy="34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9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7061-94EF-13B1-05D4-3918C30B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 Behavioral Health Solutions (MBHS)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BB938-2533-B980-CB00-B23060292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29 of our most savvy organizations with a statewide reach</a:t>
            </a:r>
          </a:p>
          <a:p>
            <a:r>
              <a:rPr lang="en-US" dirty="0"/>
              <a:t>Operate under a single signature authority</a:t>
            </a:r>
          </a:p>
          <a:p>
            <a:r>
              <a:rPr lang="en-US" dirty="0"/>
              <a:t>Automated data exchange with CRISP with demonstrated improvement in timely follow-ups after hospital discharges</a:t>
            </a:r>
          </a:p>
          <a:p>
            <a:r>
              <a:rPr lang="en-US" dirty="0"/>
              <a:t>Automated feed from participating providers’ EHRs into shared warehouse</a:t>
            </a:r>
          </a:p>
          <a:p>
            <a:r>
              <a:rPr lang="en-US" dirty="0"/>
              <a:t>Utilize evidence-based and best practices and technology solutions</a:t>
            </a:r>
          </a:p>
          <a:p>
            <a:r>
              <a:rPr lang="en-US" dirty="0"/>
              <a:t>Use population management and intensive care management</a:t>
            </a:r>
          </a:p>
          <a:p>
            <a:endParaRPr lang="en-US" dirty="0"/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12EED538-CE0B-FBC9-83AE-A06D92EF4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84" y="5930050"/>
            <a:ext cx="1526666" cy="7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6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document&#10;&#10;Description automatically generated">
            <a:extLst>
              <a:ext uri="{FF2B5EF4-FFF2-40B4-BE49-F238E27FC236}">
                <a16:creationId xmlns:a16="http://schemas.microsoft.com/office/drawing/2014/main" id="{3F683170-CEA6-F6DB-DDC6-0D581ABD4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0963"/>
            <a:ext cx="10197549" cy="78799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F0CDF3A-277C-8D3C-737D-EBC469F54F19}"/>
              </a:ext>
            </a:extLst>
          </p:cNvPr>
          <p:cNvSpPr/>
          <p:nvPr/>
        </p:nvSpPr>
        <p:spPr>
          <a:xfrm>
            <a:off x="10078278" y="-318846"/>
            <a:ext cx="2113722" cy="2693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48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278E3-2B97-4F97-472F-5AA12C56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MBHS Provider Network Outcomes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5B5CB-46EE-54E5-7730-CA9C199CA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CRISP Pre/Post analysis of 304 individuals with SMI</a:t>
            </a:r>
          </a:p>
          <a:p>
            <a:pPr lvl="1"/>
            <a:r>
              <a:rPr lang="en-US" dirty="0"/>
              <a:t>Based on claims data </a:t>
            </a:r>
          </a:p>
          <a:p>
            <a:pPr lvl="1"/>
            <a:r>
              <a:rPr lang="en-US" dirty="0"/>
              <a:t>Compared costs pre/post at 1, 3, 6, and 12 months</a:t>
            </a:r>
          </a:p>
          <a:p>
            <a:pPr lvl="1"/>
            <a:r>
              <a:rPr lang="en-US" dirty="0"/>
              <a:t>Reduction in Total Charges: </a:t>
            </a:r>
          </a:p>
          <a:p>
            <a:pPr lvl="2"/>
            <a:r>
              <a:rPr lang="en-US" dirty="0"/>
              <a:t>1 month = $672.89</a:t>
            </a:r>
          </a:p>
          <a:p>
            <a:pPr lvl="2"/>
            <a:r>
              <a:rPr lang="en-US" dirty="0"/>
              <a:t>3 months = $987.94</a:t>
            </a:r>
          </a:p>
          <a:p>
            <a:pPr lvl="2"/>
            <a:r>
              <a:rPr lang="en-US" dirty="0"/>
              <a:t>6 months = $966.50</a:t>
            </a:r>
          </a:p>
          <a:p>
            <a:pPr lvl="2"/>
            <a:r>
              <a:rPr lang="en-US" dirty="0"/>
              <a:t>12 months = $1,072.08</a:t>
            </a:r>
          </a:p>
          <a:p>
            <a:pPr lvl="1"/>
            <a:r>
              <a:rPr lang="en-US" dirty="0"/>
              <a:t>The majority of the savings were attributed to reduced ED utilization and shorter IP LOS</a:t>
            </a:r>
          </a:p>
          <a:p>
            <a:pPr lvl="1"/>
            <a:r>
              <a:rPr lang="en-US" dirty="0"/>
              <a:t>Psych readmission rate of 2% for 728 individuals with SMI (CY22)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High risk of suicidality (1,232) in May; 986 moved to low risk by June – 30% improvement in the rate of remission compared to project launch 2 years ago.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BDB71824-5413-AC35-6B34-DDE39FAD4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33" y="5901461"/>
            <a:ext cx="1640967" cy="8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54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8197-3349-80B9-A44C-7F7DF876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56403"/>
            <a:ext cx="10727635" cy="1325563"/>
          </a:xfrm>
        </p:spPr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en-US" b="0" i="0" u="none" strike="noStrike">
                <a:solidFill>
                  <a:srgbClr val="FFFFFF"/>
                </a:solidFill>
                <a:effectLst/>
                <a:latin typeface="Calibri Light" panose="020F0302020204030204" pitchFamily="34" charset="0"/>
              </a:rPr>
              <a:t>Analytics and collective focus can yield results</a:t>
            </a:r>
            <a:r>
              <a:rPr lang="en-US" b="0" i="0">
                <a:solidFill>
                  <a:srgbClr val="FFFFFF"/>
                </a:solidFill>
                <a:effectLst/>
                <a:latin typeface="Calibri Light" panose="020F0302020204030204" pitchFamily="34" charset="0"/>
              </a:rPr>
              <a:t>​</a:t>
            </a:r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B7A5BD4-16B0-3522-1F8E-18BE7BA1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707101"/>
            <a:ext cx="493395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F577DA24-36F7-0274-A119-C6BF89E36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16638"/>
            <a:ext cx="51054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0306C1-26EC-DD6D-08C9-1CA3AAFF7196}"/>
              </a:ext>
            </a:extLst>
          </p:cNvPr>
          <p:cNvSpPr txBox="1"/>
          <p:nvPr/>
        </p:nvSpPr>
        <p:spPr>
          <a:xfrm>
            <a:off x="2544417" y="1746871"/>
            <a:ext cx="862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30-day remission </a:t>
            </a:r>
            <a:r>
              <a:rPr lang="en-US" dirty="0"/>
              <a:t>of new patients flagging high-risk for suicide at intake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5A3A13-2ED7-B672-5F0F-2D0B06598784}"/>
              </a:ext>
            </a:extLst>
          </p:cNvPr>
          <p:cNvSpPr txBox="1"/>
          <p:nvPr/>
        </p:nvSpPr>
        <p:spPr>
          <a:xfrm>
            <a:off x="3130826" y="2337769"/>
            <a:ext cx="163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2021 at launch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DE1BBC-5C85-6A50-3FA8-474C0992A5CF}"/>
              </a:ext>
            </a:extLst>
          </p:cNvPr>
          <p:cNvSpPr txBox="1"/>
          <p:nvPr/>
        </p:nvSpPr>
        <p:spPr>
          <a:xfrm>
            <a:off x="8423412" y="2373280"/>
            <a:ext cx="210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2023 after two years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00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5A2F-B9EB-6BF2-BF53-60C724B9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Suggested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75B08-13CC-8D76-D44D-F70D1F023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ea typeface="Calibri"/>
                <a:cs typeface="Calibri"/>
              </a:rPr>
              <a:t>Support implementation of CCBHCs</a:t>
            </a:r>
            <a:endParaRPr lang="en-US" dirty="0"/>
          </a:p>
          <a:p>
            <a:r>
              <a:rPr lang="en-US"/>
              <a:t>Create a rate setting process that covers the cost of providing services and allows for reinvestment in staff and other improvements</a:t>
            </a:r>
          </a:p>
          <a:p>
            <a:pPr lvl="1"/>
            <a:r>
              <a:rPr lang="en-US"/>
              <a:t>Delegating nurses to oversee medical needs</a:t>
            </a:r>
          </a:p>
          <a:p>
            <a:pPr lvl="1"/>
            <a:r>
              <a:rPr lang="en-US"/>
              <a:t>Investment in EHRs, other technology</a:t>
            </a:r>
          </a:p>
          <a:p>
            <a:r>
              <a:rPr lang="en-US"/>
              <a:t>Create a value-based payment approach that rewards results rather than volume (process and/or product outcomes)</a:t>
            </a:r>
            <a:endParaRPr lang="en-US" dirty="0">
              <a:ea typeface="Calibri"/>
              <a:cs typeface="Calibri"/>
            </a:endParaRPr>
          </a:p>
          <a:p>
            <a:r>
              <a:rPr lang="en-US"/>
              <a:t>Rebalance C&amp;A services from a focus on more hospital beds/RTCs to support for TCM, 1915(</a:t>
            </a:r>
            <a:r>
              <a:rPr lang="en-US" err="1"/>
              <a:t>i</a:t>
            </a:r>
            <a:r>
              <a:rPr lang="en-US"/>
              <a:t>) wraparound that averts higher LOC</a:t>
            </a:r>
          </a:p>
          <a:p>
            <a:r>
              <a:rPr lang="en-US"/>
              <a:t>Support funding for intensive care management services</a:t>
            </a:r>
          </a:p>
        </p:txBody>
      </p:sp>
    </p:spTree>
    <p:extLst>
      <p:ext uri="{BB962C8B-B14F-4D97-AF65-F5344CB8AC3E}">
        <p14:creationId xmlns:p14="http://schemas.microsoft.com/office/powerpoint/2010/main" val="1038971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28D60-8203-4184-43AE-9F74D5F9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further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B93806-F59B-62E1-8F01-EF63B1000AB4}"/>
              </a:ext>
            </a:extLst>
          </p:cNvPr>
          <p:cNvSpPr txBox="1"/>
          <p:nvPr/>
        </p:nvSpPr>
        <p:spPr>
          <a:xfrm>
            <a:off x="1106424" y="2496312"/>
            <a:ext cx="84856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Email – </a:t>
            </a:r>
            <a:r>
              <a:rPr lang="en-US" sz="5400" dirty="0">
                <a:hlinkClick r:id="rId2"/>
              </a:rPr>
              <a:t>Lori@mdcbh.org</a:t>
            </a:r>
            <a:endParaRPr lang="en-US" sz="5400" dirty="0"/>
          </a:p>
          <a:p>
            <a:endParaRPr lang="en-US" sz="5400" dirty="0"/>
          </a:p>
          <a:p>
            <a:r>
              <a:rPr lang="en-US" sz="5400" dirty="0"/>
              <a:t>Cell - 410-456-1127</a:t>
            </a:r>
          </a:p>
        </p:txBody>
      </p:sp>
    </p:spTree>
    <p:extLst>
      <p:ext uri="{BB962C8B-B14F-4D97-AF65-F5344CB8AC3E}">
        <p14:creationId xmlns:p14="http://schemas.microsoft.com/office/powerpoint/2010/main" val="150430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C2BED-4DDE-B119-A43F-0D928656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Health ED Utilization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87E05EB-D1C1-F4AC-D88F-E903AEFEF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79" y="1981200"/>
            <a:ext cx="8963986" cy="451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56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4689-B2F5-4010-A8AD-604479CD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50" y="3909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Emergency Department Patient Boarding</a:t>
            </a:r>
            <a:br>
              <a:rPr lang="en-US" dirty="0"/>
            </a:br>
            <a:r>
              <a:rPr lang="en-US" sz="2800" dirty="0"/>
              <a:t>10 Day Analysis November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D81FD6-A004-57A4-A96A-B43B6E000F66}"/>
              </a:ext>
            </a:extLst>
          </p:cNvPr>
          <p:cNvSpPr txBox="1"/>
          <p:nvPr/>
        </p:nvSpPr>
        <p:spPr>
          <a:xfrm>
            <a:off x="4462670" y="1779103"/>
            <a:ext cx="74338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Each Day at any given time, 200-350+ patients boarding in Maryland 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20-25% of ED patients either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Stuck without a disposition (e.g., psych 25%)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Holding for a disposition destination to become available (e.g., no room at the inn)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Snapshot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Medical patients: 7.4 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Psych: 33.7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highlight>
                  <a:srgbClr val="FFFF00"/>
                </a:highlight>
              </a:rPr>
              <a:t>Psych = 25% boarders; 68% boarding time</a:t>
            </a:r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C6DA36-F944-7049-4FE3-4659461148FD}"/>
              </a:ext>
            </a:extLst>
          </p:cNvPr>
          <p:cNvSpPr txBox="1"/>
          <p:nvPr/>
        </p:nvSpPr>
        <p:spPr>
          <a:xfrm>
            <a:off x="4730621" y="6418227"/>
            <a:ext cx="589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Source: Maryland Health Care Commission, January 26, 2022</a:t>
            </a:r>
          </a:p>
        </p:txBody>
      </p:sp>
      <p:pic>
        <p:nvPicPr>
          <p:cNvPr id="3074" name="Picture 2" descr="PoliticalCartoons.com Cartoon">
            <a:extLst>
              <a:ext uri="{FF2B5EF4-FFF2-40B4-BE49-F238E27FC236}">
                <a16:creationId xmlns:a16="http://schemas.microsoft.com/office/drawing/2014/main" id="{EEE565D2-0F8A-5D6E-8A77-7A1A53230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50" y="2155172"/>
            <a:ext cx="4318420" cy="364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13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5A18B1D-8AF2-2E91-5168-FBBDB829D1FF}"/>
              </a:ext>
            </a:extLst>
          </p:cNvPr>
          <p:cNvSpPr txBox="1"/>
          <p:nvPr/>
        </p:nvSpPr>
        <p:spPr>
          <a:xfrm>
            <a:off x="5648324" y="1793953"/>
            <a:ext cx="63341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Pre-pandemic, Maryland’s rate of private psychiatric inpatient utilization was 67% higher than the national average.</a:t>
            </a:r>
          </a:p>
          <a:p>
            <a:endParaRPr lang="en-US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Since the pandemic, use of OP mental health services by Medicaid-insured children decreased by 10%, while use of specialty services [psych rehab, TCM, 1915(</a:t>
            </a:r>
            <a:r>
              <a:rPr lang="en-US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)] for more acute needs decreased by 28%.</a:t>
            </a:r>
          </a:p>
          <a:p>
            <a:endParaRPr lang="en-US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In FY2021,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</a:rPr>
              <a:t>100x more children used inpatient and RTC levels of care than were diverted</a:t>
            </a: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 from these levels of care with the 1915(</a:t>
            </a:r>
            <a:r>
              <a:rPr lang="en-US" err="1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) program.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The reduced capacity in lower levels of care put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</a:rPr>
              <a:t>upward</a:t>
            </a: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</a:rPr>
              <a:t>pressure</a:t>
            </a: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 on the continuum of mental health services.</a:t>
            </a:r>
          </a:p>
          <a:p>
            <a:pPr lvl="0"/>
            <a:endParaRPr lang="en-US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F0D16B6-78B5-0132-6417-0300CE2E0755}"/>
              </a:ext>
            </a:extLst>
          </p:cNvPr>
          <p:cNvGraphicFramePr>
            <a:graphicFrameLocks/>
          </p:cNvGraphicFramePr>
          <p:nvPr/>
        </p:nvGraphicFramePr>
        <p:xfrm>
          <a:off x="476248" y="1666875"/>
          <a:ext cx="5276852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F0CA1183-66E7-274F-877B-E58634D3C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15" y="262733"/>
            <a:ext cx="11418570" cy="1325563"/>
          </a:xfrm>
        </p:spPr>
        <p:txBody>
          <a:bodyPr/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Children’s Services |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Mental Health Capacity</a:t>
            </a:r>
            <a:endParaRPr lang="en-US" b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52E85C-7F2A-9476-8468-AA1AC90B0D1D}"/>
              </a:ext>
            </a:extLst>
          </p:cNvPr>
          <p:cNvSpPr txBox="1"/>
          <p:nvPr/>
        </p:nvSpPr>
        <p:spPr>
          <a:xfrm>
            <a:off x="542925" y="6318268"/>
            <a:ext cx="10725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Source: 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SAMHSA, 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Mental Health: National Outcome Measures (NOMS): Maryland 2019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Dept. of Legislative Services, </a:t>
            </a:r>
            <a:r>
              <a:rPr lang="en-US" sz="1200" u="sng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FY23 Budget Analysis</a:t>
            </a:r>
            <a:r>
              <a:rPr lang="en-US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pp. 8-12.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275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547B-B7E4-0D76-7B2D-35B036AC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CBH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6AF6D-C8C4-2AEB-79DF-4DECF28AB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4040743"/>
            <a:ext cx="5514975" cy="230981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Outpatient Clinics</a:t>
            </a:r>
          </a:p>
          <a:p>
            <a:pPr lvl="1"/>
            <a:r>
              <a:rPr lang="en-US" dirty="0"/>
              <a:t>Child &amp; Adult Psychiatric Rehabilitation</a:t>
            </a:r>
          </a:p>
          <a:p>
            <a:pPr lvl="1"/>
            <a:r>
              <a:rPr lang="en-US" dirty="0"/>
              <a:t>Case Management</a:t>
            </a:r>
          </a:p>
          <a:p>
            <a:pPr lvl="1"/>
            <a:r>
              <a:rPr lang="en-US" dirty="0"/>
              <a:t>Residential Crisis Beds</a:t>
            </a:r>
          </a:p>
          <a:p>
            <a:pPr lvl="1"/>
            <a:r>
              <a:rPr lang="en-US" dirty="0"/>
              <a:t>Residential Rehab Programs &amp; Supported Housing</a:t>
            </a:r>
          </a:p>
          <a:p>
            <a:pPr lvl="1"/>
            <a:r>
              <a:rPr lang="en-US" dirty="0"/>
              <a:t>Health Homes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C515A-588C-6529-CE2A-A7E408BB8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4040743"/>
            <a:ext cx="5753102" cy="2309814"/>
          </a:xfrm>
        </p:spPr>
        <p:txBody>
          <a:bodyPr>
            <a:noAutofit/>
          </a:bodyPr>
          <a:lstStyle/>
          <a:p>
            <a:pPr lvl="1"/>
            <a:r>
              <a:rPr lang="en-US" sz="2200" dirty="0"/>
              <a:t>Assertive Community Treatment (ACT)</a:t>
            </a:r>
          </a:p>
          <a:p>
            <a:pPr lvl="1"/>
            <a:r>
              <a:rPr lang="en-US" sz="2200" dirty="0"/>
              <a:t>Mobile Crisis</a:t>
            </a:r>
          </a:p>
          <a:p>
            <a:pPr lvl="1"/>
            <a:r>
              <a:rPr lang="en-US" sz="2200" dirty="0"/>
              <a:t>Targeted Case Management (TCM)</a:t>
            </a:r>
          </a:p>
          <a:p>
            <a:pPr lvl="1"/>
            <a:r>
              <a:rPr lang="en-US" sz="2200" dirty="0"/>
              <a:t>1915i</a:t>
            </a:r>
          </a:p>
          <a:p>
            <a:pPr lvl="1"/>
            <a:r>
              <a:rPr lang="en-US" sz="2200" dirty="0"/>
              <a:t>IOP</a:t>
            </a:r>
          </a:p>
          <a:p>
            <a:pPr lvl="1"/>
            <a:r>
              <a:rPr lang="en-US" sz="2200" dirty="0"/>
              <a:t>Residential SUD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BB33D-82B7-3759-8C92-4E15324BDD9A}"/>
              </a:ext>
            </a:extLst>
          </p:cNvPr>
          <p:cNvSpPr txBox="1"/>
          <p:nvPr/>
        </p:nvSpPr>
        <p:spPr>
          <a:xfrm>
            <a:off x="838200" y="1774268"/>
            <a:ext cx="10515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/>
              <a:t>89 provider organizations with a statewide reach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/>
              <a:t>Primarily serve Medicaid, Medicare, duals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/>
              <a:t>PBHS serves almost 300,000 kids and adults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600" dirty="0"/>
              <a:t>Provide a full continuum of community-based MH and SUD services/supports including</a:t>
            </a:r>
          </a:p>
        </p:txBody>
      </p:sp>
    </p:spTree>
    <p:extLst>
      <p:ext uri="{BB962C8B-B14F-4D97-AF65-F5344CB8AC3E}">
        <p14:creationId xmlns:p14="http://schemas.microsoft.com/office/powerpoint/2010/main" val="335230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0C837-1912-106A-102C-08BED790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19EAD-5EF2-AF5B-7B2A-9989F6646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Historic underfunding / inadequate rates</a:t>
            </a:r>
          </a:p>
          <a:p>
            <a:pPr lvl="1"/>
            <a:r>
              <a:rPr lang="en-US" dirty="0"/>
              <a:t>Decades of cuts/lack of inflationary adjustments</a:t>
            </a:r>
          </a:p>
          <a:p>
            <a:pPr lvl="1"/>
            <a:r>
              <a:rPr lang="en-US" dirty="0"/>
              <a:t>Lower reimbursement by Medicare/commercial carriers</a:t>
            </a:r>
          </a:p>
          <a:p>
            <a:pPr lvl="1"/>
            <a:r>
              <a:rPr lang="en-US" dirty="0"/>
              <a:t>Minimum wage mandated rate increases end this FY.</a:t>
            </a:r>
          </a:p>
          <a:p>
            <a:r>
              <a:rPr lang="en-US" dirty="0"/>
              <a:t>Workforce</a:t>
            </a:r>
          </a:p>
          <a:p>
            <a:pPr lvl="1"/>
            <a:r>
              <a:rPr lang="en-US" dirty="0"/>
              <a:t>Was at a crisis level prior to the pandemic for both licensed and paraprofessional staff</a:t>
            </a:r>
          </a:p>
          <a:p>
            <a:pPr lvl="1"/>
            <a:r>
              <a:rPr lang="en-US" dirty="0"/>
              <a:t> From 2019 – 2021 Psychiatrist salaries have increased 34% and therapists 18%</a:t>
            </a:r>
          </a:p>
          <a:p>
            <a:pPr lvl="1"/>
            <a:r>
              <a:rPr lang="en-US" dirty="0"/>
              <a:t>Same time period rates increased 11%</a:t>
            </a:r>
          </a:p>
          <a:p>
            <a:pPr lvl="1"/>
            <a:r>
              <a:rPr lang="en-US" dirty="0"/>
              <a:t>Beds go unfilled due to lack of adequate staff coverage</a:t>
            </a:r>
          </a:p>
          <a:p>
            <a:r>
              <a:rPr lang="en-US" dirty="0"/>
              <a:t>Inflexible reimbursement that rewards volume, not results</a:t>
            </a:r>
          </a:p>
        </p:txBody>
      </p:sp>
    </p:spTree>
    <p:extLst>
      <p:ext uri="{BB962C8B-B14F-4D97-AF65-F5344CB8AC3E}">
        <p14:creationId xmlns:p14="http://schemas.microsoft.com/office/powerpoint/2010/main" val="372020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B4B1C-BD82-E5D3-9BEC-2994EEDC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Innovative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9FD20-36A5-21D9-2031-E31BC4F50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/>
              <a:t>Implement Certified Community Behavioral Health Clinics (CCBHCs)</a:t>
            </a:r>
          </a:p>
          <a:p>
            <a:pPr lvl="2"/>
            <a:r>
              <a:rPr lang="en-US" sz="2800" dirty="0"/>
              <a:t>Based on FQHC model of comprehensive care but with a BH focus</a:t>
            </a:r>
          </a:p>
          <a:p>
            <a:pPr lvl="2"/>
            <a:r>
              <a:rPr lang="en-US" sz="2800" dirty="0"/>
              <a:t>CCBHCs must provide 9 required services, including 24/7 crisis intervention</a:t>
            </a:r>
          </a:p>
          <a:p>
            <a:pPr lvl="2"/>
            <a:r>
              <a:rPr lang="en-US" sz="2800" dirty="0"/>
              <a:t>CCBHCs receive cost-based reimbursement (with state approval)</a:t>
            </a:r>
          </a:p>
          <a:p>
            <a:pPr lvl="2"/>
            <a:r>
              <a:rPr lang="en-US" sz="2800" dirty="0"/>
              <a:t>Reported outcomes determined by the feds and the state</a:t>
            </a:r>
          </a:p>
          <a:p>
            <a:pPr lvl="2"/>
            <a:r>
              <a:rPr lang="en-US" sz="2800" dirty="0"/>
              <a:t>SB 362/HB 1148 – MDH to apply for planning grant in 2024; demonstration status in 2025</a:t>
            </a:r>
          </a:p>
        </p:txBody>
      </p:sp>
    </p:spTree>
    <p:extLst>
      <p:ext uri="{BB962C8B-B14F-4D97-AF65-F5344CB8AC3E}">
        <p14:creationId xmlns:p14="http://schemas.microsoft.com/office/powerpoint/2010/main" val="220642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5F7D-5780-B603-D283-D12B3A48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National Outcomes</a:t>
            </a:r>
          </a:p>
        </p:txBody>
      </p:sp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5AAA8C6-8D30-88F6-28EB-97089E895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97" y="3549603"/>
            <a:ext cx="1428571" cy="1428571"/>
          </a:xfrm>
          <a:prstGeom prst="rect">
            <a:avLst/>
          </a:prstGeom>
        </p:spPr>
      </p:pic>
      <p:pic>
        <p:nvPicPr>
          <p:cNvPr id="8" name="Picture 7" descr="A black outline of a state&#10;&#10;Description automatically generated">
            <a:extLst>
              <a:ext uri="{FF2B5EF4-FFF2-40B4-BE49-F238E27FC236}">
                <a16:creationId xmlns:a16="http://schemas.microsoft.com/office/drawing/2014/main" id="{A8F7FA7F-12F5-A10F-ABEA-8756DCF6F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97" y="1879827"/>
            <a:ext cx="1428571" cy="1428571"/>
          </a:xfrm>
          <a:prstGeom prst="rect">
            <a:avLst/>
          </a:prstGeom>
        </p:spPr>
      </p:pic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32C2519-ADAE-FBD9-AD03-BB3620B3F6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97" y="5219379"/>
            <a:ext cx="1428571" cy="14285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B792CBE-BAD1-4FAC-3F0B-089CEDD1E18F}"/>
              </a:ext>
            </a:extLst>
          </p:cNvPr>
          <p:cNvSpPr txBox="1"/>
          <p:nvPr/>
        </p:nvSpPr>
        <p:spPr>
          <a:xfrm>
            <a:off x="1997765" y="1879827"/>
            <a:ext cx="9871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New York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All-cause readmission dropped </a:t>
            </a:r>
            <a:r>
              <a:rPr lang="en-US" b="1"/>
              <a:t>55%</a:t>
            </a:r>
            <a:r>
              <a:rPr lang="en-US"/>
              <a:t> after year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BH inpatient services show a </a:t>
            </a:r>
            <a:r>
              <a:rPr lang="en-US" b="1"/>
              <a:t>27% decrease </a:t>
            </a:r>
            <a:r>
              <a:rPr lang="en-US"/>
              <a:t>in monthly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BH ED services show a </a:t>
            </a:r>
            <a:r>
              <a:rPr lang="en-US" b="1"/>
              <a:t>26% decrease </a:t>
            </a:r>
            <a:r>
              <a:rPr lang="en-US"/>
              <a:t>in monthly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ED health services </a:t>
            </a:r>
            <a:r>
              <a:rPr lang="en-US" b="1"/>
              <a:t>decreased 30% </a:t>
            </a:r>
            <a:r>
              <a:rPr lang="en-US"/>
              <a:t>in monthly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21% increase </a:t>
            </a:r>
            <a:r>
              <a:rPr lang="en-US"/>
              <a:t>in BH services for children and youth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6A1C8-1D1E-B1B3-32B9-763FF70E634F}"/>
              </a:ext>
            </a:extLst>
          </p:cNvPr>
          <p:cNvSpPr txBox="1"/>
          <p:nvPr/>
        </p:nvSpPr>
        <p:spPr>
          <a:xfrm>
            <a:off x="1997765" y="3883661"/>
            <a:ext cx="9871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Missouri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Hospitalizations </a:t>
            </a:r>
            <a:r>
              <a:rPr lang="en-US" b="1"/>
              <a:t>dropped 20% </a:t>
            </a:r>
            <a:r>
              <a:rPr lang="en-US"/>
              <a:t>after 3 years, ED visits </a:t>
            </a:r>
            <a:r>
              <a:rPr lang="en-US" b="1"/>
              <a:t>dropped 36%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Overall access to BH services </a:t>
            </a:r>
            <a:r>
              <a:rPr lang="en-US" b="1"/>
              <a:t>increased 23% </a:t>
            </a:r>
            <a:r>
              <a:rPr lang="en-US"/>
              <a:t>in 3 years, with veteran services </a:t>
            </a:r>
            <a:r>
              <a:rPr lang="en-US" b="1"/>
              <a:t>increasing 19%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Justice involvement with BH populations </a:t>
            </a:r>
            <a:r>
              <a:rPr lang="en-US" b="1"/>
              <a:t>decreased 55% </a:t>
            </a:r>
            <a:r>
              <a:rPr lang="en-US"/>
              <a:t>in 1 year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E1FA0E-4AA9-E9A1-4A8F-93718AC30FE8}"/>
              </a:ext>
            </a:extLst>
          </p:cNvPr>
          <p:cNvSpPr txBox="1"/>
          <p:nvPr/>
        </p:nvSpPr>
        <p:spPr>
          <a:xfrm>
            <a:off x="1997765" y="5333499"/>
            <a:ext cx="9871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Texas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CCBHC model in Texas is projected to save </a:t>
            </a:r>
            <a:r>
              <a:rPr lang="en-US" b="1"/>
              <a:t>$10 billion by 2030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In 2 years, there were </a:t>
            </a:r>
            <a:r>
              <a:rPr lang="en-US" b="1"/>
              <a:t>no waitlists</a:t>
            </a:r>
            <a:r>
              <a:rPr lang="en-US"/>
              <a:t> at any CCBHC clinic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/>
              <a:t>40% of clients </a:t>
            </a:r>
            <a:r>
              <a:rPr lang="en-US"/>
              <a:t>treated for cooccurring SUD and MI needs, compared to 25% of other clinics</a:t>
            </a:r>
          </a:p>
        </p:txBody>
      </p:sp>
    </p:spTree>
    <p:extLst>
      <p:ext uri="{BB962C8B-B14F-4D97-AF65-F5344CB8AC3E}">
        <p14:creationId xmlns:p14="http://schemas.microsoft.com/office/powerpoint/2010/main" val="29707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D2F93B-B7E8-46E0-53FC-63FCA485B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305046"/>
              </p:ext>
            </p:extLst>
          </p:nvPr>
        </p:nvGraphicFramePr>
        <p:xfrm>
          <a:off x="233265" y="1810140"/>
          <a:ext cx="9955764" cy="4945227"/>
        </p:xfrm>
        <a:graphic>
          <a:graphicData uri="http://schemas.openxmlformats.org/drawingml/2006/table">
            <a:tbl>
              <a:tblPr/>
              <a:tblGrid>
                <a:gridCol w="9955764">
                  <a:extLst>
                    <a:ext uri="{9D8B030D-6E8A-4147-A177-3AD203B41FA5}">
                      <a16:colId xmlns:a16="http://schemas.microsoft.com/office/drawing/2014/main" val="3377860360"/>
                    </a:ext>
                  </a:extLst>
                </a:gridCol>
              </a:tblGrid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Clinic-Collected Measures (Required)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88308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to Services (I-SERV)*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129724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Depression Remission at Six Months (DEP-REM-6)*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678546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Preventive Care and Screening: Unhealthy Alcohol Use: Screening and Brief Counseling (ASC)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672764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Screening for Clinical Depression and Follow-Up Plan (CDF-CH and CDF-AD)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60202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Screening for Social Drivers of Health (SDOH)*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817917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State-Collected Measures (Required)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82624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Experience of Care Survey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672548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Youth/Family Experience of Care Survey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3486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Adherence to Antipsychotic Medications for Individuals with Schizophrenia (SAA-AD)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502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Follow-Up After Hospitalization for Mental Illness, ages 18+ (adult) (FUH-AD)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878136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Follow-Up After Hospitalization for Mental Illness, ages 6 to 17 (child/adolescent) (FUH-CH)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184062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Initiation and Engagement of Alcohol and Other Drug Dependence Treatment (IET-AD)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386658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Follow-Up After Emergency Department Visit for Mental Illness (FUM-CH and FUM-AD)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739175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Follow-Up After Emergency Department Visit for Alcohol and Other Drug Dependence (FUA-CH and FUA-AD)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518975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All-Cause Readmissions Rate (PCR-AD)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890099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Follow-Up Care for Children Prescribed Attention-Deficit Hyperactivity Disorder (ADHD) Medication (ADD-CH)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258133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Antidepressant Medication Management (AMM-BH)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952781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of Pharmacotherapy for Opioid Use Disorder (OUD-AD)*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417548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Hemoglobin A1c Control for Patients with Diabetes (HBD-AD)*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899983"/>
                  </a:ext>
                </a:extLst>
              </a:tr>
              <a:tr h="23548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new or adopted measure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10504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E564136-72FA-D631-3EFE-2C23424317CF}"/>
              </a:ext>
            </a:extLst>
          </p:cNvPr>
          <p:cNvSpPr txBox="1"/>
          <p:nvPr/>
        </p:nvSpPr>
        <p:spPr>
          <a:xfrm>
            <a:off x="769620" y="566928"/>
            <a:ext cx="6647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CCBHC Outcome Requirements</a:t>
            </a:r>
          </a:p>
        </p:txBody>
      </p:sp>
    </p:spTree>
    <p:extLst>
      <p:ext uri="{BB962C8B-B14F-4D97-AF65-F5344CB8AC3E}">
        <p14:creationId xmlns:p14="http://schemas.microsoft.com/office/powerpoint/2010/main" val="4996898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+O LC 7-8-2020" id="{78802C9F-6C3F-4290-B910-7FAD7E4FBDF2}" vid="{3E07F138-62F8-48F8-BA37-AC22F78B07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267f3bf-404a-4602-8d60-9be8730ea645" xsi:nil="true"/>
    <SharedWithUsers xmlns="9267f3bf-404a-4602-8d60-9be8730ea645">
      <UserInfo>
        <DisplayName>Lori Doyle</DisplayName>
        <AccountId>942</AccountId>
        <AccountType/>
      </UserInfo>
      <UserInfo>
        <DisplayName>Lauren Grimes</DisplayName>
        <AccountId>1434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E3BDFC668AD24E9B8F6550B2864EC2" ma:contentTypeVersion="19" ma:contentTypeDescription="Create a new document." ma:contentTypeScope="" ma:versionID="fe331b65d5a1c19cfd2d2de6b2ac12fc">
  <xsd:schema xmlns:xsd="http://www.w3.org/2001/XMLSchema" xmlns:xs="http://www.w3.org/2001/XMLSchema" xmlns:p="http://schemas.microsoft.com/office/2006/metadata/properties" xmlns:ns2="9267f3bf-404a-4602-8d60-9be8730ea645" xmlns:ns3="e20f4a55-4218-44f9-97cb-fc6dbdbc70a1" targetNamespace="http://schemas.microsoft.com/office/2006/metadata/properties" ma:root="true" ma:fieldsID="1deb3c4d29461c93f9089a4f7aec07ed" ns2:_="" ns3:_="">
    <xsd:import namespace="9267f3bf-404a-4602-8d60-9be8730ea645"/>
    <xsd:import namespace="e20f4a55-4218-44f9-97cb-fc6dbdbc70a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7f3bf-404a-4602-8d60-9be8730ea64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4" nillable="true" ma:displayName="Taxonomy Catch All Column" ma:hidden="true" ma:list="{c8982638-8be4-426f-b274-3ef6dff0507a}" ma:internalName="TaxCatchAll" ma:showField="CatchAllData" ma:web="9267f3bf-404a-4602-8d60-9be8730ea6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f4a55-4218-44f9-97cb-fc6dbdbc70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71B14C-7028-4DC9-987B-F7A86F1CE42F}">
  <ds:schemaRefs>
    <ds:schemaRef ds:uri="9267f3bf-404a-4602-8d60-9be8730ea645"/>
    <ds:schemaRef ds:uri="e20f4a55-4218-44f9-97cb-fc6dbdbc70a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D70832-A12B-46CC-8A3D-DBBD8194F640}">
  <ds:schemaRefs>
    <ds:schemaRef ds:uri="9267f3bf-404a-4602-8d60-9be8730ea645"/>
    <ds:schemaRef ds:uri="e20f4a55-4218-44f9-97cb-fc6dbdbc70a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36257A3-8310-4E6A-A55A-43F9E0357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Widescreen</PresentationFormat>
  <Paragraphs>138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Source Sans Pro</vt:lpstr>
      <vt:lpstr>Source Sans Pro Light</vt:lpstr>
      <vt:lpstr>Times New Roman</vt:lpstr>
      <vt:lpstr>1_Office Theme</vt:lpstr>
      <vt:lpstr>Hospital Throughput Workgroup </vt:lpstr>
      <vt:lpstr>Behavioral Health ED Utilization</vt:lpstr>
      <vt:lpstr>Emergency Department Patient Boarding 10 Day Analysis November 2021</vt:lpstr>
      <vt:lpstr>Children’s Services | Mental Health Capacity</vt:lpstr>
      <vt:lpstr>Overview of CBH</vt:lpstr>
      <vt:lpstr>Challenges</vt:lpstr>
      <vt:lpstr>Innovative Approaches</vt:lpstr>
      <vt:lpstr>National Outcomes</vt:lpstr>
      <vt:lpstr>PowerPoint Presentation</vt:lpstr>
      <vt:lpstr>PowerPoint Presentation</vt:lpstr>
      <vt:lpstr>Maryland Behavioral Health Solutions (MBHS)</vt:lpstr>
      <vt:lpstr>PowerPoint Presentation</vt:lpstr>
      <vt:lpstr>MBHS Provider Network Outcomes </vt:lpstr>
      <vt:lpstr>  Analytics and collective focus can yield results​</vt:lpstr>
      <vt:lpstr>Suggested Actions</vt:lpstr>
      <vt:lpstr>For further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MBHS ROI &amp; Risk Tolerance</dc:title>
  <dc:creator>Shannon Hall</dc:creator>
  <cp:lastModifiedBy>Lori Doyle</cp:lastModifiedBy>
  <cp:revision>4</cp:revision>
  <cp:lastPrinted>2023-10-16T15:43:39Z</cp:lastPrinted>
  <dcterms:created xsi:type="dcterms:W3CDTF">2022-12-09T14:36:09Z</dcterms:created>
  <dcterms:modified xsi:type="dcterms:W3CDTF">2023-10-17T14:54:37Z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0x010100A0E3BDFC668AD24E9B8F6550B2864EC2</vt:lpwstr>
  </property>
</Properties>
</file>