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4" r:id="rId4"/>
  </p:sldMasterIdLst>
  <p:notesMasterIdLst>
    <p:notesMasterId r:id="rId6"/>
  </p:notesMasterIdLst>
  <p:handoutMasterIdLst>
    <p:handoutMasterId r:id="rId7"/>
  </p:handoutMasterIdLst>
  <p:sldIdLst>
    <p:sldId id="277" r:id="rId5"/>
  </p:sldIdLst>
  <p:sldSz cx="12161838" cy="6858000"/>
  <p:notesSz cx="6858000" cy="9144000"/>
  <p:embeddedFontLst>
    <p:embeddedFont>
      <p:font typeface="Myriad Pro" panose="020B050303040302020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5E5E5E"/>
    <a:srgbClr val="54A939"/>
    <a:srgbClr val="004A87"/>
    <a:srgbClr val="00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92" y="144"/>
      </p:cViewPr>
      <p:guideLst>
        <p:guide orient="horz" pos="2160"/>
        <p:guide pos="288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ABC4A-7D99-DF45-932B-A23A0452FE0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60C0D-FA64-A144-A864-47A3FCBEC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1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7D7C0-922B-844B-94FE-883BAB6B70D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39940-CE9D-404E-8E4D-2984FB72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851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1_bkg_0000_Widescreen Cover 2.jpg">
            <a:extLst>
              <a:ext uri="{FF2B5EF4-FFF2-40B4-BE49-F238E27FC236}">
                <a16:creationId xmlns:a16="http://schemas.microsoft.com/office/drawing/2014/main" id="{EF7040D6-2924-47DC-B99D-5A3B89A31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61838" cy="6857999"/>
          </a:xfrm>
          <a:prstGeom prst="rect">
            <a:avLst/>
          </a:prstGeom>
        </p:spPr>
      </p:pic>
      <p:pic>
        <p:nvPicPr>
          <p:cNvPr id="8" name="Picture 7" descr="V1_bkg_0000_Widescreen Cove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6183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98988"/>
            <a:ext cx="12161838" cy="1170086"/>
          </a:xfrm>
          <a:solidFill>
            <a:srgbClr val="FFFFFF"/>
          </a:solidFill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776190"/>
            <a:ext cx="12161838" cy="131951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9" name="Picture 8" descr="MHA_3cv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25" y="5105400"/>
            <a:ext cx="1729262" cy="881533"/>
          </a:xfrm>
          <a:prstGeom prst="rect">
            <a:avLst/>
          </a:prstGeom>
        </p:spPr>
      </p:pic>
      <p:pic>
        <p:nvPicPr>
          <p:cNvPr id="7" name="Picture 6" descr="MHA_3cv_cmyk.eps">
            <a:extLst>
              <a:ext uri="{FF2B5EF4-FFF2-40B4-BE49-F238E27FC236}">
                <a16:creationId xmlns:a16="http://schemas.microsoft.com/office/drawing/2014/main" id="{D4FC1784-7662-42CC-B914-A3184D9AA6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25" y="5105400"/>
            <a:ext cx="1729262" cy="8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9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4_0001_Inside 2.jpg">
            <a:extLst>
              <a:ext uri="{FF2B5EF4-FFF2-40B4-BE49-F238E27FC236}">
                <a16:creationId xmlns:a16="http://schemas.microsoft.com/office/drawing/2014/main" id="{BFA315A7-084B-4759-9E55-67D9427BF2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8" name="Picture 7" descr="V4_0001_Inside 2.jpg">
            <a:extLst>
              <a:ext uri="{FF2B5EF4-FFF2-40B4-BE49-F238E27FC236}">
                <a16:creationId xmlns:a16="http://schemas.microsoft.com/office/drawing/2014/main" id="{08DBDBAE-2692-4C56-8AA7-167B3BCF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6" name="Picture 5" descr="V4_0001_Insid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9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05092"/>
              </a:buClr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>
              <a:defRPr sz="2400">
                <a:solidFill>
                  <a:schemeClr val="tx2"/>
                </a:solidFill>
                <a:latin typeface="Myriad Pro"/>
                <a:cs typeface="Myriad Pro"/>
              </a:defRPr>
            </a:lvl2pPr>
            <a:lvl3pPr>
              <a:buClr>
                <a:srgbClr val="005092"/>
              </a:buClr>
              <a:defRPr sz="2000">
                <a:solidFill>
                  <a:schemeClr val="tx2"/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chemeClr val="tx2"/>
                </a:solidFill>
                <a:latin typeface="Myriad Pro"/>
                <a:cs typeface="Myriad Pro"/>
              </a:defRPr>
            </a:lvl4pPr>
            <a:lvl5pPr>
              <a:defRPr sz="1600">
                <a:solidFill>
                  <a:schemeClr val="tx2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10" name="Picture 9" descr="MHA_3c_MarkOnly.eps">
            <a:extLst>
              <a:ext uri="{FF2B5EF4-FFF2-40B4-BE49-F238E27FC236}">
                <a16:creationId xmlns:a16="http://schemas.microsoft.com/office/drawing/2014/main" id="{38FE6C46-96E2-4E3B-9E05-6F2EB3C7E6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50E5C55-8624-4FB7-BA6D-661649ADF0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</p:spTree>
    <p:extLst>
      <p:ext uri="{BB962C8B-B14F-4D97-AF65-F5344CB8AC3E}">
        <p14:creationId xmlns:p14="http://schemas.microsoft.com/office/powerpoint/2010/main" val="521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Graphic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4_0002_Inside 3.jpg">
            <a:extLst>
              <a:ext uri="{FF2B5EF4-FFF2-40B4-BE49-F238E27FC236}">
                <a16:creationId xmlns:a16="http://schemas.microsoft.com/office/drawing/2014/main" id="{98470E91-7D88-4EF9-B494-02693E2EC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9" name="Picture 8" descr="V4_0002_Inside 3.jpg">
            <a:extLst>
              <a:ext uri="{FF2B5EF4-FFF2-40B4-BE49-F238E27FC236}">
                <a16:creationId xmlns:a16="http://schemas.microsoft.com/office/drawing/2014/main" id="{BC2F0939-AD68-4E9C-A175-35DADF21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5" name="Picture 4" descr="V4_0002_Insid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2FF7EC2-E8A6-482F-9A38-EA4C3B7BE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704142-913F-45D7-A551-722211BC82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08160" y="1569714"/>
            <a:ext cx="4245587" cy="463867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47985E-A8C0-43FF-A62B-9CA7148FD2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133" y="1570039"/>
            <a:ext cx="6537294" cy="463867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14" name="Picture 13" descr="MHA_3c_MarkOnly.eps">
            <a:extLst>
              <a:ext uri="{FF2B5EF4-FFF2-40B4-BE49-F238E27FC236}">
                <a16:creationId xmlns:a16="http://schemas.microsoft.com/office/drawing/2014/main" id="{95AEF21D-EE64-49D7-93D5-E3EB5D5FDA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6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4_0001_Inside 2.jpg">
            <a:extLst>
              <a:ext uri="{FF2B5EF4-FFF2-40B4-BE49-F238E27FC236}">
                <a16:creationId xmlns:a16="http://schemas.microsoft.com/office/drawing/2014/main" id="{A7AA1C97-47EE-432A-99CC-1F51C295F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13" name="Picture 12" descr="V4_0001_Inside 2.jpg">
            <a:extLst>
              <a:ext uri="{FF2B5EF4-FFF2-40B4-BE49-F238E27FC236}">
                <a16:creationId xmlns:a16="http://schemas.microsoft.com/office/drawing/2014/main" id="{41EE14C1-19A8-4956-958E-A94369AB4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10" name="Picture 9" descr="V4_0001_Insid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9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8092" y="1535113"/>
            <a:ext cx="5373591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 cap="all" baseline="0">
                <a:solidFill>
                  <a:schemeClr val="tx1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buClr>
                <a:srgbClr val="005092"/>
              </a:buClr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>
              <a:defRPr sz="2400">
                <a:solidFill>
                  <a:schemeClr val="tx2"/>
                </a:solidFill>
                <a:latin typeface="Myriad Pro"/>
                <a:cs typeface="Myriad Pro"/>
              </a:defRPr>
            </a:lvl2pPr>
            <a:lvl3pPr>
              <a:buClr>
                <a:srgbClr val="005092"/>
              </a:buClr>
              <a:defRPr sz="2000">
                <a:solidFill>
                  <a:schemeClr val="tx2"/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chemeClr val="tx2"/>
                </a:solidFill>
                <a:latin typeface="Myriad Pro"/>
                <a:cs typeface="Myriad Pro"/>
              </a:defRPr>
            </a:lvl4pPr>
            <a:lvl5pPr>
              <a:defRPr sz="1600">
                <a:solidFill>
                  <a:schemeClr val="tx2"/>
                </a:solidFill>
                <a:latin typeface="Myriad Pro"/>
                <a:cs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8046" y="1535113"/>
            <a:ext cx="5375701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buClr>
                <a:srgbClr val="005092"/>
              </a:buClr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>
              <a:defRPr sz="2400">
                <a:solidFill>
                  <a:schemeClr val="tx2"/>
                </a:solidFill>
                <a:latin typeface="Myriad Pro"/>
                <a:cs typeface="Myriad Pro"/>
              </a:defRPr>
            </a:lvl2pPr>
            <a:lvl3pPr>
              <a:buClr>
                <a:srgbClr val="005092"/>
              </a:buClr>
              <a:defRPr sz="2000">
                <a:solidFill>
                  <a:schemeClr val="tx2"/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chemeClr val="tx2"/>
                </a:solidFill>
                <a:latin typeface="Myriad Pro"/>
                <a:cs typeface="Myriad Pro"/>
              </a:defRPr>
            </a:lvl4pPr>
            <a:lvl5pPr>
              <a:defRPr sz="1600">
                <a:solidFill>
                  <a:schemeClr val="tx2"/>
                </a:solidFill>
                <a:latin typeface="Myriad Pro"/>
                <a:cs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15EE1C-72DA-4C63-99B7-3CD71EF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14" name="Picture 13" descr="MHA_3c_MarkOnly.eps">
            <a:extLst>
              <a:ext uri="{FF2B5EF4-FFF2-40B4-BE49-F238E27FC236}">
                <a16:creationId xmlns:a16="http://schemas.microsoft.com/office/drawing/2014/main" id="{28069C4B-09E3-4A97-B6B7-9DF21961D4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8253B503-3E58-430D-9F98-34460C7EAD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</p:spTree>
    <p:extLst>
      <p:ext uri="{BB962C8B-B14F-4D97-AF65-F5344CB8AC3E}">
        <p14:creationId xmlns:p14="http://schemas.microsoft.com/office/powerpoint/2010/main" val="337260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1_bkg_0002_Widescreen Inside 3.jpg">
            <a:extLst>
              <a:ext uri="{FF2B5EF4-FFF2-40B4-BE49-F238E27FC236}">
                <a16:creationId xmlns:a16="http://schemas.microsoft.com/office/drawing/2014/main" id="{6DA958C0-839B-494D-946B-0D4E26333F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pic>
        <p:nvPicPr>
          <p:cNvPr id="10" name="Picture 9" descr="V1_bkg_0002_Widescreen Insid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1960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2FF7EC2-E8A6-482F-9A38-EA4C3B7BE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E3FB3495-2F2C-437B-AEDE-1FE61040E0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8092" y="1521230"/>
            <a:ext cx="10934598" cy="463018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9" name="Picture 8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  <p:pic>
        <p:nvPicPr>
          <p:cNvPr id="12" name="Picture 11" descr="MHA_3c_MarkOnly.eps">
            <a:extLst>
              <a:ext uri="{FF2B5EF4-FFF2-40B4-BE49-F238E27FC236}">
                <a16:creationId xmlns:a16="http://schemas.microsoft.com/office/drawing/2014/main" id="{83C10A38-8E87-4F18-A039-B4DE2E2782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7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1_bkg_0002_Widescreen Inside 3.jpg">
            <a:extLst>
              <a:ext uri="{FF2B5EF4-FFF2-40B4-BE49-F238E27FC236}">
                <a16:creationId xmlns:a16="http://schemas.microsoft.com/office/drawing/2014/main" id="{A146EF11-E853-4C1F-80F5-D140D5E0D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pic>
        <p:nvPicPr>
          <p:cNvPr id="3" name="Picture 2" descr="V1_bkg_0002_Widescreen Insid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1960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2FF7EC2-E8A6-482F-9A38-EA4C3B7BE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9168326-92D4-47CF-B056-26A14EC9653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8092" y="1528764"/>
            <a:ext cx="10945654" cy="463073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10" name="Picture 9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  <p:pic>
        <p:nvPicPr>
          <p:cNvPr id="9" name="Picture 8" descr="MHA_3c_MarkOnly.eps">
            <a:extLst>
              <a:ext uri="{FF2B5EF4-FFF2-40B4-BE49-F238E27FC236}">
                <a16:creationId xmlns:a16="http://schemas.microsoft.com/office/drawing/2014/main" id="{77064F95-52CE-415F-ACAF-B09CD63C38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9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1_bkg_0003_Widescreen Divider 2.jpg">
            <a:extLst>
              <a:ext uri="{FF2B5EF4-FFF2-40B4-BE49-F238E27FC236}">
                <a16:creationId xmlns:a16="http://schemas.microsoft.com/office/drawing/2014/main" id="{F28DB2AF-6909-4A53-9780-A6A44F33C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pic>
        <p:nvPicPr>
          <p:cNvPr id="3" name="Picture 2" descr="V1_bkg_0003_Widescreen Divide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64858" y="2302195"/>
            <a:ext cx="6996176" cy="1362075"/>
          </a:xfrm>
        </p:spPr>
        <p:txBody>
          <a:bodyPr anchor="t">
            <a:normAutofit/>
          </a:bodyPr>
          <a:lstStyle>
            <a:lvl1pPr algn="ctr">
              <a:defRPr sz="4000" b="0" cap="all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DIVIDER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18772" y="3838581"/>
            <a:ext cx="5958721" cy="66662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divider subtitle text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445A06F-B57B-4109-A49D-67CD8478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MHA_3cv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87" y="5014369"/>
            <a:ext cx="1271888" cy="648376"/>
          </a:xfrm>
          <a:prstGeom prst="rect">
            <a:avLst/>
          </a:prstGeom>
        </p:spPr>
      </p:pic>
      <p:pic>
        <p:nvPicPr>
          <p:cNvPr id="10" name="Picture 9" descr="MHA_3cv_cmyk.eps">
            <a:extLst>
              <a:ext uri="{FF2B5EF4-FFF2-40B4-BE49-F238E27FC236}">
                <a16:creationId xmlns:a16="http://schemas.microsoft.com/office/drawing/2014/main" id="{D9F6F3E1-291B-4E9C-929F-4850916BEB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87" y="5014369"/>
            <a:ext cx="1271888" cy="6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3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445A06F-B57B-4109-A49D-67CD8478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42278D-295D-44B7-8BFA-27E28DF4C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92" y="274638"/>
            <a:ext cx="10945654" cy="1143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pic>
        <p:nvPicPr>
          <p:cNvPr id="5" name="Picture 4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6" name="Picture 5" descr="MHA_3c_MarkOnly.eps">
            <a:extLst>
              <a:ext uri="{FF2B5EF4-FFF2-40B4-BE49-F238E27FC236}">
                <a16:creationId xmlns:a16="http://schemas.microsoft.com/office/drawing/2014/main" id="{B060E21D-A2FC-4422-BA82-CC41EFED0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F013137E-0673-4315-9D00-76C30E257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</p:spTree>
    <p:extLst>
      <p:ext uri="{BB962C8B-B14F-4D97-AF65-F5344CB8AC3E}">
        <p14:creationId xmlns:p14="http://schemas.microsoft.com/office/powerpoint/2010/main" val="41920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80282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8B553-6FDF-CD4C-81D7-86AB780C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7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9" r:id="rId2"/>
    <p:sldLayoutId id="2147483678" r:id="rId3"/>
    <p:sldLayoutId id="2147483680" r:id="rId4"/>
    <p:sldLayoutId id="2147483676" r:id="rId5"/>
    <p:sldLayoutId id="2147483677" r:id="rId6"/>
    <p:sldLayoutId id="2147483681" r:id="rId7"/>
    <p:sldLayoutId id="2147483682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80"/>
        </a:spcBef>
        <a:buClr>
          <a:srgbClr val="00509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480"/>
        </a:spcBef>
        <a:buClr>
          <a:srgbClr val="54A939"/>
        </a:buClr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480"/>
        </a:spcBef>
        <a:buClr>
          <a:srgbClr val="00509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480"/>
        </a:spcBef>
        <a:buClr>
          <a:srgbClr val="54A939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480"/>
        </a:spcBef>
        <a:buClr>
          <a:srgbClr val="005092"/>
        </a:buClr>
        <a:buFont typeface="Arial" panose="020B0604020202020204" pitchFamily="34" charset="0"/>
        <a:buChar char="‒"/>
        <a:defRPr sz="12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map of a winding road&#10;&#10;Description automatically generated">
            <a:extLst>
              <a:ext uri="{FF2B5EF4-FFF2-40B4-BE49-F238E27FC236}">
                <a16:creationId xmlns:a16="http://schemas.microsoft.com/office/drawing/2014/main" id="{F7E4576D-B88E-5262-A1FB-7D2559E01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33"/>
          <a:stretch/>
        </p:blipFill>
        <p:spPr>
          <a:xfrm>
            <a:off x="418868" y="755780"/>
            <a:ext cx="10712551" cy="5523722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3C442F9-2599-4D83-8044-686B61F5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/>
          <a:p>
            <a:fld id="{4FB8B553-6FDF-CD4C-81D7-86AB780CE96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9BE09-B982-55F3-0A39-ADAEBA13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General Assembly Hospital Throughput Work Group: The Road Ahead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96184"/>
      </p:ext>
    </p:extLst>
  </p:cSld>
  <p:clrMapOvr>
    <a:masterClrMapping/>
  </p:clrMapOvr>
</p:sld>
</file>

<file path=ppt/theme/theme1.xml><?xml version="1.0" encoding="utf-8"?>
<a:theme xmlns:a="http://schemas.openxmlformats.org/drawingml/2006/main" name="MHA Theme">
  <a:themeElements>
    <a:clrScheme name="Custom 1">
      <a:dk1>
        <a:srgbClr val="2359A9"/>
      </a:dk1>
      <a:lt1>
        <a:sysClr val="window" lastClr="FFFFFF"/>
      </a:lt1>
      <a:dk2>
        <a:srgbClr val="444647"/>
      </a:dk2>
      <a:lt2>
        <a:srgbClr val="54A939"/>
      </a:lt2>
      <a:accent1>
        <a:srgbClr val="2359A9"/>
      </a:accent1>
      <a:accent2>
        <a:srgbClr val="54A939"/>
      </a:accent2>
      <a:accent3>
        <a:srgbClr val="888B8D"/>
      </a:accent3>
      <a:accent4>
        <a:srgbClr val="CCE2F1"/>
      </a:accent4>
      <a:accent5>
        <a:srgbClr val="001B49"/>
      </a:accent5>
      <a:accent6>
        <a:srgbClr val="FFFFFE"/>
      </a:accent6>
      <a:hlink>
        <a:srgbClr val="444647"/>
      </a:hlink>
      <a:folHlink>
        <a:srgbClr val="2359A9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>
            <a:solidFill>
              <a:srgbClr val="5E5E5E"/>
            </a:solidFill>
            <a:latin typeface="Myriad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2F0E1CD2-773E-4E77-BF6A-D0F603FDA99C}" vid="{B3C7A65C-B3FC-409E-BD03-D57A8127C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cf76f155ced4ddcb4097134ff3c332f xmlns="20fff55a-9291-41bd-80aa-92e2f9a0d3f4">
      <Terms xmlns="http://schemas.microsoft.com/office/infopath/2007/PartnerControls"/>
    </lcf76f155ced4ddcb4097134ff3c332f>
    <TaxCatchAll xmlns="3897ab8f-4847-4b89-95c3-4eb8a86f2e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D84597BE32548861B8E32E61CCD35" ma:contentTypeVersion="15" ma:contentTypeDescription="Create a new document." ma:contentTypeScope="" ma:versionID="51262773ce9d6bd02bef27a087d1ef60">
  <xsd:schema xmlns:xsd="http://www.w3.org/2001/XMLSchema" xmlns:xs="http://www.w3.org/2001/XMLSchema" xmlns:p="http://schemas.microsoft.com/office/2006/metadata/properties" xmlns:ns1="http://schemas.microsoft.com/sharepoint/v3" xmlns:ns2="20fff55a-9291-41bd-80aa-92e2f9a0d3f4" xmlns:ns3="3897ab8f-4847-4b89-95c3-4eb8a86f2edb" targetNamespace="http://schemas.microsoft.com/office/2006/metadata/properties" ma:root="true" ma:fieldsID="05e959374481b1f3f7d68edd032dd66d" ns1:_="" ns2:_="" ns3:_="">
    <xsd:import namespace="http://schemas.microsoft.com/sharepoint/v3"/>
    <xsd:import namespace="20fff55a-9291-41bd-80aa-92e2f9a0d3f4"/>
    <xsd:import namespace="3897ab8f-4847-4b89-95c3-4eb8a86f2ed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ff55a-9291-41bd-80aa-92e2f9a0d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b1cd91-c6d9-4598-a6e5-5a758957f1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7ab8f-4847-4b89-95c3-4eb8a86f2ed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b788ae-919b-4852-8831-24d6f30228d6}" ma:internalName="TaxCatchAll" ma:showField="CatchAllData" ma:web="3897ab8f-4847-4b89-95c3-4eb8a86f2e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2AB676-48CF-4963-9D0A-D170F7F18BF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0fff55a-9291-41bd-80aa-92e2f9a0d3f4"/>
    <ds:schemaRef ds:uri="3897ab8f-4847-4b89-95c3-4eb8a86f2edb"/>
  </ds:schemaRefs>
</ds:datastoreItem>
</file>

<file path=customXml/itemProps2.xml><?xml version="1.0" encoding="utf-8"?>
<ds:datastoreItem xmlns:ds="http://schemas.openxmlformats.org/officeDocument/2006/customXml" ds:itemID="{9CB4162F-5A78-46D1-ABDE-E598543D72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5AEFBD-F7F4-4C8D-A00F-EC99EECFBF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0fff55a-9291-41bd-80aa-92e2f9a0d3f4"/>
    <ds:schemaRef ds:uri="3897ab8f-4847-4b89-95c3-4eb8a86f2e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MHA Default</Template>
  <TotalTime>19</TotalTime>
  <Words>11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Courier New</vt:lpstr>
      <vt:lpstr>Arial</vt:lpstr>
      <vt:lpstr>Myriad Pro</vt:lpstr>
      <vt:lpstr>Wingdings</vt:lpstr>
      <vt:lpstr>MHA Theme</vt:lpstr>
      <vt:lpstr>General Assembly Hospital Throughput Work Group: The Road Ahead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Assembly Hospital Throughput Work Group: The Road Ahead</dc:title>
  <dc:creator>Zukowski, Anne</dc:creator>
  <cp:lastModifiedBy>Dorrien, Erin</cp:lastModifiedBy>
  <cp:revision>2</cp:revision>
  <dcterms:created xsi:type="dcterms:W3CDTF">2023-09-13T14:33:04Z</dcterms:created>
  <dcterms:modified xsi:type="dcterms:W3CDTF">2023-09-14T15:30:23Z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0x0101004C7D84597BE32548861B8E32E61CCD35</vt:lpwstr>
  </property>
</Properties>
</file>